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08" r:id="rId3"/>
    <p:sldId id="880" r:id="rId4"/>
    <p:sldId id="938" r:id="rId5"/>
    <p:sldId id="939" r:id="rId6"/>
    <p:sldId id="940" r:id="rId7"/>
    <p:sldId id="941" r:id="rId8"/>
    <p:sldId id="942" r:id="rId9"/>
    <p:sldId id="328" r:id="rId10"/>
  </p:sldIdLst>
  <p:sldSz cx="9144000" cy="51435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yu qingjiang" initials="yq" lastIdx="1" clrIdx="0"/>
  <p:cmAuthor id="2" name="Bo" initials="B" lastIdx="3" clrIdx="1"/>
  <p:cmAuthor id="3" name="刘嘉宁" initials="嘉宁" lastIdx="2" clrIdx="2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hg" initials="h" lastIdx="10" clrIdx="7"/>
  <p:cmAuthor id="9" name="yzhou13" initials="y" lastIdx="1" clrIdx="8"/>
  <p:cmAuthor id="10" name="田晓黎" initials="田" lastIdx="3" clrIdx="9"/>
  <p:cmAuthor id="40" name="Sara Scheineson" initials="" lastIdx="44" clrIdx="39"/>
  <p:cmAuthor id="71" name="Anja Mikic" initials="AM [30]" lastIdx="1" clrIdx="70"/>
  <p:cmAuthor id="72" name="Julie Skodowski" initials="JS [29]" lastIdx="1" clrIdx="71"/>
  <p:cmAuthor id="73" name="YU XI" initials="YX" lastIdx="1" clrIdx="72"/>
  <p:cmAuthor id="74" name="治廷 陈" initials="治陈" lastIdx="1" clrIdx="73"/>
  <p:cmAuthor id="48" name="Lindsay Gilbert" initials="LG" lastIdx="3" clrIdx="47"/>
  <p:cmAuthor id="2001" name="骆倩怡_Znauj26B" initials="authorId_382814100" lastIdx="0" clrIdx="0"/>
  <p:cmAuthor id="2002" name="钱 伟强" initials="钱" lastIdx="2" clrIdx="2"/>
  <p:cmAuthor id="2003" name="刘 一唯" initials="刘" lastIdx="1" clrIdx="3"/>
  <p:cmAuthor id="2000" name="陈丽帆" initials="authorId_606419211" lastIdx="55858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C:/Users/林子锋/Desktop/颖琪/24年8月/8.12-8.16/草稿/新建文件夹/地球标题-01-01.png地球标题-01-0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571274"/>
            <a:ext cx="9142095" cy="25722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630254" y="2020575"/>
            <a:ext cx="7886700" cy="1204259"/>
          </a:xfrm>
        </p:spPr>
        <p:txBody>
          <a:bodyPr wrap="square" anchor="t">
            <a:normAutofit/>
          </a:bodyPr>
          <a:lstStyle>
            <a:lvl1pPr algn="ctr">
              <a:lnSpc>
                <a:spcPct val="1000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1970" y="4767263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4767263"/>
            <a:ext cx="3086100" cy="273844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3492000" y="1344525"/>
            <a:ext cx="2160000" cy="378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>
              <a:defRPr/>
            </a:pPr>
            <a:fld id="{2298D4A4-2327-44F1-8879-7B3B4986EDD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pPr>
              <a:defRPr/>
            </a:pPr>
            <a:fld id="{2C2EC2B6-50EC-4CFC-A095-8A866418C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1970" y="270000"/>
            <a:ext cx="8100000" cy="54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1970" y="4767263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65487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43069"/>
            <a:ext cx="763929" cy="434050"/>
          </a:xfrm>
          <a:custGeom>
            <a:avLst/>
            <a:gdLst>
              <a:gd name="connsiteX0" fmla="*/ 0 w 1018572"/>
              <a:gd name="connsiteY0" fmla="*/ 0 h 659757"/>
              <a:gd name="connsiteX1" fmla="*/ 1018572 w 1018572"/>
              <a:gd name="connsiteY1" fmla="*/ 0 h 659757"/>
              <a:gd name="connsiteX2" fmla="*/ 1018572 w 1018572"/>
              <a:gd name="connsiteY2" fmla="*/ 659757 h 659757"/>
              <a:gd name="connsiteX3" fmla="*/ 0 w 1018572"/>
              <a:gd name="connsiteY3" fmla="*/ 659757 h 659757"/>
              <a:gd name="connsiteX4" fmla="*/ 0 w 1018572"/>
              <a:gd name="connsiteY4" fmla="*/ 0 h 659757"/>
              <a:gd name="connsiteX0-1" fmla="*/ 0 w 1018572"/>
              <a:gd name="connsiteY0-2" fmla="*/ 0 h 659757"/>
              <a:gd name="connsiteX1-3" fmla="*/ 1018572 w 1018572"/>
              <a:gd name="connsiteY1-4" fmla="*/ 0 h 659757"/>
              <a:gd name="connsiteX2-5" fmla="*/ 694481 w 1018572"/>
              <a:gd name="connsiteY2-6" fmla="*/ 659757 h 659757"/>
              <a:gd name="connsiteX3-7" fmla="*/ 0 w 1018572"/>
              <a:gd name="connsiteY3-8" fmla="*/ 659757 h 659757"/>
              <a:gd name="connsiteX4-9" fmla="*/ 0 w 1018572"/>
              <a:gd name="connsiteY4-10" fmla="*/ 0 h 6597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572" h="659757">
                <a:moveTo>
                  <a:pt x="0" y="0"/>
                </a:moveTo>
                <a:lnTo>
                  <a:pt x="1018572" y="0"/>
                </a:lnTo>
                <a:lnTo>
                  <a:pt x="694481" y="659757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平行四边形 3"/>
          <p:cNvSpPr/>
          <p:nvPr userDrawn="1"/>
        </p:nvSpPr>
        <p:spPr>
          <a:xfrm>
            <a:off x="564267" y="243069"/>
            <a:ext cx="364603" cy="434050"/>
          </a:xfrm>
          <a:prstGeom prst="parallelogram">
            <a:avLst>
              <a:gd name="adj" fmla="val 654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38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24175"/>
            <a:ext cx="9144000" cy="221932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635" y="1382395"/>
            <a:ext cx="9142095" cy="1154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11000"/>
              </a:lnSpc>
            </a:pPr>
            <a:r>
              <a:rPr lang="en-US" altLang="zh-CN" sz="3600" b="1" kern="0" spc="-80" dirty="0">
                <a:solidFill>
                  <a:srgbClr val="000000">
                    <a:alpha val="10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GB12142-2025</a:t>
            </a:r>
            <a:r>
              <a:rPr lang="zh-CN" altLang="en-US" sz="3600" b="1" kern="0" spc="-80" dirty="0">
                <a:solidFill>
                  <a:srgbClr val="000000">
                    <a:alpha val="10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《便携式金属梯安全要求》</a:t>
            </a:r>
            <a:endParaRPr lang="zh-CN" altLang="en-US" sz="3600" b="1" kern="0" spc="-80" dirty="0">
              <a:solidFill>
                <a:srgbClr val="000000">
                  <a:alpha val="10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rtl="0" eaLnBrk="0">
              <a:lnSpc>
                <a:spcPct val="111000"/>
              </a:lnSpc>
            </a:pPr>
            <a:r>
              <a:rPr lang="zh-CN" altLang="en-US" sz="3600" b="1" kern="0" spc="-80" dirty="0">
                <a:solidFill>
                  <a:srgbClr val="000000">
                    <a:alpha val="10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解读</a:t>
            </a:r>
            <a:endParaRPr lang="zh-CN" altLang="en-US" sz="3600" b="1" kern="0" spc="-80" dirty="0">
              <a:solidFill>
                <a:srgbClr val="000000">
                  <a:alpha val="10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5" y="3460909"/>
            <a:ext cx="9143524" cy="131064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defTabSz="913765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28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rect 74"/>
          <p:cNvSpPr/>
          <p:nvPr/>
        </p:nvSpPr>
        <p:spPr>
          <a:xfrm>
            <a:off x="0" y="-635"/>
            <a:ext cx="9142730" cy="817880"/>
          </a:xfrm>
          <a:prstGeom prst="rect">
            <a:avLst/>
          </a:pr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0" y="142938"/>
            <a:ext cx="9142730" cy="675005"/>
          </a:xfrm>
          <a:prstGeom prst="rect">
            <a:avLst/>
          </a:pr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"/>
              </a:lnSpc>
            </a:pPr>
            <a:r>
              <a:rPr lang="zh-CN" sz="2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sz="2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主要培训内容</a:t>
            </a:r>
            <a:endParaRPr lang="zh-CN" sz="28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/>
          <p:nvPr>
            <p:custDataLst>
              <p:tags r:id="rId1"/>
            </p:custDataLst>
          </p:nvPr>
        </p:nvSpPr>
        <p:spPr>
          <a:xfrm>
            <a:off x="2593975" y="2658745"/>
            <a:ext cx="4606290" cy="361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45"/>
              </a:lnSpc>
            </a:pPr>
            <a:r>
              <a:rPr lang="zh-CN" sz="2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三、自立梯</a:t>
            </a:r>
            <a:endParaRPr lang="zh-CN" altLang="en-US" sz="2100" b="1" kern="0" spc="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textbox 20"/>
          <p:cNvSpPr/>
          <p:nvPr>
            <p:custDataLst>
              <p:tags r:id="rId2"/>
            </p:custDataLst>
          </p:nvPr>
        </p:nvSpPr>
        <p:spPr>
          <a:xfrm>
            <a:off x="2628265" y="1986915"/>
            <a:ext cx="449961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555"/>
              </a:lnSpc>
            </a:pPr>
            <a:r>
              <a:rPr lang="zh-CN" sz="2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二、延伸梯</a:t>
            </a:r>
            <a:endParaRPr lang="en-US" altLang="zh-CN" sz="2100" b="1" kern="0" spc="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/>
          <p:nvPr>
            <p:custDataLst>
              <p:tags r:id="rId3"/>
            </p:custDataLst>
          </p:nvPr>
        </p:nvSpPr>
        <p:spPr>
          <a:xfrm>
            <a:off x="2628265" y="1285240"/>
            <a:ext cx="4134485" cy="3517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570"/>
              </a:lnSpc>
            </a:pPr>
            <a:r>
              <a:rPr lang="zh-CN" altLang="en-US"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一、倚靠梯</a:t>
            </a:r>
            <a:endParaRPr lang="zh-CN" altLang="en-US" sz="2100" b="1" kern="0" spc="5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4"/>
          <p:cNvGrpSpPr/>
          <p:nvPr>
            <p:custDataLst>
              <p:tags r:id="rId4"/>
            </p:custDataLst>
          </p:nvPr>
        </p:nvGrpSpPr>
        <p:grpSpPr>
          <a:xfrm rot="21600000">
            <a:off x="1648205" y="1972310"/>
            <a:ext cx="694055" cy="397255"/>
            <a:chOff x="0" y="0"/>
            <a:chExt cx="694055" cy="397255"/>
          </a:xfrm>
        </p:grpSpPr>
        <p:sp>
          <p:nvSpPr>
            <p:cNvPr id="24" name="path 24"/>
            <p:cNvSpPr/>
            <p:nvPr>
              <p:custDataLst>
                <p:tags r:id="rId5"/>
              </p:custDataLst>
            </p:nvPr>
          </p:nvSpPr>
          <p:spPr>
            <a:xfrm>
              <a:off x="0" y="380"/>
              <a:ext cx="425958" cy="396875"/>
            </a:xfrm>
            <a:custGeom>
              <a:avLst/>
              <a:gdLst/>
              <a:ahLst/>
              <a:cxnLst/>
              <a:rect l="0" t="0" r="0" b="0"/>
              <a:pathLst>
                <a:path w="670" h="625">
                  <a:moveTo>
                    <a:pt x="296" y="0"/>
                  </a:moveTo>
                  <a:lnTo>
                    <a:pt x="670" y="625"/>
                  </a:lnTo>
                  <a:lnTo>
                    <a:pt x="361" y="624"/>
                  </a:lnTo>
                  <a:lnTo>
                    <a:pt x="0" y="2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D6DC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>
              <p:custDataLst>
                <p:tags r:id="rId6"/>
              </p:custDataLst>
            </p:nvPr>
          </p:nvSpPr>
          <p:spPr>
            <a:xfrm>
              <a:off x="266826" y="0"/>
              <a:ext cx="427228" cy="397255"/>
            </a:xfrm>
            <a:custGeom>
              <a:avLst/>
              <a:gdLst/>
              <a:ahLst/>
              <a:cxnLst/>
              <a:rect l="0" t="0" r="0" b="0"/>
              <a:pathLst>
                <a:path w="672" h="625">
                  <a:moveTo>
                    <a:pt x="298" y="0"/>
                  </a:moveTo>
                  <a:lnTo>
                    <a:pt x="672" y="625"/>
                  </a:lnTo>
                  <a:lnTo>
                    <a:pt x="361" y="625"/>
                  </a:lnTo>
                  <a:lnTo>
                    <a:pt x="0" y="2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9A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6"/>
          <p:cNvGrpSpPr/>
          <p:nvPr>
            <p:custDataLst>
              <p:tags r:id="rId7"/>
            </p:custDataLst>
          </p:nvPr>
        </p:nvGrpSpPr>
        <p:grpSpPr>
          <a:xfrm rot="21600000">
            <a:off x="1665859" y="1271524"/>
            <a:ext cx="694054" cy="397255"/>
            <a:chOff x="0" y="0"/>
            <a:chExt cx="694054" cy="397255"/>
          </a:xfrm>
        </p:grpSpPr>
        <p:sp>
          <p:nvSpPr>
            <p:cNvPr id="28" name="path 28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427227" cy="397255"/>
            </a:xfrm>
            <a:custGeom>
              <a:avLst/>
              <a:gdLst/>
              <a:ahLst/>
              <a:cxnLst/>
              <a:rect l="0" t="0" r="0" b="0"/>
              <a:pathLst>
                <a:path w="672" h="625">
                  <a:moveTo>
                    <a:pt x="298" y="0"/>
                  </a:moveTo>
                  <a:lnTo>
                    <a:pt x="672" y="625"/>
                  </a:lnTo>
                  <a:lnTo>
                    <a:pt x="361" y="625"/>
                  </a:lnTo>
                  <a:lnTo>
                    <a:pt x="0" y="2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1D6DC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path 30"/>
            <p:cNvSpPr/>
            <p:nvPr>
              <p:custDataLst>
                <p:tags r:id="rId9"/>
              </p:custDataLst>
            </p:nvPr>
          </p:nvSpPr>
          <p:spPr>
            <a:xfrm>
              <a:off x="268096" y="380"/>
              <a:ext cx="425958" cy="396875"/>
            </a:xfrm>
            <a:custGeom>
              <a:avLst/>
              <a:gdLst/>
              <a:ahLst/>
              <a:cxnLst/>
              <a:rect l="0" t="0" r="0" b="0"/>
              <a:pathLst>
                <a:path w="670" h="625">
                  <a:moveTo>
                    <a:pt x="296" y="0"/>
                  </a:moveTo>
                  <a:lnTo>
                    <a:pt x="670" y="625"/>
                  </a:lnTo>
                  <a:lnTo>
                    <a:pt x="361" y="624"/>
                  </a:lnTo>
                  <a:lnTo>
                    <a:pt x="0" y="2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9A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path 32"/>
          <p:cNvSpPr/>
          <p:nvPr>
            <p:custDataLst>
              <p:tags r:id="rId10"/>
            </p:custDataLst>
          </p:nvPr>
        </p:nvSpPr>
        <p:spPr>
          <a:xfrm>
            <a:off x="1705482" y="3340862"/>
            <a:ext cx="425958" cy="396874"/>
          </a:xfrm>
          <a:custGeom>
            <a:avLst/>
            <a:gdLst/>
            <a:ahLst/>
            <a:cxnLst/>
            <a:rect l="0" t="0" r="0" b="0"/>
            <a:pathLst>
              <a:path w="670" h="624">
                <a:moveTo>
                  <a:pt x="296" y="0"/>
                </a:moveTo>
                <a:lnTo>
                  <a:pt x="670" y="624"/>
                </a:lnTo>
                <a:lnTo>
                  <a:pt x="361" y="624"/>
                </a:lnTo>
                <a:lnTo>
                  <a:pt x="0" y="21"/>
                </a:lnTo>
                <a:lnTo>
                  <a:pt x="296" y="0"/>
                </a:lnTo>
                <a:close/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path 34"/>
          <p:cNvSpPr/>
          <p:nvPr>
            <p:custDataLst>
              <p:tags r:id="rId11"/>
            </p:custDataLst>
          </p:nvPr>
        </p:nvSpPr>
        <p:spPr>
          <a:xfrm>
            <a:off x="1972310" y="3340354"/>
            <a:ext cx="427227" cy="397383"/>
          </a:xfrm>
          <a:custGeom>
            <a:avLst/>
            <a:gdLst/>
            <a:ahLst/>
            <a:cxnLst/>
            <a:rect l="0" t="0" r="0" b="0"/>
            <a:pathLst>
              <a:path w="672" h="625">
                <a:moveTo>
                  <a:pt x="298" y="0"/>
                </a:moveTo>
                <a:lnTo>
                  <a:pt x="672" y="625"/>
                </a:lnTo>
                <a:lnTo>
                  <a:pt x="361" y="625"/>
                </a:lnTo>
                <a:lnTo>
                  <a:pt x="0" y="22"/>
                </a:lnTo>
                <a:lnTo>
                  <a:pt x="298" y="0"/>
                </a:lnTo>
                <a:close/>
              </a:path>
            </a:pathLst>
          </a:cu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" name="path 40"/>
          <p:cNvSpPr/>
          <p:nvPr>
            <p:custDataLst>
              <p:tags r:id="rId12"/>
            </p:custDataLst>
          </p:nvPr>
        </p:nvSpPr>
        <p:spPr>
          <a:xfrm>
            <a:off x="1705482" y="2642489"/>
            <a:ext cx="425958" cy="396875"/>
          </a:xfrm>
          <a:custGeom>
            <a:avLst/>
            <a:gdLst/>
            <a:ahLst/>
            <a:cxnLst/>
            <a:rect l="0" t="0" r="0" b="0"/>
            <a:pathLst>
              <a:path w="670" h="625">
                <a:moveTo>
                  <a:pt x="296" y="0"/>
                </a:moveTo>
                <a:lnTo>
                  <a:pt x="670" y="625"/>
                </a:lnTo>
                <a:lnTo>
                  <a:pt x="361" y="624"/>
                </a:lnTo>
                <a:lnTo>
                  <a:pt x="0" y="21"/>
                </a:lnTo>
                <a:lnTo>
                  <a:pt x="296" y="0"/>
                </a:lnTo>
                <a:close/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path 42"/>
          <p:cNvSpPr/>
          <p:nvPr>
            <p:custDataLst>
              <p:tags r:id="rId13"/>
            </p:custDataLst>
          </p:nvPr>
        </p:nvSpPr>
        <p:spPr>
          <a:xfrm>
            <a:off x="1972310" y="2642108"/>
            <a:ext cx="427227" cy="397255"/>
          </a:xfrm>
          <a:custGeom>
            <a:avLst/>
            <a:gdLst/>
            <a:ahLst/>
            <a:cxnLst/>
            <a:rect l="0" t="0" r="0" b="0"/>
            <a:pathLst>
              <a:path w="672" h="625">
                <a:moveTo>
                  <a:pt x="298" y="0"/>
                </a:moveTo>
                <a:lnTo>
                  <a:pt x="672" y="625"/>
                </a:lnTo>
                <a:lnTo>
                  <a:pt x="361" y="625"/>
                </a:lnTo>
                <a:lnTo>
                  <a:pt x="0" y="22"/>
                </a:lnTo>
                <a:lnTo>
                  <a:pt x="298" y="0"/>
                </a:lnTo>
                <a:close/>
              </a:path>
            </a:pathLst>
          </a:cu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path 44"/>
          <p:cNvSpPr/>
          <p:nvPr>
            <p:custDataLst>
              <p:tags r:id="rId14"/>
            </p:custDataLst>
          </p:nvPr>
        </p:nvSpPr>
        <p:spPr>
          <a:xfrm flipV="1">
            <a:off x="2343785" y="1636395"/>
            <a:ext cx="4855210" cy="160020"/>
          </a:xfrm>
          <a:custGeom>
            <a:avLst/>
            <a:gdLst/>
            <a:ahLst/>
            <a:cxnLst/>
            <a:rect l="0" t="0" r="0" b="0"/>
            <a:pathLst>
              <a:path w="5690" h="30">
                <a:moveTo>
                  <a:pt x="15" y="15"/>
                </a:moveTo>
                <a:lnTo>
                  <a:pt x="5675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" name="path 46"/>
          <p:cNvSpPr/>
          <p:nvPr>
            <p:custDataLst>
              <p:tags r:id="rId15"/>
            </p:custDataLst>
          </p:nvPr>
        </p:nvSpPr>
        <p:spPr>
          <a:xfrm>
            <a:off x="2325370" y="2327275"/>
            <a:ext cx="4874260" cy="76200"/>
          </a:xfrm>
          <a:custGeom>
            <a:avLst/>
            <a:gdLst/>
            <a:ahLst/>
            <a:cxnLst/>
            <a:rect l="0" t="0" r="0" b="0"/>
            <a:pathLst>
              <a:path w="5685" h="30">
                <a:moveTo>
                  <a:pt x="15" y="15"/>
                </a:moveTo>
                <a:lnTo>
                  <a:pt x="5670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" name="rect 48"/>
          <p:cNvSpPr/>
          <p:nvPr>
            <p:custDataLst>
              <p:tags r:id="rId16"/>
            </p:custDataLst>
          </p:nvPr>
        </p:nvSpPr>
        <p:spPr>
          <a:xfrm>
            <a:off x="2534285" y="1171575"/>
            <a:ext cx="20320" cy="19050"/>
          </a:xfrm>
          <a:prstGeom prst="rect">
            <a:avLst/>
          </a:prstGeom>
          <a:solidFill>
            <a:srgbClr val="1D6DC2">
              <a:alpha val="1215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" name="rect 50"/>
          <p:cNvSpPr/>
          <p:nvPr>
            <p:custDataLst>
              <p:tags r:id="rId17"/>
            </p:custDataLst>
          </p:nvPr>
        </p:nvSpPr>
        <p:spPr>
          <a:xfrm>
            <a:off x="2324735" y="1721231"/>
            <a:ext cx="20320" cy="19050"/>
          </a:xfrm>
          <a:prstGeom prst="rect">
            <a:avLst/>
          </a:prstGeom>
          <a:solidFill>
            <a:srgbClr val="1D6DC2">
              <a:alpha val="9843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path 52"/>
          <p:cNvSpPr/>
          <p:nvPr>
            <p:custDataLst>
              <p:tags r:id="rId18"/>
            </p:custDataLst>
          </p:nvPr>
        </p:nvSpPr>
        <p:spPr>
          <a:xfrm>
            <a:off x="2382011" y="2446908"/>
            <a:ext cx="20319" cy="19050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5" y="15"/>
                </a:moveTo>
                <a:lnTo>
                  <a:pt x="17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path 46"/>
          <p:cNvSpPr/>
          <p:nvPr>
            <p:custDataLst>
              <p:tags r:id="rId19"/>
            </p:custDataLst>
          </p:nvPr>
        </p:nvSpPr>
        <p:spPr>
          <a:xfrm>
            <a:off x="2381885" y="2984500"/>
            <a:ext cx="4817745" cy="106680"/>
          </a:xfrm>
          <a:custGeom>
            <a:avLst/>
            <a:gdLst/>
            <a:ahLst/>
            <a:cxnLst/>
            <a:rect l="0" t="0" r="0" b="0"/>
            <a:pathLst>
              <a:path w="5685" h="30">
                <a:moveTo>
                  <a:pt x="15" y="15"/>
                </a:moveTo>
                <a:lnTo>
                  <a:pt x="5670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" name="path 46"/>
          <p:cNvSpPr/>
          <p:nvPr>
            <p:custDataLst>
              <p:tags r:id="rId20"/>
            </p:custDataLst>
          </p:nvPr>
        </p:nvSpPr>
        <p:spPr>
          <a:xfrm flipV="1">
            <a:off x="2324735" y="3672205"/>
            <a:ext cx="4874895" cy="76200"/>
          </a:xfrm>
          <a:custGeom>
            <a:avLst/>
            <a:gdLst/>
            <a:ahLst/>
            <a:cxnLst/>
            <a:rect l="0" t="0" r="0" b="0"/>
            <a:pathLst>
              <a:path w="5685" h="30">
                <a:moveTo>
                  <a:pt x="15" y="15"/>
                </a:moveTo>
                <a:lnTo>
                  <a:pt x="5670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" name="textbox 18"/>
          <p:cNvSpPr/>
          <p:nvPr>
            <p:custDataLst>
              <p:tags r:id="rId21"/>
            </p:custDataLst>
          </p:nvPr>
        </p:nvSpPr>
        <p:spPr>
          <a:xfrm>
            <a:off x="2593975" y="3315970"/>
            <a:ext cx="4376420" cy="361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45"/>
              </a:lnSpc>
            </a:pPr>
            <a:r>
              <a:rPr lang="zh-CN" sz="2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四、伸缩梯</a:t>
            </a:r>
            <a:endParaRPr lang="zh-CN" altLang="en-US" sz="2100" b="1" kern="0" spc="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燕尾形箭头 40"/>
          <p:cNvSpPr/>
          <p:nvPr>
            <p:custDataLst>
              <p:tags r:id="rId22"/>
            </p:custDataLst>
          </p:nvPr>
        </p:nvSpPr>
        <p:spPr bwMode="auto">
          <a:xfrm>
            <a:off x="7198694" y="1346405"/>
            <a:ext cx="571504" cy="290300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endParaRPr kumimoji="0" lang="zh-CN" altLang="en-US" sz="3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path 32"/>
          <p:cNvSpPr/>
          <p:nvPr>
            <p:custDataLst>
              <p:tags r:id="rId23"/>
            </p:custDataLst>
          </p:nvPr>
        </p:nvSpPr>
        <p:spPr>
          <a:xfrm>
            <a:off x="1740407" y="4050157"/>
            <a:ext cx="425958" cy="396874"/>
          </a:xfrm>
          <a:custGeom>
            <a:avLst/>
            <a:gdLst/>
            <a:ahLst/>
            <a:cxnLst/>
            <a:rect l="0" t="0" r="0" b="0"/>
            <a:pathLst>
              <a:path w="670" h="624">
                <a:moveTo>
                  <a:pt x="296" y="0"/>
                </a:moveTo>
                <a:lnTo>
                  <a:pt x="670" y="624"/>
                </a:lnTo>
                <a:lnTo>
                  <a:pt x="361" y="624"/>
                </a:lnTo>
                <a:lnTo>
                  <a:pt x="0" y="21"/>
                </a:lnTo>
                <a:lnTo>
                  <a:pt x="296" y="0"/>
                </a:lnTo>
                <a:close/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path 34"/>
          <p:cNvSpPr/>
          <p:nvPr>
            <p:custDataLst>
              <p:tags r:id="rId24"/>
            </p:custDataLst>
          </p:nvPr>
        </p:nvSpPr>
        <p:spPr>
          <a:xfrm>
            <a:off x="2007235" y="4049649"/>
            <a:ext cx="427227" cy="397383"/>
          </a:xfrm>
          <a:custGeom>
            <a:avLst/>
            <a:gdLst/>
            <a:ahLst/>
            <a:cxnLst/>
            <a:rect l="0" t="0" r="0" b="0"/>
            <a:pathLst>
              <a:path w="672" h="625">
                <a:moveTo>
                  <a:pt x="298" y="0"/>
                </a:moveTo>
                <a:lnTo>
                  <a:pt x="672" y="625"/>
                </a:lnTo>
                <a:lnTo>
                  <a:pt x="361" y="625"/>
                </a:lnTo>
                <a:lnTo>
                  <a:pt x="0" y="22"/>
                </a:lnTo>
                <a:lnTo>
                  <a:pt x="298" y="0"/>
                </a:lnTo>
                <a:close/>
              </a:path>
            </a:pathLst>
          </a:cu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path 46"/>
          <p:cNvSpPr/>
          <p:nvPr>
            <p:custDataLst>
              <p:tags r:id="rId25"/>
            </p:custDataLst>
          </p:nvPr>
        </p:nvSpPr>
        <p:spPr>
          <a:xfrm flipV="1">
            <a:off x="2359660" y="4381500"/>
            <a:ext cx="4874895" cy="76200"/>
          </a:xfrm>
          <a:custGeom>
            <a:avLst/>
            <a:gdLst/>
            <a:ahLst/>
            <a:cxnLst/>
            <a:rect l="0" t="0" r="0" b="0"/>
            <a:pathLst>
              <a:path w="5685" h="30">
                <a:moveTo>
                  <a:pt x="15" y="15"/>
                </a:moveTo>
                <a:lnTo>
                  <a:pt x="5670" y="15"/>
                </a:lnTo>
                <a:lnTo>
                  <a:pt x="15" y="15"/>
                </a:lnTo>
              </a:path>
            </a:pathLst>
          </a:custGeom>
          <a:noFill/>
          <a:ln w="19050" cap="sq">
            <a:solidFill>
              <a:srgbClr val="1D6DC2"/>
            </a:solidFill>
            <a:prstDash val="solid"/>
            <a:bevel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11" name="textbox 18"/>
          <p:cNvSpPr/>
          <p:nvPr>
            <p:custDataLst>
              <p:tags r:id="rId26"/>
            </p:custDataLst>
          </p:nvPr>
        </p:nvSpPr>
        <p:spPr>
          <a:xfrm>
            <a:off x="2628900" y="4025265"/>
            <a:ext cx="4376420" cy="361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45"/>
              </a:lnSpc>
            </a:pPr>
            <a:r>
              <a:rPr lang="zh-CN" sz="21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五、铰链梯</a:t>
            </a:r>
            <a:endParaRPr lang="zh-CN" altLang="en-US" sz="2100" b="1" kern="0" spc="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 74"/>
          <p:cNvSpPr/>
          <p:nvPr/>
        </p:nvSpPr>
        <p:spPr>
          <a:xfrm>
            <a:off x="0" y="0"/>
            <a:ext cx="9144000" cy="35306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48892" y="329844"/>
            <a:ext cx="3066414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0" y="22225"/>
            <a:ext cx="784923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altLang="en-US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倚靠梯设计要求</a:t>
            </a:r>
            <a:endParaRPr lang="zh-CN" altLang="en-US" sz="20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9" name="Content Placeholder 2"/>
          <p:cNvSpPr txBox="1"/>
          <p:nvPr/>
        </p:nvSpPr>
        <p:spPr>
          <a:xfrm>
            <a:off x="115570" y="4351020"/>
            <a:ext cx="3821430" cy="81089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通用要求（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表示通用要求）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梯框由金属材料制成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便于人工携带和搬运的梯子。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梯子的可触及表面应避免有锐边、毛刺及其他结构缺陷。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由易腐蚀材料制成的梯子结构件应进行表面防腐蚀处理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algn="just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7190"/>
            <a:ext cx="3490595" cy="388112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939925" y="471805"/>
            <a:ext cx="305435" cy="72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54250" y="417195"/>
            <a:ext cx="2098675" cy="3041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内宽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≧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280mm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，长度大于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米时</a:t>
            </a:r>
            <a:endParaRPr lang="zh-CN" altLang="en-US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≧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+0.1l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+2t(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最大值取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1200mm)</a:t>
            </a:r>
            <a:endParaRPr lang="en-US" altLang="zh-CN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413635" y="1572260"/>
            <a:ext cx="305435" cy="72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481455" y="4114165"/>
            <a:ext cx="458470" cy="8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48335" y="4107180"/>
            <a:ext cx="828675" cy="184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外宽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19070" y="1460500"/>
            <a:ext cx="708025" cy="184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梯框宽度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571500" y="2150745"/>
            <a:ext cx="159385" cy="141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846070" y="3031490"/>
            <a:ext cx="635" cy="327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35910" y="3792855"/>
            <a:ext cx="10160" cy="201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15570" y="1955800"/>
            <a:ext cx="1471295" cy="194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倚靠梯长度不大于</a:t>
            </a:r>
            <a:r>
              <a:rPr lang="en-US" altLang="zh-CN" sz="1000">
                <a:solidFill>
                  <a:schemeClr val="tx1"/>
                </a:solidFill>
              </a:rPr>
              <a:t>9m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7250" y="2863850"/>
            <a:ext cx="1510665" cy="1752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第一级踏棍到底端距离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02865" y="3994785"/>
            <a:ext cx="824230" cy="2940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第一级踏棍到底部间距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78430" y="3315970"/>
            <a:ext cx="1754505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230mm</a:t>
            </a:r>
            <a:r>
              <a:rPr lang="zh-CN" altLang="en-US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≦</a:t>
            </a:r>
            <a:r>
              <a:rPr lang="zh-CN" altLang="en-US" sz="1000" b="1">
                <a:solidFill>
                  <a:schemeClr val="tx1"/>
                </a:solidFill>
                <a:ea typeface="宋体" panose="02010600030101010101" pitchFamily="2" charset="-122"/>
              </a:rPr>
              <a:t>踏棍间距</a:t>
            </a:r>
            <a:r>
              <a:rPr lang="zh-CN" altLang="en-US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≦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308mm</a:t>
            </a:r>
            <a:endParaRPr lang="en-US" altLang="zh-CN" sz="1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20010" y="3676015"/>
            <a:ext cx="1665605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0.5L</a:t>
            </a:r>
            <a:r>
              <a:rPr lang="en-US" altLang="zh-CN" sz="1000" b="1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≦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1000" b="1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≦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L</a:t>
            </a:r>
            <a:r>
              <a:rPr lang="en-US" altLang="zh-CN" sz="1000" b="1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en-US" altLang="zh-CN" sz="1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-15mm</a:t>
            </a:r>
            <a:endParaRPr lang="en-US" altLang="zh-CN" sz="1000" b="1" baseline="-25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206500" y="3159125"/>
            <a:ext cx="592455" cy="72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72745" y="2916555"/>
            <a:ext cx="1320800" cy="1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圆形踏棍的直径不应小于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25mm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1948815" y="2159000"/>
            <a:ext cx="410845" cy="13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254250" y="1984375"/>
            <a:ext cx="1682115" cy="4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踏板的前后深度不应小于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80mm,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踏棍前后深度不应小于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20mm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1016000" y="3724275"/>
            <a:ext cx="292100" cy="134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-30480" y="3317875"/>
            <a:ext cx="151257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梯框底部应安装防滑梯脚，踏板、踏棍和平台的上表面应防滑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1301750" y="3620135"/>
            <a:ext cx="497205" cy="5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1384935" y="1189990"/>
            <a:ext cx="256540" cy="59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5250" y="834390"/>
            <a:ext cx="1501140" cy="3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*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额定承重量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(m)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不小于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100kg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。（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M=m*9.8)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463415" y="329565"/>
            <a:ext cx="4488180" cy="75184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倚靠梯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需要倚靠在其他固定物体上才能使用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长度不能调节便携式金属梯。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每次梯脚相对测量基准的移动距离不应大于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40mm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两个梯框的挠度差应满足公式：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f1 -f2 ≤0.07b</a:t>
            </a:r>
            <a:r>
              <a:rPr lang="en-US" altLang="zh-CN" sz="1000" baseline="-2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u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algn="just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119245" y="3359150"/>
            <a:ext cx="2518410" cy="17849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倚靠梯底部防滑试验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梯子按倾角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α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等于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75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°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或不超过设计允许的最大角度放置。梯脚应放在平板玻璃上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梯子的顶部靠在上端的支撑面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18)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。通过精度不低于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±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0.5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°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的角度仪来测量梯子的角度是否正确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测量时放置在靠近梯脚的梯框上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垂直高度为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在梯子的底部用挡块防止梯子向外移动。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在梯子的底部进行标识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作为梯脚向外移动的测量基准。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测量环境温度。支撑梯子底部平板玻璃的表面温度、梯脚及其周围的空气温度都应保持在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 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℃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±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 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℃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。空气温度的测量位置应在距梯脚水平方向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内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且距支撑梯子底部的平板玻璃表面上方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内。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应在梯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子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顶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向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下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第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四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级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棍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板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点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加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垂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直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向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下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载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F(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额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定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载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),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并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保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持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2min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移除挡块。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1min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放回挡块。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测量梯脚相对于测量基准的向外移动距离。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重复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a)~h)4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共计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80" y="1080770"/>
            <a:ext cx="2367280" cy="22371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05" y="1079500"/>
            <a:ext cx="2460625" cy="242633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962525" y="3206115"/>
            <a:ext cx="1144270" cy="127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51725" y="3402965"/>
            <a:ext cx="760730" cy="1117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684010" y="3500755"/>
            <a:ext cx="2439670" cy="16268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倚靠梯扭转试验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试验应在一个完整的梯子上进行。如果是延伸梯、铰链梯或组合梯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应完全展开后进行。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如果从结构上不能明确梯子的攀爬侧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则应对梯子两侧分别进行试验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进行第二次试验时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梯子应沿着纵轴旋转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180</a:t>
            </a:r>
            <a:r>
              <a:rPr lang="en-US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°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梯子应水平放置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攀爬侧朝上置于距离梯子两端各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200 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的支架上。支撑点为直径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25 mm~100mm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之间的圆柱形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一端固定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另一端可转动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[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19a)]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测量支架之间的净跨距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作为本试验的试验跨距。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19a)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所示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在梯子中间垂直施加一个均布在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加载条上的预载荷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491N,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持续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30s,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两侧梯框均匀受力。移除预载荷后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设定测量基准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将均布在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加载块上的试验载荷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638N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加载到梯子一侧梯框的中心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[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19b)]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施加试验载荷不少于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30s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以设定的测量基准为原点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测量两侧梯框试验跨距中心的垂直挠度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1270" y="1912620"/>
            <a:ext cx="4406900" cy="208407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 r="1745"/>
          <a:stretch>
            <a:fillRect/>
          </a:stretch>
        </p:blipFill>
        <p:spPr>
          <a:xfrm>
            <a:off x="330200" y="1323340"/>
            <a:ext cx="2305050" cy="2745740"/>
          </a:xfrm>
          <a:prstGeom prst="rect">
            <a:avLst/>
          </a:prstGeom>
        </p:spPr>
      </p:pic>
      <p:sp>
        <p:nvSpPr>
          <p:cNvPr id="74" name="rect 74"/>
          <p:cNvSpPr/>
          <p:nvPr/>
        </p:nvSpPr>
        <p:spPr>
          <a:xfrm>
            <a:off x="0" y="0"/>
            <a:ext cx="9144000" cy="35306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48892" y="329844"/>
            <a:ext cx="3066414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0" y="22225"/>
            <a:ext cx="784923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altLang="en-US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延伸梯设计要求</a:t>
            </a:r>
            <a:endParaRPr lang="zh-CN" altLang="en-US" sz="20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1935" y="2367280"/>
            <a:ext cx="105600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000" b="1">
                <a:solidFill>
                  <a:schemeClr val="tx1"/>
                </a:solidFill>
              </a:rPr>
              <a:t>最大延伸长度不大于</a:t>
            </a:r>
            <a:r>
              <a:rPr lang="en-US" altLang="zh-CN" sz="1000" b="1">
                <a:solidFill>
                  <a:schemeClr val="tx1"/>
                </a:solidFill>
              </a:rPr>
              <a:t>18m</a:t>
            </a:r>
            <a:endParaRPr lang="en-US" altLang="zh-CN" sz="1000" b="1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204210" y="353060"/>
            <a:ext cx="5940425" cy="111950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延伸梯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延伸梯应装有限位器以实现表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规定的搭接量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不应仅靠滑轮定位来限制搭接量。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通过导向装置实现梯段联锁时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导向装置沿梯框的长度不应小于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32mm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装有锁定装置的梯段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若导致一级踏棍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踏板被取消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则应采用永久性标志标明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本梯段不允许分开使用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”,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或设有永久性连接锁定装置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以防该梯段移出。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延伸梯的拉绳和滑轮应牢固固定在梯子上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拉绳直径不应小于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8mm,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且其极限拉力不应小于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2490N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algn="just" fontAlgn="auto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907155" y="4301490"/>
            <a:ext cx="4826635" cy="73850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延伸梯锁定装置试验</a:t>
            </a:r>
            <a:endParaRPr lang="zh-CN" altLang="en-US" sz="1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按梯子至少延长一个梯级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梯段的距离放置。试件的长度由试验者选择。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将均匀分布的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3500N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的试验载荷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20)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垂直施加于梯子的顶部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并持续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1min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试验完成后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去除试验载荷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并检查锁定装置。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99760" y="3782060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54965" y="1346200"/>
            <a:ext cx="82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41935" y="3996690"/>
            <a:ext cx="127635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690245" y="1341120"/>
            <a:ext cx="12065" cy="101981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702310" y="2800985"/>
            <a:ext cx="0" cy="119824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387350"/>
            <a:ext cx="3188970" cy="9359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1465"/>
            <a:ext cx="3317875" cy="105854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029970" y="375285"/>
            <a:ext cx="1167130" cy="161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50925" y="4046220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785" y="348615"/>
            <a:ext cx="2570480" cy="1282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521335"/>
            <a:ext cx="3110865" cy="3493770"/>
          </a:xfrm>
          <a:prstGeom prst="rect">
            <a:avLst/>
          </a:prstGeom>
        </p:spPr>
      </p:pic>
      <p:sp>
        <p:nvSpPr>
          <p:cNvPr id="74" name="rect 74"/>
          <p:cNvSpPr/>
          <p:nvPr/>
        </p:nvSpPr>
        <p:spPr>
          <a:xfrm>
            <a:off x="0" y="0"/>
            <a:ext cx="9144000" cy="35306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48892" y="329844"/>
            <a:ext cx="3066414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0" y="22225"/>
            <a:ext cx="784923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altLang="en-US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自立梯设计要求</a:t>
            </a:r>
            <a:endParaRPr lang="zh-CN" altLang="en-US" sz="20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9" name="Content Placeholder 2"/>
          <p:cNvSpPr txBox="1"/>
          <p:nvPr/>
        </p:nvSpPr>
        <p:spPr>
          <a:xfrm>
            <a:off x="20320" y="3988435"/>
            <a:ext cx="4136390" cy="11639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自立梯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当自立梯有工具架时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工具架不应影响使用者安全操作。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当自立梯顶部工作面允许踩踏时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梯子应具备距顶部工作面垂直高度不小于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450mm 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的扶手或同等功能构件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扶手或同等功能构件的垂直投影应与顶部踩踏面有交集。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当自立梯顶部踏棍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平台不允许踩踏时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应采取避免踩踏措施。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自立梯应具有张开限制或锁定功能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使自立梯使用过程中保持在预定张开位置。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使用连杆作为自立梯的张开限制时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其距离底部支撑面的高度不应大于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2m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。当采用两组开合限制连杆时</a:t>
            </a: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高度限制仅适用于较低的一组。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940050" y="638810"/>
            <a:ext cx="305435" cy="72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38" idx="3"/>
          </p:cNvCxnSpPr>
          <p:nvPr/>
        </p:nvCxnSpPr>
        <p:spPr>
          <a:xfrm flipH="1" flipV="1">
            <a:off x="515620" y="2190115"/>
            <a:ext cx="19685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659130" y="1481455"/>
            <a:ext cx="168910" cy="36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0640" y="417195"/>
            <a:ext cx="1501140" cy="2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额定承重量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(m)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不小于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100kg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。（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M=m*9.8)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82870" y="1526540"/>
            <a:ext cx="760730" cy="1117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938645" y="382270"/>
            <a:ext cx="2186305" cy="65659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自立梯扶手强度试验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自立梯具有扶手或相似功能的部件时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应进行扶手强度试验。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自立式梯子水平固定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300N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的垂直载荷施加到扶手的顶部中心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21)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。载荷应施加到长度为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100mm,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宽度至少等于扶手宽度的范围内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施压时间持续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1min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试验完成后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去除试验载荷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并检查扶手。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51835" y="521335"/>
            <a:ext cx="905510" cy="2216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280mm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≦</a:t>
            </a:r>
            <a:r>
              <a:rPr lang="zh-CN" altLang="en-US" sz="1000">
                <a:solidFill>
                  <a:schemeClr val="tx1"/>
                </a:solidFill>
              </a:rPr>
              <a:t>内宽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2821940" y="2969895"/>
            <a:ext cx="305435" cy="72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522855" y="2728595"/>
            <a:ext cx="1596390" cy="2413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外宽</a:t>
            </a:r>
            <a:r>
              <a:rPr lang="en-US" altLang="zh-CN" sz="1000">
                <a:solidFill>
                  <a:schemeClr val="tx1"/>
                </a:solidFill>
              </a:rPr>
              <a:t>b</a:t>
            </a:r>
            <a:r>
              <a:rPr lang="en-US" altLang="zh-CN" sz="1000" baseline="-25000">
                <a:solidFill>
                  <a:schemeClr val="tx1"/>
                </a:solidFill>
              </a:rPr>
              <a:t>2</a:t>
            </a:r>
            <a:r>
              <a:rPr lang="en-US" altLang="zh-CN" sz="1000">
                <a:solidFill>
                  <a:schemeClr val="tx1"/>
                </a:solidFill>
              </a:rPr>
              <a:t> ≥b</a:t>
            </a:r>
            <a:r>
              <a:rPr lang="en-US" altLang="zh-CN" sz="1000" baseline="-25000">
                <a:solidFill>
                  <a:schemeClr val="tx1"/>
                </a:solidFill>
              </a:rPr>
              <a:t>1 </a:t>
            </a:r>
            <a:r>
              <a:rPr lang="en-US" altLang="zh-CN" sz="1000">
                <a:solidFill>
                  <a:schemeClr val="tx1"/>
                </a:solidFill>
              </a:rPr>
              <a:t>+0.1l</a:t>
            </a:r>
            <a:r>
              <a:rPr lang="en-US" altLang="zh-CN" sz="1000" baseline="-25000">
                <a:solidFill>
                  <a:schemeClr val="tx1"/>
                </a:solidFill>
              </a:rPr>
              <a:t>2</a:t>
            </a:r>
            <a:r>
              <a:rPr lang="en-US" altLang="zh-CN" sz="1000">
                <a:solidFill>
                  <a:schemeClr val="tx1"/>
                </a:solidFill>
              </a:rPr>
              <a:t> +2t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40" y="1031875"/>
            <a:ext cx="847725" cy="4413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自立梯长度</a:t>
            </a:r>
            <a:r>
              <a:rPr lang="en-US" altLang="zh-CN" sz="1000">
                <a:solidFill>
                  <a:schemeClr val="tx1"/>
                </a:solidFill>
              </a:rPr>
              <a:t>0.9~6m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700" y="2088515"/>
            <a:ext cx="502920" cy="203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间距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1574800"/>
            <a:ext cx="712470" cy="283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">
                <a:solidFill>
                  <a:schemeClr val="tx1"/>
                </a:solidFill>
              </a:rPr>
              <a:t>第一级踏棍到底端距离</a:t>
            </a:r>
            <a:endParaRPr lang="zh-CN" altLang="en-US" sz="800">
              <a:solidFill>
                <a:schemeClr val="tx1"/>
              </a:solidFill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631190" y="1849120"/>
            <a:ext cx="19685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0" y="2483485"/>
            <a:ext cx="1108710" cy="4629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">
                <a:solidFill>
                  <a:schemeClr val="tx1"/>
                </a:solidFill>
              </a:rPr>
              <a:t>攀爬侧倾角</a:t>
            </a:r>
            <a:endParaRPr lang="zh-CN" altLang="en-US" sz="800">
              <a:solidFill>
                <a:schemeClr val="tx1"/>
              </a:solidFill>
            </a:endParaRPr>
          </a:p>
          <a:p>
            <a:pPr algn="ctr"/>
            <a:r>
              <a:rPr lang="zh-CN" altLang="en-US" sz="800">
                <a:solidFill>
                  <a:schemeClr val="tx1"/>
                </a:solidFill>
              </a:rPr>
              <a:t>单侧可攀爬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≦</a:t>
            </a:r>
            <a:r>
              <a:rPr lang="en-US" altLang="zh-CN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73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</a:t>
            </a:r>
            <a:endParaRPr lang="zh-CN" altLang="en-US" sz="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双侧可攀爬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≦</a:t>
            </a:r>
            <a:r>
              <a:rPr lang="en-US" altLang="zh-CN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77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</a:t>
            </a:r>
            <a:endParaRPr lang="zh-CN" altLang="en-US" sz="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01090" y="1348740"/>
            <a:ext cx="1022350" cy="4070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">
                <a:solidFill>
                  <a:schemeClr val="tx1"/>
                </a:solidFill>
              </a:rPr>
              <a:t>支撑侧倾角</a:t>
            </a:r>
            <a:endParaRPr lang="zh-CN" altLang="en-US" sz="800">
              <a:solidFill>
                <a:schemeClr val="tx1"/>
              </a:solidFill>
            </a:endParaRPr>
          </a:p>
          <a:p>
            <a:pPr algn="ctr"/>
            <a:r>
              <a:rPr lang="zh-CN" altLang="en-US" sz="800">
                <a:solidFill>
                  <a:schemeClr val="tx1"/>
                </a:solidFill>
                <a:sym typeface="+mn-ea"/>
              </a:rPr>
              <a:t>单侧可攀爬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≦</a:t>
            </a:r>
            <a:r>
              <a:rPr lang="en-US" altLang="zh-CN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80</a:t>
            </a:r>
            <a:r>
              <a:rPr lang="zh-CN" altLang="en-US" sz="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</a:t>
            </a:r>
            <a:endParaRPr lang="zh-CN" altLang="en-US" sz="800">
              <a:solidFill>
                <a:schemeClr val="tx1"/>
              </a:solidFill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H="1" flipV="1">
            <a:off x="2481580" y="910590"/>
            <a:ext cx="137160" cy="128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903095" y="711200"/>
            <a:ext cx="708025" cy="184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梯框宽度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554355" y="2147570"/>
            <a:ext cx="687070" cy="335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1727200" y="1766570"/>
            <a:ext cx="238125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55" y="1177290"/>
            <a:ext cx="2138680" cy="2453005"/>
          </a:xfrm>
          <a:prstGeom prst="rect">
            <a:avLst/>
          </a:prstGeom>
        </p:spPr>
      </p:pic>
      <p:sp>
        <p:nvSpPr>
          <p:cNvPr id="51" name="Content Placeholder 2"/>
          <p:cNvSpPr txBox="1"/>
          <p:nvPr/>
        </p:nvSpPr>
        <p:spPr>
          <a:xfrm>
            <a:off x="6938645" y="3701415"/>
            <a:ext cx="2186305" cy="65659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侧向，前向和后向稳定性试验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将试验梯放置在水平地面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梯子完全张开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张开限制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锁定装置处于预定位置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22)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。带有工具架的梯子要让工具架处于使用位置。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先将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883N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均布静载荷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施加在顶部起第二级踏板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或踏棍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或自立梯工作平台上。保持静载荷不变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分别施加侧向、前向及后向水平拉力。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88N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水平拉力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F1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施加到顶帽几何中心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顶部表面之上不大于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13mm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向左和向右分别加载。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110N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水平拉力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F2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施加到顶帽几何中心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顶部表面之上不大于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13mm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方向向前。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200N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水平拉力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F3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施加到顶帽几何中心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顶部表面之上不大于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13mm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方向向后。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3655" y="3528060"/>
            <a:ext cx="1480185" cy="1117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4458970" y="4211320"/>
            <a:ext cx="2300605" cy="9410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自立梯平台翘起试验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在水平面上将自立式梯子架设成使用状态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沿着竖直方向将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100N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的作用力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F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施加到折叠式踏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板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平台的转动边上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且在踏板垂直中心线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100mm 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宽度内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24)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测量折叠式踏板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平台从其使用位置翘起的角度。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: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折叠式踏板不做扭转试验</a:t>
            </a:r>
            <a:r>
              <a:rPr lang="en-US" altLang="zh-CN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只做翘起试验。</a:t>
            </a:r>
            <a:endParaRPr lang="zh-CN" altLang="en-US" sz="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345" y="1849120"/>
            <a:ext cx="2602230" cy="2312035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5095875" y="4051935"/>
            <a:ext cx="1178560" cy="1092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4820" y="413385"/>
            <a:ext cx="3085465" cy="2635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235"/>
            <a:ext cx="2627630" cy="3072130"/>
          </a:xfrm>
          <a:prstGeom prst="rect">
            <a:avLst/>
          </a:prstGeom>
        </p:spPr>
      </p:pic>
      <p:sp>
        <p:nvSpPr>
          <p:cNvPr id="74" name="rect 74"/>
          <p:cNvSpPr/>
          <p:nvPr/>
        </p:nvSpPr>
        <p:spPr>
          <a:xfrm>
            <a:off x="0" y="0"/>
            <a:ext cx="9144000" cy="35306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48892" y="329844"/>
            <a:ext cx="3066414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0" y="22225"/>
            <a:ext cx="784923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altLang="en-US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伸缩梯设计要求</a:t>
            </a:r>
            <a:endParaRPr lang="zh-CN" altLang="en-US" sz="20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20595" y="1762125"/>
            <a:ext cx="82994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000" b="1">
                <a:solidFill>
                  <a:schemeClr val="tx1"/>
                </a:solidFill>
              </a:rPr>
              <a:t>完全展开的最大长度不</a:t>
            </a:r>
            <a:r>
              <a:rPr lang="en-US" altLang="zh-CN" sz="1000" b="1">
                <a:solidFill>
                  <a:schemeClr val="tx1"/>
                </a:solidFill>
              </a:rPr>
              <a:t> </a:t>
            </a:r>
            <a:r>
              <a:rPr lang="zh-CN" altLang="en-US" sz="1000" b="1">
                <a:solidFill>
                  <a:schemeClr val="tx1"/>
                </a:solidFill>
              </a:rPr>
              <a:t>大于</a:t>
            </a:r>
            <a:r>
              <a:rPr lang="en-US" altLang="zh-CN" sz="1000" b="1">
                <a:solidFill>
                  <a:schemeClr val="tx1"/>
                </a:solidFill>
              </a:rPr>
              <a:t>5m</a:t>
            </a:r>
            <a:endParaRPr lang="en-US" altLang="zh-CN" sz="1000" b="1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0" y="4124960"/>
            <a:ext cx="9144635" cy="96139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伸缩梯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伸缩梯可伸缩踏棍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踏板梯段都应有一对锁定机构。梯子处于使用位置时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所有展开的踏棍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踏板梯段应处于锁定状态。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当站立在竖直的梯子前面并扶住梯子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目视检查锁定指示器的状态时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锁定指示器应能显示处于锁定或解锁状态。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伸缩梯应采取措施降低挤压和剪切风险。采用间隔装置时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应使两个可接近部件的相对距离始终大于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25mm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或始终不大于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7mm;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采用梯段缓降收合的方式时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每个踏棍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踏板梯段的收合时间都不应小于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1.5s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79240" y="2888615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269490" y="675005"/>
            <a:ext cx="793115" cy="1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269490" y="3590925"/>
            <a:ext cx="781050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614930" y="688340"/>
            <a:ext cx="12065" cy="101981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2620010" y="2372360"/>
            <a:ext cx="0" cy="119824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1633855" y="901383"/>
            <a:ext cx="32131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381635"/>
            <a:ext cx="2037715" cy="5003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伸缩梯倚靠状态需：</a:t>
            </a:r>
            <a:endParaRPr lang="zh-CN" altLang="en-US" sz="10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</a:rPr>
              <a:t>内宽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≧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280mm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，长度大于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米时</a:t>
            </a:r>
            <a:endParaRPr lang="zh-CN" altLang="en-US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≧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+0.1l</a:t>
            </a:r>
            <a:r>
              <a:rPr lang="en-US" altLang="zh-CN" sz="1000" baseline="-25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+2t(</a:t>
            </a:r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最大值取</a:t>
            </a:r>
            <a:r>
              <a:rPr lang="en-US" altLang="zh-CN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1200mm)</a:t>
            </a:r>
            <a:endParaRPr lang="en-US" altLang="zh-CN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244600"/>
            <a:ext cx="1341755" cy="6813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</a:rPr>
              <a:t>伸缩梯自立状态需：</a:t>
            </a:r>
            <a:endParaRPr lang="zh-CN" altLang="en-US" sz="10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</a:rPr>
              <a:t>符合自立梯长度、</a:t>
            </a:r>
            <a:r>
              <a:rPr lang="zh-CN" altLang="en-US" sz="1000">
                <a:solidFill>
                  <a:schemeClr val="tx1"/>
                </a:solidFill>
                <a:sym typeface="+mn-ea"/>
              </a:rPr>
              <a:t>梯宽、倾角、工具架和扶手以及锁定要求</a:t>
            </a:r>
            <a:endParaRPr lang="en-US" altLang="zh-CN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5982970" y="415925"/>
            <a:ext cx="3101340" cy="3531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伸缩梯长度方向扭转试验</a:t>
            </a:r>
            <a:endParaRPr lang="zh-CN" altLang="en-US" sz="11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在最靠近支撑点的踏棍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踏板中间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分别施加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222N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的静载荷垂直均布在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100mm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内的踏棍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踏板上。宜平缓施加静载荷。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试验夹具应为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1300mm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长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自重小于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2.5kg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的横杆。试验夹具应放置于试验梯子长度中心梯框上方。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如果试验长度的中心正好位于踏棍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踏板上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则试验夹具应放置于最靠近试验中心踏棍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踏板的梯框上方。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试验夹具的中心与梯子的中心线应纵向重合。夹具上的可调节支架应用于将其固定在梯子上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而不应在梯框上施加任何夹紧力。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去除静载荷之后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梯子的角度偏转应设置为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°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。在距离试验夹具中心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610mm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处施加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F=222N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的试验载荷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,1min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后测量扭转的角度并移除试验载荷。然后在离试验夹具中心另一侧的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610mm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处施加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F=222N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的试验载荷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,1 min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后测量扭转的角度并移除试验载荷。应缓慢加载和移除试验载荷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避免有冲击。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64660"/>
            <a:ext cx="4826635" cy="878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30" y="382270"/>
            <a:ext cx="4773295" cy="1407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329565"/>
            <a:ext cx="3681730" cy="1774825"/>
          </a:xfrm>
          <a:prstGeom prst="rect">
            <a:avLst/>
          </a:prstGeom>
        </p:spPr>
      </p:pic>
      <p:sp>
        <p:nvSpPr>
          <p:cNvPr id="74" name="rect 74"/>
          <p:cNvSpPr/>
          <p:nvPr/>
        </p:nvSpPr>
        <p:spPr>
          <a:xfrm>
            <a:off x="0" y="0"/>
            <a:ext cx="9144000" cy="35306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48892" y="329844"/>
            <a:ext cx="3066414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0" y="22225"/>
            <a:ext cx="7849235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altLang="en-US"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铰链梯设计要求</a:t>
            </a:r>
            <a:endParaRPr lang="zh-CN" altLang="en-US" sz="2000" b="1" kern="0" spc="-1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676900" y="3562350"/>
            <a:ext cx="3467735" cy="158178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铰链梯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铰链梯处于使用位置时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所有铰链应处于锁定状态。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台板件永久变形量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不应大于两个支撑点间距的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0.1%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以及台板件宽度的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0.1%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锁定机构能正常工作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梯子功能完好。允许有不削弱梯子功能和安全性的永久变形。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铰链梯应满足梯子强度的通用要求，倚靠梯的通用要求，以及自立梯的通用要求。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564255" y="1761490"/>
            <a:ext cx="2112645" cy="242316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台板件安装</a:t>
            </a:r>
            <a:endParaRPr lang="zh-CN" altLang="en-US" sz="11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铰链梯用作平台时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与之配套的台板件应牢固固定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防止发生意外移动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且工作面应防滑。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如果台板件安装在梯框里面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则台板件与梯框之间的间隙不应超过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5mm[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5a)]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如果台板件横跨梯框安装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则每侧伸出量不应超过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25 mm[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见图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5b)]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。平台应在相对于梯子纵轴</a:t>
            </a:r>
            <a:r>
              <a:rPr lang="en-US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±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10mm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范围内对中。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171450" lvl="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如果台板件由多个构件组成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则完成装配后应保证人员不因构件之间的空隙而产生跌落的风险。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00115" y="382270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30630" y="901383"/>
            <a:ext cx="768985" cy="80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4795" y="782320"/>
            <a:ext cx="965835" cy="3143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攀爬侧倾角</a:t>
            </a:r>
            <a:endParaRPr lang="zh-CN" altLang="en-US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06420" y="1296035"/>
            <a:ext cx="965835" cy="3143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台板件高度</a:t>
            </a:r>
            <a:endParaRPr lang="zh-CN" altLang="en-US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726180" y="889953"/>
            <a:ext cx="0" cy="405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2130425"/>
            <a:ext cx="2809240" cy="205359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1548130" y="2239963"/>
            <a:ext cx="832485" cy="8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82295" y="2104390"/>
            <a:ext cx="965835" cy="3143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墙面至最上一级踏棍长度</a:t>
            </a:r>
            <a:endParaRPr lang="zh-CN" altLang="en-US" sz="1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5935" y="4241800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80" y="1735455"/>
            <a:ext cx="3171190" cy="182753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71995" y="3376930"/>
            <a:ext cx="1203325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picture 18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2136648"/>
            <a:ext cx="9144000" cy="3006850"/>
          </a:xfrm>
          <a:prstGeom prst="rect">
            <a:avLst/>
          </a:prstGeom>
        </p:spPr>
      </p:pic>
      <p:sp>
        <p:nvSpPr>
          <p:cNvPr id="74" name="rect 74"/>
          <p:cNvSpPr/>
          <p:nvPr/>
        </p:nvSpPr>
        <p:spPr>
          <a:xfrm>
            <a:off x="0" y="-635"/>
            <a:ext cx="9142730" cy="817880"/>
          </a:xfrm>
          <a:prstGeom prst="rect">
            <a:avLst/>
          </a:prstGeom>
          <a:solidFill>
            <a:srgbClr val="29A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59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94"/>
  <p:tag name="KSO_WM_TEMPLATE_CATEGORY" val="custom"/>
  <p:tag name="KSO_WM_UNIT_VALUE" val="7"/>
</p:tagLst>
</file>

<file path=ppt/tags/tag13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4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5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6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7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8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19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1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2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3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4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5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6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7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28.xml><?xml version="1.0" encoding="utf-8"?>
<p:tagLst xmlns:p="http://schemas.openxmlformats.org/presentationml/2006/main">
  <p:tag name="KSO_WM_DIAGRAM_VIRTUALLY_FRAME" val="{&quot;height&quot;:150.17,&quot;left&quot;:196.7299212598425,&quot;top&quot;:88.35,&quot;width&quot;:346.2200787401575}"/>
</p:tagLst>
</file>

<file path=ppt/tags/tag29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5"/>
</p:tagLst>
</file>

<file path=ppt/tags/tag30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1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2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3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4.xml><?xml version="1.0" encoding="utf-8"?>
<p:tagLst xmlns:p="http://schemas.openxmlformats.org/presentationml/2006/main">
  <p:tag name="KSO_WM_DIAGRAM_VIRTUALLY_FRAME" val="{&quot;height&quot;:320.26906225186156,&quot;left&quot;:188.24261587765346,&quot;top&quot;:140.98226913996683,&quot;width&quot;:454.2573841223466}"/>
</p:tagLst>
</file>

<file path=ppt/tags/tag35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6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7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8.xml><?xml version="1.0" encoding="utf-8"?>
<p:tagLst xmlns:p="http://schemas.openxmlformats.org/presentationml/2006/main">
  <p:tag name="KSO_WM_DIAGRAM_VIRTUALLY_FRAME" val="{&quot;height&quot;:263.4,&quot;left&quot;:191.62992125984252,&quot;top&quot;:106.55,&quot;width&quot;:451.2200787401574}"/>
</p:tagLst>
</file>

<file path=ppt/tags/tag39.xml><?xml version="1.0" encoding="utf-8"?>
<p:tagLst xmlns:p="http://schemas.openxmlformats.org/presentationml/2006/main">
  <p:tag name="resource_record_key" val="{&quot;13&quot;:[4705195]}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7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3466</Words>
  <Application>WPS 演示</Application>
  <PresentationFormat/>
  <Paragraphs>198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</vt:lpstr>
      <vt:lpstr>等线</vt:lpstr>
      <vt:lpstr>Symbol</vt:lpstr>
      <vt:lpstr>Arial Unicode MS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ycl</dc:creator>
  <cp:lastModifiedBy>王俊</cp:lastModifiedBy>
  <cp:revision>172</cp:revision>
  <dcterms:created xsi:type="dcterms:W3CDTF">2024-07-03T23:51:00Z</dcterms:created>
  <dcterms:modified xsi:type="dcterms:W3CDTF">2026-01-29T08:48:47Z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2024-07-11T23:51:00Z</vt:filetime>
  </property>
  <property fmtid="{D5CDD505-2E9C-101B-9397-08002B2CF9AE}" pid="4" name="ICV">
    <vt:lpwstr>26837B252AF44844AEE05596A9954586_13</vt:lpwstr>
  </property>
  <property fmtid="{D5CDD505-2E9C-101B-9397-08002B2CF9AE}" pid="5" name="KSOProductBuildVer">
    <vt:lpwstr>2052-12.1.0.24034</vt:lpwstr>
  </property>
</Properties>
</file>