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1" r:id="rId96"/>
    <p:sldId id="350" r:id="rId97"/>
  </p:sldIdLst>
  <p:sldSz cx="5778500" cy="32496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78" d="100"/>
          <a:sy n="178" d="100"/>
        </p:scale>
        <p:origin x="581"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6.4.2.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6.3.1.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6.3.1.3" TargetMode="External"/><Relationship Id="rId4" Type="http://schemas.openxmlformats.org/officeDocument/2006/relationships/hyperlink" Target="6.3.1.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6.3.1.4"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6.3.1.6" TargetMode="External"/><Relationship Id="rId4" Type="http://schemas.openxmlformats.org/officeDocument/2006/relationships/hyperlink" Target="6.3.1.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6.3.2.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6.3.2.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6.3.2.3"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6.3.2.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6.3.3.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6.3.3.3" TargetMode="External"/><Relationship Id="rId4" Type="http://schemas.openxmlformats.org/officeDocument/2006/relationships/hyperlink" Target="6.3.3.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6.3.3.4"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6.3.3.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6.3.4.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6.3.4.2"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6.3.4.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6.3.5.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6.3.5.3" TargetMode="External"/><Relationship Id="rId4" Type="http://schemas.openxmlformats.org/officeDocument/2006/relationships/hyperlink" Target="6.3.5.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6.3.5.4"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6.3.5.5"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6.4.1.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6.4.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6.4.2.1"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6.4.2.2"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6.4.2.4" TargetMode="External"/><Relationship Id="rId4" Type="http://schemas.openxmlformats.org/officeDocument/2006/relationships/hyperlink" Target="6.4.2.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6.4.3.1"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6.4.3.2"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6.4.3.3"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6.4.3.4"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6.4.3.5"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6.4.3.6"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6.4.3.7"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6.4.3.8"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6.4.3.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6.4.3.1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6.4.3.11"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6.4.3.12"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6.4.3.13"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6.4.3.16" TargetMode="External"/><Relationship Id="rId5" Type="http://schemas.openxmlformats.org/officeDocument/2006/relationships/hyperlink" Target="6.4.3.15" TargetMode="External"/><Relationship Id="rId4" Type="http://schemas.openxmlformats.org/officeDocument/2006/relationships/hyperlink" Target="6.4.3.14"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6.4.3.17"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6.4.4.1"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6.4.4.3" TargetMode="External"/><Relationship Id="rId4" Type="http://schemas.openxmlformats.org/officeDocument/2006/relationships/hyperlink" Target="6.4.4.2"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6.4.4.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6.4.4.5"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hyperlink" Target="6.4.5.1"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6.4.5.3" TargetMode="External"/><Relationship Id="rId4" Type="http://schemas.openxmlformats.org/officeDocument/2006/relationships/hyperlink" Target="6.4.5.2"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6.4.6.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6.4.6.2"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6.4.6.3"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6.4.6.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6.4.6.6" TargetMode="External"/><Relationship Id="rId4" Type="http://schemas.openxmlformats.org/officeDocument/2006/relationships/hyperlink" Target="6.4.6.5"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6.6.1.1"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6.6.1.2"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6.6.1.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6.6.1.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6.6.1.6" TargetMode="External"/><Relationship Id="rId4" Type="http://schemas.openxmlformats.org/officeDocument/2006/relationships/hyperlink" Target="6.6.1.5"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6.6.2.1"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6.6.2.2"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6.6.2.3"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4" name="table 4"/>
          <p:cNvGraphicFramePr>
            <a:graphicFrameLocks noGrp="1"/>
          </p:cNvGraphicFramePr>
          <p:nvPr/>
        </p:nvGraphicFramePr>
        <p:xfrm>
          <a:off x="0" y="0"/>
          <a:ext cx="5777865" cy="3246754"/>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40815" indent="-1173480" algn="l" rtl="0" eaLnBrk="0">
                        <a:lnSpc>
                          <a:spcPct val="101000"/>
                        </a:lnSpc>
                      </a:pPr>
                      <a:r>
                        <a:rPr sz="2000" b="1"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《危险化学品重大危险源安全监控技术</a:t>
                      </a:r>
                      <a:r>
                        <a:rPr sz="20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规范》</a:t>
                      </a:r>
                      <a:r>
                        <a:rPr sz="2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2000" b="1"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2000" kern="0" spc="4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2000" b="1"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17681—2024）解读</a:t>
                      </a:r>
                      <a:endParaRPr sz="2000" dirty="0">
                        <a:latin typeface="华文中宋" panose="02010600040101010101" charset="-122"/>
                        <a:ea typeface="华文中宋" panose="02010600040101010101" charset="-122"/>
                        <a:cs typeface="华文中宋" panose="02010600040101010101" charset="-122"/>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marL="2490470" algn="l" rtl="0" eaLnBrk="0">
                        <a:lnSpc>
                          <a:spcPct val="85000"/>
                        </a:lnSpc>
                        <a:spcBef>
                          <a:spcPts val="365"/>
                        </a:spcBef>
                      </a:pPr>
                      <a:r>
                        <a:rPr sz="12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标准起草组</a:t>
                      </a:r>
                      <a:endParaRPr sz="1200" dirty="0">
                        <a:latin typeface="华文中宋" panose="02010600040101010101" charset="-122"/>
                        <a:ea typeface="华文中宋" panose="02010600040101010101" charset="-122"/>
                        <a:cs typeface="华文中宋" panose="02010600040101010101" charset="-122"/>
                      </a:endParaRPr>
                    </a:p>
                    <a:p>
                      <a:pPr marL="2435860" algn="l" rtl="0" eaLnBrk="0">
                        <a:lnSpc>
                          <a:spcPts val="2280"/>
                        </a:lnSpc>
                      </a:pPr>
                      <a:r>
                        <a:rPr sz="12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2024年12月</a:t>
                      </a:r>
                      <a:endParaRPr sz="12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4"/>
          <p:cNvPicPr>
            <a:picLocks noChangeAspect="1"/>
          </p:cNvPicPr>
          <p:nvPr/>
        </p:nvPicPr>
        <p:blipFill>
          <a:blip r:embed="rId2"/>
          <a:stretch>
            <a:fillRect/>
          </a:stretch>
        </p:blipFill>
        <p:spPr>
          <a:xfrm rot="21600000">
            <a:off x="0" y="317"/>
            <a:ext cx="5778017" cy="3249497"/>
          </a:xfrm>
          <a:prstGeom prst="rect">
            <a:avLst/>
          </a:prstGeom>
        </p:spPr>
      </p:pic>
      <p:graphicFrame>
        <p:nvGraphicFramePr>
          <p:cNvPr id="66" name="table 66"/>
          <p:cNvGraphicFramePr>
            <a:graphicFrameLocks noGrp="1"/>
          </p:cNvGraphicFramePr>
          <p:nvPr/>
        </p:nvGraphicFramePr>
        <p:xfrm>
          <a:off x="0" y="317"/>
          <a:ext cx="5777865" cy="3249295"/>
        </p:xfrm>
        <a:graphic>
          <a:graphicData uri="http://schemas.openxmlformats.org/drawingml/2006/table">
            <a:tbl>
              <a:tblPr/>
              <a:tblGrid>
                <a:gridCol w="5777865">
                  <a:extLst>
                    <a:ext uri="{9D8B030D-6E8A-4147-A177-3AD203B41FA5}">
                      <a16:colId xmlns:a16="http://schemas.microsoft.com/office/drawing/2014/main" val="20000"/>
                    </a:ext>
                  </a:extLst>
                </a:gridCol>
              </a:tblGrid>
              <a:tr h="3246120">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70" name="table 7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129790" algn="l" rtl="0" eaLnBrk="0">
                        <a:lnSpc>
                          <a:spcPct val="97000"/>
                        </a:lnSpc>
                        <a:spcBef>
                          <a:spcPts val="5"/>
                        </a:spcBef>
                      </a:pPr>
                      <a:r>
                        <a:rPr sz="1500" kern="0" spc="20" dirty="0">
                          <a:solidFill>
                            <a:srgbClr val="FFFFFF">
                              <a:alpha val="100000"/>
                            </a:srgbClr>
                          </a:solidFill>
                          <a:latin typeface="黑体" panose="02010609060101010101" charset="-122"/>
                          <a:ea typeface="黑体" panose="02010609060101010101" charset="-122"/>
                          <a:cs typeface="黑体" panose="02010609060101010101" charset="-122"/>
                        </a:rPr>
                        <a:t>三、主要内容说明</a:t>
                      </a:r>
                      <a:endParaRPr sz="1500" dirty="0">
                        <a:latin typeface="黑体" panose="02010609060101010101" charset="-122"/>
                        <a:ea typeface="黑体" panose="02010609060101010101" charset="-122"/>
                        <a:cs typeface="黑体" panose="02010609060101010101"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74" name="table 7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marL="423545" algn="l" rtl="0" eaLnBrk="0">
                        <a:lnSpc>
                          <a:spcPct val="87000"/>
                        </a:lnSpc>
                        <a:spcBef>
                          <a:spcPts val="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与GB</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17681-1999相比</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，本文件</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主要技术变化如下：</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245"/>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——更改了标准适用范围（</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见第1章</a:t>
                      </a:r>
                      <a:r>
                        <a:rPr sz="10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10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1999年版的第1章）；</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515"/>
                        </a:lnSpc>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——增加了基本要求（见</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第5章</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165"/>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——增加了设计一般要求（见6.</a:t>
                      </a:r>
                      <a:r>
                        <a:rPr sz="10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1</a:t>
                      </a:r>
                      <a:r>
                        <a:rPr sz="10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16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——增加了生产单元监控要求（见6.2</a:t>
                      </a:r>
                      <a:r>
                        <a:rPr sz="10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515"/>
                        </a:lnSpc>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——增加了储存单元监控要求（见6.3</a:t>
                      </a:r>
                      <a:r>
                        <a:rPr sz="10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165"/>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——更改了仪表自控要求</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（见6.4</a:t>
                      </a:r>
                      <a:r>
                        <a:rPr sz="1000" kern="0" spc="-1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10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1999年版的第5章）；</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515"/>
                        </a:lnSpc>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——增加了电视监视系统要求（见6.5</a:t>
                      </a:r>
                      <a:r>
                        <a:rPr sz="10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16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——增加了防雷防静电要求（见6.6</a:t>
                      </a:r>
                      <a:r>
                        <a:rPr sz="10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58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78" name="table 7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marL="423545" algn="l" rtl="0" eaLnBrk="0">
                        <a:lnSpc>
                          <a:spcPct val="87000"/>
                        </a:lnSpc>
                        <a:spcBef>
                          <a:spcPts val="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与GB</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17681-1999相比</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，本文件</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主要技术变化如下：</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24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——增加施工要求（见</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第7章</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16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——删除了线路敷设要求（见19</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99年版的第7章</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16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——更改了验收抽验要求（</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见8.</a:t>
                      </a:r>
                      <a:r>
                        <a:rPr sz="10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12、8.</a:t>
                      </a:r>
                      <a:r>
                        <a:rPr sz="10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13、8.</a:t>
                      </a:r>
                      <a:r>
                        <a:rPr sz="10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14</a:t>
                      </a:r>
                      <a:r>
                        <a:rPr sz="1000" kern="0" spc="-19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10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1999年版的8.4.5）；</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515"/>
                        </a:lnSpc>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——增加运行与检维修要求（见</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第9章</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18465" algn="l" rtl="0" eaLnBrk="0">
                        <a:lnSpc>
                          <a:spcPts val="1350"/>
                        </a:lnSpc>
                        <a:spcBef>
                          <a:spcPts val="16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——增加了报警管理与优化要求</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（见第10章）。</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8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82" name="table 8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72415" algn="l" rtl="0" eaLnBrk="0">
                        <a:lnSpc>
                          <a:spcPct val="95000"/>
                        </a:lnSpc>
                      </a:pP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1 范围</a:t>
                      </a:r>
                      <a:endParaRPr sz="1200" dirty="0">
                        <a:latin typeface="微软雅黑" panose="020B0503020204020204" charset="-122"/>
                        <a:ea typeface="微软雅黑" panose="020B0503020204020204" charset="-122"/>
                        <a:cs typeface="微软雅黑" panose="020B0503020204020204" charset="-122"/>
                      </a:endParaRPr>
                    </a:p>
                    <a:p>
                      <a:pPr marL="302260" indent="290830" algn="l" rtl="0" eaLnBrk="0">
                        <a:lnSpc>
                          <a:spcPct val="115000"/>
                        </a:lnSpc>
                        <a:spcBef>
                          <a:spcPts val="65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本文件规定了危险化学品重大危险源安全监控的基本要求、设计要求、施工</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要求、</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质量验收、运行与检维修、报警管理与优化等方面的技术要</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求。</a:t>
                      </a:r>
                      <a:endParaRPr sz="1000" dirty="0">
                        <a:latin typeface="华文中宋" panose="02010600040101010101" charset="-122"/>
                        <a:ea typeface="华文中宋" panose="02010600040101010101" charset="-122"/>
                        <a:cs typeface="华文中宋" panose="02010600040101010101" charset="-122"/>
                      </a:endParaRPr>
                    </a:p>
                    <a:p>
                      <a:pPr marL="307340" indent="285750" algn="l" rtl="0" eaLnBrk="0">
                        <a:lnSpc>
                          <a:spcPct val="115000"/>
                        </a:lnSpc>
                        <a:spcBef>
                          <a:spcPts val="2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本文件适用于危险化学品生产经营企业、使用危险化学品从事生产的化工企业新建</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、改建、扩建危险化学品建设项目重大危险源</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的安全监控。</a:t>
                      </a:r>
                      <a:endParaRPr sz="1000" dirty="0">
                        <a:latin typeface="华文中宋" panose="02010600040101010101" charset="-122"/>
                        <a:ea typeface="华文中宋" panose="02010600040101010101" charset="-122"/>
                        <a:cs typeface="华文中宋" panose="02010600040101010101" charset="-122"/>
                      </a:endParaRPr>
                    </a:p>
                    <a:p>
                      <a:pPr marL="589915" algn="l" rtl="0" eaLnBrk="0">
                        <a:lnSpc>
                          <a:spcPct val="90000"/>
                        </a:lnSpc>
                        <a:spcBef>
                          <a:spcPts val="58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本文件适用范</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围的判断需同时满足如下条件：</a:t>
                      </a:r>
                      <a:endParaRPr sz="800" dirty="0">
                        <a:latin typeface="华文中宋" panose="02010600040101010101" charset="-122"/>
                        <a:ea typeface="华文中宋" panose="02010600040101010101" charset="-122"/>
                        <a:cs typeface="华文中宋" panose="02010600040101010101" charset="-122"/>
                      </a:endParaRPr>
                    </a:p>
                    <a:p>
                      <a:pPr marL="590550" algn="l" rtl="0" eaLnBrk="0">
                        <a:lnSpc>
                          <a:spcPts val="1520"/>
                        </a:lnSpc>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①危化品生产经营企业或使用危化品从事生产的化工企业</a:t>
                      </a:r>
                      <a:endParaRPr sz="800" dirty="0">
                        <a:latin typeface="华文中宋" panose="02010600040101010101" charset="-122"/>
                        <a:ea typeface="华文中宋" panose="02010600040101010101" charset="-122"/>
                        <a:cs typeface="华文中宋" panose="02010600040101010101" charset="-122"/>
                      </a:endParaRPr>
                    </a:p>
                    <a:p>
                      <a:pPr marL="590550" algn="l" rtl="0" eaLnBrk="0">
                        <a:lnSpc>
                          <a:spcPts val="1510"/>
                        </a:lnSpc>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②新、</a:t>
                      </a:r>
                      <a:r>
                        <a:rPr sz="800"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改、</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扩建危险化学品建设项目</a:t>
                      </a:r>
                      <a:endParaRPr sz="800" dirty="0">
                        <a:latin typeface="华文中宋" panose="02010600040101010101" charset="-122"/>
                        <a:ea typeface="华文中宋" panose="02010600040101010101" charset="-122"/>
                        <a:cs typeface="华文中宋" panose="02010600040101010101" charset="-122"/>
                      </a:endParaRPr>
                    </a:p>
                    <a:p>
                      <a:pPr marL="590550" algn="l" rtl="0" eaLnBrk="0">
                        <a:lnSpc>
                          <a:spcPct val="96000"/>
                        </a:lnSpc>
                        <a:spcBef>
                          <a:spcPts val="645"/>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③构成危险化学品重大危险源。</a:t>
                      </a:r>
                      <a:endParaRPr sz="800" dirty="0">
                        <a:latin typeface="华文中宋" panose="02010600040101010101" charset="-122"/>
                        <a:ea typeface="华文中宋" panose="02010600040101010101" charset="-122"/>
                        <a:cs typeface="华文中宋" panose="02010600040101010101" charset="-122"/>
                      </a:endParaRPr>
                    </a:p>
                    <a:p>
                      <a:pPr marL="589915" algn="l" rtl="0" eaLnBrk="0">
                        <a:lnSpc>
                          <a:spcPct val="96000"/>
                        </a:lnSpc>
                        <a:spcBef>
                          <a:spcPts val="595"/>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特殊说明</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：危险化学品重大危险源辨识评估参照</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18218-</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2018执行。</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54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86" name="table 8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marL="283210" algn="l" rtl="0" eaLnBrk="0">
                        <a:lnSpc>
                          <a:spcPct val="95000"/>
                        </a:lnSpc>
                      </a:pP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1 范围</a:t>
                      </a:r>
                      <a:endParaRPr sz="1200" dirty="0">
                        <a:latin typeface="微软雅黑" panose="020B0503020204020204" charset="-122"/>
                        <a:ea typeface="微软雅黑" panose="020B0503020204020204" charset="-122"/>
                        <a:cs typeface="微软雅黑" panose="020B0503020204020204" charset="-122"/>
                      </a:endParaRPr>
                    </a:p>
                    <a:p>
                      <a:pPr marL="544830" algn="l" rtl="0" eaLnBrk="0">
                        <a:lnSpc>
                          <a:spcPct val="88000"/>
                        </a:lnSpc>
                        <a:spcBef>
                          <a:spcPts val="835"/>
                        </a:spcBef>
                      </a:pP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本文件不适用于下列情况下构成的危险化学品重大</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危险源：</a:t>
                      </a:r>
                      <a:endParaRPr sz="1000" dirty="0">
                        <a:latin typeface="华文中宋" panose="02010600040101010101" charset="-122"/>
                        <a:ea typeface="华文中宋" panose="02010600040101010101" charset="-122"/>
                        <a:cs typeface="华文中宋" panose="02010600040101010101" charset="-122"/>
                      </a:endParaRPr>
                    </a:p>
                    <a:p>
                      <a:pPr marL="525145" algn="l" rtl="0" eaLnBrk="0">
                        <a:lnSpc>
                          <a:spcPts val="1350"/>
                        </a:lnSpc>
                        <a:spcBef>
                          <a:spcPts val="24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城镇燃气；</a:t>
                      </a:r>
                      <a:endParaRPr sz="1000" dirty="0">
                        <a:latin typeface="华文中宋" panose="02010600040101010101" charset="-122"/>
                        <a:ea typeface="华文中宋" panose="02010600040101010101" charset="-122"/>
                        <a:cs typeface="华文中宋" panose="02010600040101010101" charset="-122"/>
                      </a:endParaRPr>
                    </a:p>
                    <a:p>
                      <a:pPr marL="52387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地下水封洞库、地下气库；</a:t>
                      </a:r>
                      <a:endParaRPr sz="1000" dirty="0">
                        <a:latin typeface="华文中宋" panose="02010600040101010101" charset="-122"/>
                        <a:ea typeface="华文中宋" panose="02010600040101010101" charset="-122"/>
                        <a:cs typeface="华文中宋" panose="02010600040101010101" charset="-122"/>
                      </a:endParaRPr>
                    </a:p>
                    <a:p>
                      <a:pPr marL="320040" indent="205105" algn="l" rtl="0" eaLnBrk="0">
                        <a:lnSpc>
                          <a:spcPct val="11600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危险化学品厂外运输（包括铁路、道路、水路、航空、管道等运输方式）</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的中转仓储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、站场；</a:t>
                      </a:r>
                      <a:endParaRPr sz="1000" dirty="0">
                        <a:latin typeface="华文中宋" panose="02010600040101010101" charset="-122"/>
                        <a:ea typeface="华文中宋" panose="02010600040101010101" charset="-122"/>
                        <a:cs typeface="华文中宋" panose="02010600040101010101" charset="-122"/>
                      </a:endParaRPr>
                    </a:p>
                    <a:p>
                      <a:pPr marL="483870"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港区内从事危险化学品的仓储经营；</a:t>
                      </a:r>
                      <a:endParaRPr sz="1000" dirty="0">
                        <a:latin typeface="华文中宋" panose="02010600040101010101" charset="-122"/>
                        <a:ea typeface="华文中宋" panose="02010600040101010101" charset="-122"/>
                        <a:cs typeface="华文中宋" panose="02010600040101010101" charset="-122"/>
                      </a:endParaRPr>
                    </a:p>
                    <a:p>
                      <a:pPr marL="48768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用于国防科研生产的危险化学品。</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15</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90" name="table 9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81305"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3 术语和定义</a:t>
                      </a:r>
                      <a:endParaRPr sz="1200" dirty="0">
                        <a:latin typeface="微软雅黑" panose="020B0503020204020204" charset="-122"/>
                        <a:ea typeface="微软雅黑" panose="020B0503020204020204" charset="-122"/>
                        <a:cs typeface="微软雅黑" panose="020B0503020204020204" charset="-122"/>
                      </a:endParaRPr>
                    </a:p>
                    <a:p>
                      <a:pPr marL="332105" algn="l" rtl="0" eaLnBrk="0">
                        <a:lnSpc>
                          <a:spcPts val="1350"/>
                        </a:lnSpc>
                        <a:spcBef>
                          <a:spcPts val="9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危险化学品重大危险源</a:t>
                      </a:r>
                      <a:r>
                        <a:rPr sz="1000" kern="0" spc="2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major</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hazard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installations</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for</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hazardous</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chemicals</a:t>
                      </a:r>
                      <a:endParaRPr sz="1000" dirty="0">
                        <a:latin typeface="华文中宋" panose="02010600040101010101" charset="-122"/>
                        <a:ea typeface="华文中宋" panose="02010600040101010101" charset="-122"/>
                        <a:cs typeface="华文中宋" panose="02010600040101010101" charset="-122"/>
                      </a:endParaRPr>
                    </a:p>
                    <a:p>
                      <a:pPr marL="328295" indent="635" algn="l" rtl="0" eaLnBrk="0">
                        <a:lnSpc>
                          <a:spcPct val="115000"/>
                        </a:lnSpc>
                        <a:spcBef>
                          <a:spcPts val="19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长期地或临时地</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生产、储存、使用和经营</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，且危险化学品的数量</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等于或超过临界</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量</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的单元。</a:t>
                      </a:r>
                      <a:endParaRPr sz="1000" dirty="0">
                        <a:latin typeface="华文中宋" panose="02010600040101010101" charset="-122"/>
                        <a:ea typeface="华文中宋" panose="02010600040101010101" charset="-122"/>
                        <a:cs typeface="华文中宋" panose="02010600040101010101" charset="-122"/>
                      </a:endParaRPr>
                    </a:p>
                    <a:p>
                      <a:pPr marL="400050" algn="l" rtl="0" eaLnBrk="0">
                        <a:lnSpc>
                          <a:spcPts val="1350"/>
                        </a:lnSpc>
                        <a:spcBef>
                          <a:spcPts val="24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［来源：GB</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1821</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8-2018，3.4］</a:t>
                      </a:r>
                      <a:endParaRPr sz="1000" dirty="0">
                        <a:latin typeface="华文中宋" panose="02010600040101010101" charset="-122"/>
                        <a:ea typeface="华文中宋" panose="02010600040101010101" charset="-122"/>
                        <a:cs typeface="华文中宋" panose="02010600040101010101" charset="-122"/>
                      </a:endParaRPr>
                    </a:p>
                    <a:p>
                      <a:pPr marL="327025" algn="l" rtl="0" eaLnBrk="0">
                        <a:lnSpc>
                          <a:spcPct val="96000"/>
                        </a:lnSpc>
                        <a:spcBef>
                          <a:spcPts val="490"/>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此定义与</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18218-2018《危险化学品重大危险源辨识》</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保持一致。</a:t>
                      </a:r>
                      <a:endParaRPr sz="800" dirty="0">
                        <a:latin typeface="华文中宋" panose="02010600040101010101" charset="-122"/>
                        <a:ea typeface="华文中宋" panose="02010600040101010101" charset="-122"/>
                        <a:cs typeface="华文中宋" panose="02010600040101010101" charset="-122"/>
                      </a:endParaRPr>
                    </a:p>
                    <a:p>
                      <a:pPr marL="327660" indent="-635" algn="l" rtl="0" eaLnBrk="0">
                        <a:lnSpc>
                          <a:spcPct val="146000"/>
                        </a:lnSpc>
                        <a:spcBef>
                          <a:spcPts val="23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根据</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18218辨识属于危化品</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重大危险源、</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且在本文件适用范围内的</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其安全监控系统的设计、</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施工、</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质量控制、</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运维等均应满足本文件相关要求。</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16</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94" name="table 9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81305"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3 术语和定义</a:t>
                      </a:r>
                      <a:endParaRPr sz="1200" dirty="0">
                        <a:latin typeface="微软雅黑" panose="020B0503020204020204" charset="-122"/>
                        <a:ea typeface="微软雅黑" panose="020B0503020204020204" charset="-122"/>
                        <a:cs typeface="微软雅黑" panose="020B0503020204020204" charset="-122"/>
                      </a:endParaRPr>
                    </a:p>
                    <a:p>
                      <a:pPr marL="328295" indent="3175" algn="l" rtl="0" eaLnBrk="0">
                        <a:lnSpc>
                          <a:spcPct val="129000"/>
                        </a:lnSpc>
                        <a:spcBef>
                          <a:spcPts val="965"/>
                        </a:spcBef>
                      </a:pPr>
                      <a:r>
                        <a:rPr sz="10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3.2</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a:t>
                      </a:r>
                      <a:r>
                        <a:rPr sz="10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大危险源安全监控系统</a:t>
                      </a:r>
                      <a:r>
                        <a:rPr sz="1000" kern="0" spc="2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safety</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monitoring</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system</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of</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major</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hazard</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installations</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for</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hazardous</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chemicals</a:t>
                      </a:r>
                      <a:endParaRPr sz="1000" dirty="0">
                        <a:latin typeface="华文中宋" panose="02010600040101010101" charset="-122"/>
                        <a:ea typeface="华文中宋" panose="02010600040101010101" charset="-122"/>
                        <a:cs typeface="华文中宋" panose="02010600040101010101" charset="-122"/>
                      </a:endParaRPr>
                    </a:p>
                    <a:p>
                      <a:pPr marL="334010" algn="l" rtl="0" eaLnBrk="0">
                        <a:lnSpc>
                          <a:spcPct val="88000"/>
                        </a:lnSpc>
                        <a:spcBef>
                          <a:spcPts val="1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用于危险化学品重大危险源安全监控</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的软硬件设施。</a:t>
                      </a:r>
                      <a:endParaRPr sz="1000" dirty="0">
                        <a:latin typeface="华文中宋" panose="02010600040101010101" charset="-122"/>
                        <a:ea typeface="华文中宋" panose="02010600040101010101" charset="-122"/>
                        <a:cs typeface="华文中宋" panose="02010600040101010101" charset="-122"/>
                      </a:endParaRPr>
                    </a:p>
                    <a:p>
                      <a:pPr marL="329565" algn="l" rtl="0" eaLnBrk="0">
                        <a:lnSpc>
                          <a:spcPct val="115000"/>
                        </a:lnSpc>
                        <a:spcBef>
                          <a:spcPts val="27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注</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：危险化学品重大危险源安全监控系统包括基本过程控制系统、</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安全仪表系统、</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气体检测</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报警系统、</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电视监视系统、雷电</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预警系统、接地电阻监测系统中的一个或多个。</a:t>
                      </a:r>
                      <a:endParaRPr sz="1000" dirty="0">
                        <a:latin typeface="华文中宋" panose="02010600040101010101" charset="-122"/>
                        <a:ea typeface="华文中宋" panose="02010600040101010101" charset="-122"/>
                        <a:cs typeface="华文中宋" panose="02010600040101010101" charset="-122"/>
                      </a:endParaRPr>
                    </a:p>
                    <a:p>
                      <a:pPr marL="327660" indent="-635" algn="l" rtl="0" eaLnBrk="0">
                        <a:lnSpc>
                          <a:spcPct val="149000"/>
                        </a:lnSpc>
                        <a:spcBef>
                          <a:spcPts val="235"/>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本条旨在明确：</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满足本文件后续规定的基本过程控制系统、</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安全仪表系统、</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气体检测报警系</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统、</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电视监视系统、</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雷电</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预警系统、</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接地电阻监测系统</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其中</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任何一个或多个系统</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即是“危险化学品</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重大危险源安全监控系统”。</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58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98" name="table 9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81305"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3 术语和定义</a:t>
                      </a:r>
                      <a:endParaRPr sz="1200" dirty="0">
                        <a:latin typeface="微软雅黑" panose="020B0503020204020204" charset="-122"/>
                        <a:ea typeface="微软雅黑" panose="020B0503020204020204" charset="-122"/>
                        <a:cs typeface="微软雅黑" panose="020B0503020204020204" charset="-122"/>
                      </a:endParaRPr>
                    </a:p>
                    <a:p>
                      <a:pPr marL="332105" algn="l" rtl="0" eaLnBrk="0">
                        <a:lnSpc>
                          <a:spcPts val="1350"/>
                        </a:lnSpc>
                        <a:spcBef>
                          <a:spcPts val="9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雷电预警系统</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lightning</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warning</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system</a:t>
                      </a:r>
                      <a:endParaRPr sz="1000" dirty="0">
                        <a:latin typeface="华文中宋" panose="02010600040101010101" charset="-122"/>
                        <a:ea typeface="华文中宋" panose="02010600040101010101" charset="-122"/>
                        <a:cs typeface="华文中宋" panose="02010600040101010101" charset="-122"/>
                      </a:endParaRPr>
                    </a:p>
                    <a:p>
                      <a:pPr marL="327660" algn="l" rtl="0" eaLnBrk="0">
                        <a:lnSpc>
                          <a:spcPct val="87000"/>
                        </a:lnSpc>
                        <a:spcBef>
                          <a:spcPts val="39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监测目标区域内的雷暴活动</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，并能对该区域未来</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时段雷电发生情况进行预警的系统。</a:t>
                      </a:r>
                      <a:endParaRPr sz="1000" dirty="0">
                        <a:latin typeface="华文中宋" panose="02010600040101010101" charset="-122"/>
                        <a:ea typeface="华文中宋" panose="02010600040101010101" charset="-122"/>
                        <a:cs typeface="华文中宋" panose="02010600040101010101" charset="-122"/>
                      </a:endParaRPr>
                    </a:p>
                    <a:p>
                      <a:pPr marL="332105"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3.4</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基本过程控制系统</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basic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process</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control</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system</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BPCS</a:t>
                      </a:r>
                      <a:endParaRPr sz="1000" dirty="0">
                        <a:latin typeface="华文中宋" panose="02010600040101010101" charset="-122"/>
                        <a:ea typeface="华文中宋" panose="02010600040101010101" charset="-122"/>
                        <a:cs typeface="华文中宋" panose="02010600040101010101" charset="-122"/>
                      </a:endParaRPr>
                    </a:p>
                    <a:p>
                      <a:pPr marL="327025" indent="-635" algn="l" rtl="0" eaLnBrk="0">
                        <a:lnSpc>
                          <a:spcPct val="116000"/>
                        </a:lnSpc>
                        <a:spcBef>
                          <a:spcPts val="17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对来自过程及其相关设备、其他可编程系统和（或）操作员的输入</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信号作出响应并生成输出</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信号</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，使过程及其相关设备按照期望的方式运行的系统。</a:t>
                      </a:r>
                      <a:endParaRPr sz="1000" dirty="0">
                        <a:latin typeface="华文中宋" panose="02010600040101010101" charset="-122"/>
                        <a:ea typeface="华文中宋" panose="02010600040101010101" charset="-122"/>
                        <a:cs typeface="华文中宋" panose="02010600040101010101" charset="-122"/>
                      </a:endParaRPr>
                    </a:p>
                    <a:p>
                      <a:pPr marL="328930" algn="l" rtl="0" eaLnBrk="0">
                        <a:lnSpc>
                          <a:spcPct val="115000"/>
                        </a:lnSpc>
                        <a:spcBef>
                          <a:spcPts val="27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注</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：基本过程控制系统包括分散控制系统、可编程序控制器系统、压缩机控制系统、监控与</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数据采集系统。</a:t>
                      </a:r>
                      <a:endParaRPr sz="1000" dirty="0">
                        <a:latin typeface="华文中宋" panose="02010600040101010101" charset="-122"/>
                        <a:ea typeface="华文中宋" panose="02010600040101010101" charset="-122"/>
                        <a:cs typeface="华文中宋" panose="02010600040101010101" charset="-122"/>
                      </a:endParaRPr>
                    </a:p>
                    <a:p>
                      <a:pPr marL="400050"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［来源：GB/T</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21109.</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1-2022，3.2.3，</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有修改］</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18</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10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02" name="table 10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81305"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3 术语和定义</a:t>
                      </a:r>
                      <a:endParaRPr sz="1200" dirty="0">
                        <a:latin typeface="微软雅黑" panose="020B0503020204020204" charset="-122"/>
                        <a:ea typeface="微软雅黑" panose="020B0503020204020204" charset="-122"/>
                        <a:cs typeface="微软雅黑" panose="020B0503020204020204" charset="-122"/>
                      </a:endParaRPr>
                    </a:p>
                    <a:p>
                      <a:pPr marL="332105" algn="l" rtl="0" eaLnBrk="0">
                        <a:lnSpc>
                          <a:spcPts val="1350"/>
                        </a:lnSpc>
                        <a:spcBef>
                          <a:spcPts val="9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气体检测报警</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gas</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detection</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and</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alarm</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system；GDS</a:t>
                      </a:r>
                      <a:endParaRPr sz="1000" dirty="0">
                        <a:latin typeface="华文中宋" panose="02010600040101010101" charset="-122"/>
                        <a:ea typeface="华文中宋" panose="02010600040101010101" charset="-122"/>
                        <a:cs typeface="华文中宋" panose="02010600040101010101" charset="-122"/>
                      </a:endParaRPr>
                    </a:p>
                    <a:p>
                      <a:pPr marL="328295" indent="5080" algn="l" rtl="0" eaLnBrk="0">
                        <a:lnSpc>
                          <a:spcPct val="115000"/>
                        </a:lnSpc>
                        <a:spcBef>
                          <a:spcPts val="19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用于可燃气体和有毒气体等泄漏的检测及报警或联锁</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由气体</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探测器、现场警报器、报警控</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制单元等组成的系统。</a:t>
                      </a:r>
                      <a:endParaRPr sz="1000" dirty="0">
                        <a:latin typeface="华文中宋" panose="02010600040101010101" charset="-122"/>
                        <a:ea typeface="华文中宋" panose="02010600040101010101" charset="-122"/>
                        <a:cs typeface="华文中宋" panose="02010600040101010101" charset="-122"/>
                      </a:endParaRPr>
                    </a:p>
                    <a:p>
                      <a:pPr marL="400050" algn="l" rtl="0" eaLnBrk="0">
                        <a:lnSpc>
                          <a:spcPts val="1350"/>
                        </a:lnSpc>
                        <a:spcBef>
                          <a:spcPts val="24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［来源：GB/T</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50493-2019，5.</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1，有修改］</a:t>
                      </a:r>
                      <a:endParaRPr sz="1000" dirty="0">
                        <a:latin typeface="华文中宋" panose="02010600040101010101" charset="-122"/>
                        <a:ea typeface="华文中宋" panose="02010600040101010101" charset="-122"/>
                        <a:cs typeface="华文中宋" panose="02010600040101010101" charset="-122"/>
                      </a:endParaRPr>
                    </a:p>
                    <a:p>
                      <a:pPr marL="332105"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3.6</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液化气体</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liquefied</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gas</a:t>
                      </a:r>
                      <a:endParaRPr sz="1000" dirty="0">
                        <a:latin typeface="华文中宋" panose="02010600040101010101" charset="-122"/>
                        <a:ea typeface="华文中宋" panose="02010600040101010101" charset="-122"/>
                        <a:cs typeface="华文中宋" panose="02010600040101010101" charset="-122"/>
                      </a:endParaRPr>
                    </a:p>
                    <a:p>
                      <a:pPr marL="330200" indent="-4445" algn="l" rtl="0" eaLnBrk="0">
                        <a:lnSpc>
                          <a:spcPct val="11600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在15</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℃时</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，蒸气压大于0.</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Mpa</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的烃类液体</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，及</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液氨、液氯、液氢、液氧</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等其他类</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似的液体。</a:t>
                      </a:r>
                      <a:endParaRPr sz="1000" dirty="0">
                        <a:latin typeface="华文中宋" panose="02010600040101010101" charset="-122"/>
                        <a:ea typeface="华文中宋" panose="02010600040101010101" charset="-122"/>
                        <a:cs typeface="华文中宋" panose="02010600040101010101" charset="-122"/>
                      </a:endParaRPr>
                    </a:p>
                    <a:p>
                      <a:pPr marL="332740" indent="-5715" algn="l" rtl="0" eaLnBrk="0">
                        <a:lnSpc>
                          <a:spcPct val="142000"/>
                        </a:lnSpc>
                        <a:spcBef>
                          <a:spcPts val="435"/>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对《危险化学品重大危险源监督管理暂行规定</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原安监总局四十号令所提及的“液化气体”</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（对应本文件的</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2464CB"/>
                                <wpsdc:folHlinkClr xmlns:wpsdc="http://www.wps.cn/officeDocument/2017/drawingmlCustomData" xmlns="" val="2464CB"/>
                                <wpsdc:hlinkUnderline xmlns:wpsdc="http://www.wps.cn/officeDocument/2017/drawingmlCustomData" xmlns="" val="0"/>
                              </a:ext>
                            </a:extLst>
                          </a:hlinkClick>
                        </a:rPr>
                        <a:t>6.4.2.1</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进行了定义</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参照现行国标</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50160等中液化烃的术语定</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义</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进一步明确</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除传统液化烃外</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液氨、</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液氯、</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液氢、</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液氧等类似液体</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属于本文件6.4.2.</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1提及的“液化气体”。</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5000"/>
                        </a:lnSpc>
                      </a:pPr>
                      <a:endParaRPr sz="700" dirty="0">
                        <a:latin typeface="Arial" panose="020B0604020202020204"/>
                        <a:ea typeface="Arial" panose="020B0604020202020204"/>
                        <a:cs typeface="Arial" panose="020B0604020202020204"/>
                      </a:endParaRPr>
                    </a:p>
                    <a:p>
                      <a:pPr marL="5561330" algn="l" rtl="0" eaLnBrk="0">
                        <a:lnSpc>
                          <a:spcPct val="78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19</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tretch>
            <a:fillRect/>
          </a:stretch>
        </p:blipFill>
        <p:spPr>
          <a:xfrm rot="21600000">
            <a:off x="0" y="0"/>
            <a:ext cx="5778017" cy="3249497"/>
          </a:xfrm>
          <a:prstGeom prst="rect">
            <a:avLst/>
          </a:prstGeom>
        </p:spPr>
      </p:pic>
      <p:pic>
        <p:nvPicPr>
          <p:cNvPr id="8" name="picture 8"/>
          <p:cNvPicPr>
            <a:picLocks noChangeAspect="1"/>
          </p:cNvPicPr>
          <p:nvPr/>
        </p:nvPicPr>
        <p:blipFill>
          <a:blip r:embed="rId3"/>
          <a:stretch>
            <a:fillRect/>
          </a:stretch>
        </p:blipFill>
        <p:spPr>
          <a:xfrm rot="21600000">
            <a:off x="1943595" y="2146536"/>
            <a:ext cx="357435" cy="362380"/>
          </a:xfrm>
          <a:prstGeom prst="rect">
            <a:avLst/>
          </a:prstGeom>
        </p:spPr>
      </p:pic>
      <p:pic>
        <p:nvPicPr>
          <p:cNvPr id="10" name="picture 10"/>
          <p:cNvPicPr>
            <a:picLocks noChangeAspect="1"/>
          </p:cNvPicPr>
          <p:nvPr/>
        </p:nvPicPr>
        <p:blipFill>
          <a:blip r:embed="rId4"/>
          <a:stretch>
            <a:fillRect/>
          </a:stretch>
        </p:blipFill>
        <p:spPr>
          <a:xfrm rot="21600000">
            <a:off x="1943595" y="2531410"/>
            <a:ext cx="357435" cy="374876"/>
          </a:xfrm>
          <a:prstGeom prst="rect">
            <a:avLst/>
          </a:prstGeom>
        </p:spPr>
      </p:pic>
      <p:pic>
        <p:nvPicPr>
          <p:cNvPr id="12" name="picture 12"/>
          <p:cNvPicPr>
            <a:picLocks noChangeAspect="1"/>
          </p:cNvPicPr>
          <p:nvPr/>
        </p:nvPicPr>
        <p:blipFill>
          <a:blip r:embed="rId5"/>
          <a:stretch>
            <a:fillRect/>
          </a:stretch>
        </p:blipFill>
        <p:spPr>
          <a:xfrm rot="21600000">
            <a:off x="1943595" y="1735204"/>
            <a:ext cx="357435" cy="366158"/>
          </a:xfrm>
          <a:prstGeom prst="rect">
            <a:avLst/>
          </a:prstGeom>
        </p:spPr>
      </p:pic>
      <p:graphicFrame>
        <p:nvGraphicFramePr>
          <p:cNvPr id="14" name="table 1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319020" algn="l" rtl="0" eaLnBrk="0">
                        <a:lnSpc>
                          <a:spcPct val="95000"/>
                        </a:lnSpc>
                      </a:pPr>
                      <a:r>
                        <a:rPr sz="1900" b="1" kern="0" spc="-130" dirty="0">
                          <a:solidFill>
                            <a:srgbClr val="2464CB">
                              <a:alpha val="100000"/>
                            </a:srgbClr>
                          </a:solidFill>
                          <a:latin typeface="宋体" panose="02010600030101010101" pitchFamily="2" charset="-122"/>
                          <a:ea typeface="宋体" panose="02010600030101010101" pitchFamily="2" charset="-122"/>
                          <a:cs typeface="宋体" panose="02010600030101010101" pitchFamily="2" charset="-122"/>
                        </a:rPr>
                        <a:t>目</a:t>
                      </a:r>
                      <a:r>
                        <a:rPr sz="1900" kern="0" spc="560" dirty="0">
                          <a:solidFill>
                            <a:srgbClr val="2464CB">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b="1" kern="0" spc="-130" dirty="0">
                          <a:solidFill>
                            <a:srgbClr val="2464CB">
                              <a:alpha val="100000"/>
                            </a:srgbClr>
                          </a:solidFill>
                          <a:latin typeface="宋体" panose="02010600030101010101" pitchFamily="2" charset="-122"/>
                          <a:ea typeface="宋体" panose="02010600030101010101" pitchFamily="2" charset="-122"/>
                          <a:cs typeface="宋体" panose="02010600030101010101" pitchFamily="2" charset="-122"/>
                        </a:rPr>
                        <a:t>录</a:t>
                      </a:r>
                      <a:endParaRPr sz="1900" dirty="0">
                        <a:latin typeface="宋体" panose="02010600030101010101" pitchFamily="2" charset="-122"/>
                        <a:ea typeface="宋体" panose="02010600030101010101" pitchFamily="2" charset="-122"/>
                        <a:cs typeface="宋体" panose="02010600030101010101" pitchFamily="2" charset="-122"/>
                      </a:endParaRPr>
                    </a:p>
                    <a:p>
                      <a:pPr marL="2001520" algn="l" rtl="0" eaLnBrk="0">
                        <a:lnSpc>
                          <a:spcPct val="93000"/>
                        </a:lnSpc>
                        <a:spcBef>
                          <a:spcPts val="1605"/>
                        </a:spcBef>
                        <a:tabLst>
                          <a:tab pos="3655695" algn="l"/>
                        </a:tabLst>
                      </a:pPr>
                      <a:r>
                        <a:rPr sz="1900" b="1" kern="0" spc="-10" baseline="300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12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u="sng" kern="0" spc="-310" dirty="0">
                          <a:solidFill>
                            <a:srgbClr val="6B6BCE">
                              <a:alpha val="100000"/>
                            </a:srgbClr>
                          </a:solidFill>
                          <a:uFill>
                            <a:solidFill>
                              <a:srgbClr val="396EA7"/>
                            </a:solidFill>
                          </a:uFill>
                          <a:latin typeface="微软雅黑" panose="020B0503020204020204" charset="-122"/>
                          <a:ea typeface="微软雅黑" panose="020B0503020204020204" charset="-122"/>
                          <a:cs typeface="微软雅黑" panose="020B0503020204020204" charset="-122"/>
                        </a:rPr>
                        <a:t> </a:t>
                      </a:r>
                      <a:r>
                        <a:rPr sz="1500" u="sng" kern="0" spc="-10" dirty="0">
                          <a:solidFill>
                            <a:srgbClr val="6B6BCE">
                              <a:alpha val="100000"/>
                            </a:srgbClr>
                          </a:solidFill>
                          <a:uFill>
                            <a:solidFill>
                              <a:srgbClr val="396EA7"/>
                            </a:solidFill>
                          </a:uFill>
                          <a:latin typeface="微软雅黑" panose="020B0503020204020204" charset="-122"/>
                          <a:ea typeface="微软雅黑" panose="020B0503020204020204" charset="-122"/>
                          <a:cs typeface="微软雅黑" panose="020B0503020204020204" charset="-122"/>
                        </a:rPr>
                        <a:t>出台背景</a:t>
                      </a:r>
                      <a:r>
                        <a:rPr sz="1500" u="sng" kern="0" spc="0" dirty="0">
                          <a:solidFill>
                            <a:srgbClr val="6B6BCE">
                              <a:alpha val="100000"/>
                            </a:srgbClr>
                          </a:solidFill>
                          <a:uFill>
                            <a:solidFill>
                              <a:srgbClr val="396EA7"/>
                            </a:solidFill>
                          </a:uFill>
                          <a:latin typeface="微软雅黑" panose="020B0503020204020204" charset="-122"/>
                          <a:ea typeface="微软雅黑" panose="020B0503020204020204" charset="-122"/>
                          <a:cs typeface="微软雅黑" panose="020B0503020204020204" charset="-122"/>
                        </a:rPr>
                        <a:t>	</a:t>
                      </a:r>
                      <a:endParaRPr sz="1500" dirty="0">
                        <a:latin typeface="微软雅黑" panose="020B0503020204020204" charset="-122"/>
                        <a:ea typeface="微软雅黑" panose="020B0503020204020204" charset="-122"/>
                        <a:cs typeface="微软雅黑" panose="020B0503020204020204" charset="-122"/>
                      </a:endParaRPr>
                    </a:p>
                    <a:p>
                      <a:pPr marL="2001520" algn="l" rtl="0" eaLnBrk="0">
                        <a:lnSpc>
                          <a:spcPct val="92000"/>
                        </a:lnSpc>
                        <a:spcBef>
                          <a:spcPts val="1590"/>
                        </a:spcBef>
                      </a:pPr>
                      <a:r>
                        <a:rPr sz="1900" b="1" kern="0" spc="20" baseline="300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12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kern="0" spc="20" dirty="0">
                          <a:solidFill>
                            <a:srgbClr val="6B6BCE">
                              <a:alpha val="100000"/>
                            </a:srgbClr>
                          </a:solidFill>
                          <a:latin typeface="微软雅黑" panose="020B0503020204020204" charset="-122"/>
                          <a:ea typeface="微软雅黑" panose="020B0503020204020204" charset="-122"/>
                          <a:cs typeface="微软雅黑" panose="020B0503020204020204" charset="-122"/>
                        </a:rPr>
                        <a:t>起草过程</a:t>
                      </a:r>
                      <a:endParaRPr sz="1500" dirty="0">
                        <a:latin typeface="微软雅黑" panose="020B0503020204020204" charset="-122"/>
                        <a:ea typeface="微软雅黑" panose="020B0503020204020204" charset="-122"/>
                        <a:cs typeface="微软雅黑" panose="020B0503020204020204" charset="-122"/>
                      </a:endParaRPr>
                    </a:p>
                    <a:p>
                      <a:pPr marL="2001520" algn="l" rtl="0" eaLnBrk="0">
                        <a:lnSpc>
                          <a:spcPct val="84000"/>
                        </a:lnSpc>
                        <a:spcBef>
                          <a:spcPts val="1460"/>
                        </a:spcBef>
                      </a:pPr>
                      <a:r>
                        <a:rPr sz="1900" b="1" kern="0" spc="20" baseline="300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12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kern="0" spc="20" dirty="0">
                          <a:solidFill>
                            <a:srgbClr val="6B6BCE">
                              <a:alpha val="100000"/>
                            </a:srgbClr>
                          </a:solidFill>
                          <a:latin typeface="微软雅黑" panose="020B0503020204020204" charset="-122"/>
                          <a:ea typeface="微软雅黑" panose="020B0503020204020204" charset="-122"/>
                          <a:cs typeface="微软雅黑" panose="020B0503020204020204" charset="-122"/>
                        </a:rPr>
                        <a:t>主要内容说明</a:t>
                      </a:r>
                      <a:endParaRPr sz="1500" dirty="0">
                        <a:latin typeface="微软雅黑" panose="020B0503020204020204" charset="-122"/>
                        <a:ea typeface="微软雅黑" panose="020B0503020204020204" charset="-122"/>
                        <a:cs typeface="微软雅黑" panose="020B0503020204020204" charset="-122"/>
                      </a:endParaRPr>
                    </a:p>
                    <a:p>
                      <a:pPr marL="2006600" algn="l" rtl="0" eaLnBrk="0">
                        <a:lnSpc>
                          <a:spcPts val="3120"/>
                        </a:lnSpc>
                      </a:pPr>
                      <a:r>
                        <a:rPr sz="1900" b="1" kern="0" spc="10" baseline="-19000" dirty="0">
                          <a:solidFill>
                            <a:srgbClr val="FFFFFF">
                              <a:alpha val="100000"/>
                            </a:srgbClr>
                          </a:solidFill>
                          <a:latin typeface="微软雅黑" panose="020B0503020204020204" charset="-122"/>
                          <a:ea typeface="微软雅黑" panose="020B0503020204020204" charset="-122"/>
                          <a:cs typeface="微软雅黑" panose="020B0503020204020204" charset="-122"/>
                        </a:rPr>
                        <a:t>四</a:t>
                      </a:r>
                      <a:r>
                        <a:rPr sz="12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kern="0" spc="10" dirty="0">
                          <a:solidFill>
                            <a:srgbClr val="6B6BCE">
                              <a:alpha val="100000"/>
                            </a:srgbClr>
                          </a:solidFill>
                          <a:latin typeface="微软雅黑" panose="020B0503020204020204" charset="-122"/>
                          <a:ea typeface="微软雅黑" panose="020B0503020204020204" charset="-122"/>
                          <a:cs typeface="微软雅黑" panose="020B0503020204020204" charset="-122"/>
                        </a:rPr>
                        <a:t>执行建议</a:t>
                      </a:r>
                      <a:endParaRPr sz="1500" dirty="0">
                        <a:latin typeface="微软雅黑" panose="020B0503020204020204" charset="-122"/>
                        <a:ea typeface="微软雅黑" panose="020B0503020204020204" charset="-122"/>
                        <a:cs typeface="微软雅黑" panose="020B0503020204020204"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06" name="table 10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marL="28130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3 术语和定义</a:t>
                      </a:r>
                      <a:endParaRPr sz="1200" dirty="0">
                        <a:latin typeface="微软雅黑" panose="020B0503020204020204" charset="-122"/>
                        <a:ea typeface="微软雅黑" panose="020B0503020204020204" charset="-122"/>
                        <a:cs typeface="微软雅黑" panose="020B0503020204020204" charset="-122"/>
                      </a:endParaRPr>
                    </a:p>
                    <a:p>
                      <a:pPr marL="158115" algn="l" rtl="0" eaLnBrk="0">
                        <a:lnSpc>
                          <a:spcPts val="1350"/>
                        </a:lnSpc>
                        <a:spcBef>
                          <a:spcPts val="62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3.7</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最终执行机</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构</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final</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actuator</a:t>
                      </a:r>
                      <a:endParaRPr sz="1000" dirty="0">
                        <a:latin typeface="华文中宋" panose="02010600040101010101" charset="-122"/>
                        <a:ea typeface="华文中宋" panose="02010600040101010101" charset="-122"/>
                        <a:cs typeface="华文中宋" panose="02010600040101010101" charset="-122"/>
                      </a:endParaRPr>
                    </a:p>
                    <a:p>
                      <a:pPr marL="226060" indent="-73025" algn="l" rtl="0" eaLnBrk="0">
                        <a:lnSpc>
                          <a:spcPct val="113000"/>
                        </a:lnSpc>
                        <a:spcBef>
                          <a:spcPts val="38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基本过程控制系统或安全仪表系统</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的一部分</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，执行指令以达到或保持安全状态的终端物理元件</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［来源：GB/T</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21109.</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1-2022，3.2.22，有修</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改］</a:t>
                      </a:r>
                      <a:endParaRPr sz="1000" dirty="0">
                        <a:latin typeface="华文中宋" panose="02010600040101010101" charset="-122"/>
                        <a:ea typeface="华文中宋" panose="02010600040101010101" charset="-122"/>
                        <a:cs typeface="华文中宋" panose="02010600040101010101" charset="-122"/>
                      </a:endParaRPr>
                    </a:p>
                    <a:p>
                      <a:pPr marL="158115" algn="l" rtl="0" eaLnBrk="0">
                        <a:lnSpc>
                          <a:spcPts val="1350"/>
                        </a:lnSpc>
                        <a:spcBef>
                          <a:spcPts val="10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3.8</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安全联锁</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safety</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interlock</a:t>
                      </a:r>
                      <a:endParaRPr sz="1000" dirty="0">
                        <a:latin typeface="华文中宋" panose="02010600040101010101" charset="-122"/>
                        <a:ea typeface="华文中宋" panose="02010600040101010101" charset="-122"/>
                        <a:cs typeface="华文中宋" panose="02010600040101010101" charset="-122"/>
                      </a:endParaRPr>
                    </a:p>
                    <a:p>
                      <a:pPr marL="153670" algn="l" rtl="0" eaLnBrk="0">
                        <a:lnSpc>
                          <a:spcPts val="1370"/>
                        </a:lnSpc>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执行安全功能的联锁。</a:t>
                      </a:r>
                      <a:endParaRPr sz="1000" dirty="0">
                        <a:latin typeface="华文中宋" panose="02010600040101010101" charset="-122"/>
                        <a:ea typeface="华文中宋" panose="02010600040101010101" charset="-122"/>
                        <a:cs typeface="华文中宋" panose="02010600040101010101" charset="-122"/>
                      </a:endParaRPr>
                    </a:p>
                    <a:p>
                      <a:pPr marL="156210" indent="-3175" algn="l" rtl="0" eaLnBrk="0">
                        <a:lnSpc>
                          <a:spcPct val="143000"/>
                        </a:lnSpc>
                        <a:spcBef>
                          <a:spcPts val="33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根据</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/T</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21109.</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1-2</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022</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3.2.65，</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安全功能指的是“针对特定的危险事件,为达到或保持过程的</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安全状态,</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由一个或多个保护层实现的功能。</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153670" indent="59690" algn="l" rtl="0" eaLnBrk="0">
                        <a:lnSpc>
                          <a:spcPct val="144000"/>
                        </a:lnSpc>
                        <a:spcBef>
                          <a:spcPts val="400"/>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“执行安全功能的联锁”</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，可以在</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SIS</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实现</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也可以在</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BPCS</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实现</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不是所有为安全目的而设置的</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联锁</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都在安</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全仪表系统</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SIS</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里实现</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哪些联锁在</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SIS</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实现见本文件6.4.2.</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1和6.4.2.2的规定。</a:t>
                      </a:r>
                      <a:endParaRPr sz="800" dirty="0">
                        <a:latin typeface="华文中宋" panose="02010600040101010101" charset="-122"/>
                        <a:ea typeface="华文中宋" panose="02010600040101010101" charset="-122"/>
                        <a:cs typeface="华文中宋" panose="02010600040101010101" charset="-122"/>
                      </a:endParaRPr>
                    </a:p>
                    <a:p>
                      <a:pPr marL="154940" algn="l" rtl="0" eaLnBrk="0">
                        <a:lnSpc>
                          <a:spcPct val="98000"/>
                        </a:lnSpc>
                        <a:spcBef>
                          <a:spcPts val="445"/>
                        </a:spcBef>
                      </a:pP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为了规范所有此类联锁的设置和运维</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本文件对“安全联锁”给出了要求</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，详见6.2.3、</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6.2.4、</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9.6条的规定。</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10" name="table 11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71145"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4 缩略语</a:t>
                      </a:r>
                      <a:endParaRPr sz="1200" dirty="0">
                        <a:latin typeface="微软雅黑" panose="020B0503020204020204" charset="-122"/>
                        <a:ea typeface="微软雅黑" panose="020B0503020204020204" charset="-122"/>
                        <a:cs typeface="微软雅黑" panose="020B0503020204020204" charset="-122"/>
                      </a:endParaRPr>
                    </a:p>
                    <a:p>
                      <a:pPr marL="329565" algn="l" rtl="0" eaLnBrk="0">
                        <a:lnSpc>
                          <a:spcPct val="95000"/>
                        </a:lnSpc>
                        <a:spcBef>
                          <a:spcPts val="1300"/>
                        </a:spcBef>
                      </a:pP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下列缩略语适用于本文件。</a:t>
                      </a:r>
                      <a:endParaRPr sz="800" dirty="0">
                        <a:latin typeface="华文中宋" panose="02010600040101010101" charset="-122"/>
                        <a:ea typeface="华文中宋" panose="02010600040101010101" charset="-122"/>
                        <a:cs typeface="华文中宋" panose="02010600040101010101" charset="-122"/>
                      </a:endParaRPr>
                    </a:p>
                    <a:p>
                      <a:pPr marL="328930" algn="l" rtl="0" eaLnBrk="0">
                        <a:lnSpc>
                          <a:spcPts val="1190"/>
                        </a:lnSpc>
                        <a:spcBef>
                          <a:spcPts val="400"/>
                        </a:spcBef>
                      </a:pP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BPCS</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：基本过程控制系统（</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Basic</a:t>
                      </a:r>
                      <a:r>
                        <a:rPr sz="8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Process</a:t>
                      </a:r>
                      <a:r>
                        <a:rPr sz="8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Control</a:t>
                      </a:r>
                      <a:r>
                        <a:rPr sz="8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System</a:t>
                      </a:r>
                      <a:r>
                        <a:rPr sz="800" b="1"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30200" algn="l" rtl="0" eaLnBrk="0">
                        <a:lnSpc>
                          <a:spcPts val="1515"/>
                        </a:lnSpc>
                      </a:pP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GDS</a:t>
                      </a:r>
                      <a:r>
                        <a:rPr sz="800"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：气体检测报警系统（</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Gas</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Detection</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and</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Alarm</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System</a:t>
                      </a:r>
                      <a:r>
                        <a:rPr sz="800" b="1"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28930" indent="-635" algn="l" rtl="0" eaLnBrk="0">
                        <a:lnSpc>
                          <a:spcPct val="143000"/>
                        </a:lnSpc>
                        <a:spcBef>
                          <a:spcPts val="320"/>
                        </a:spcBef>
                      </a:pPr>
                      <a:r>
                        <a:rPr sz="800" b="1"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IDLH</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：直接致害浓度（Immediatel</a:t>
                      </a:r>
                      <a:r>
                        <a:rPr sz="8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y</a:t>
                      </a:r>
                      <a:r>
                        <a:rPr sz="8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Dangerous</a:t>
                      </a:r>
                      <a:r>
                        <a:rPr sz="8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to</a:t>
                      </a:r>
                      <a:r>
                        <a:rPr sz="8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Life</a:t>
                      </a:r>
                      <a:r>
                        <a:rPr sz="8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of</a:t>
                      </a:r>
                      <a:r>
                        <a:rPr sz="8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Health</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Concentration）</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LEL</a:t>
                      </a:r>
                      <a:r>
                        <a:rPr sz="800" b="1"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爆炸下限（</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Lower</a:t>
                      </a:r>
                      <a:r>
                        <a:rPr sz="8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Explosion</a:t>
                      </a:r>
                      <a:r>
                        <a:rPr sz="8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Limit</a:t>
                      </a:r>
                      <a:r>
                        <a:rPr sz="800" b="1"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30200" algn="l" rtl="0" eaLnBrk="0">
                        <a:lnSpc>
                          <a:spcPts val="1190"/>
                        </a:lnSpc>
                        <a:spcBef>
                          <a:spcPts val="295"/>
                        </a:spcBef>
                      </a:pP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OEL</a:t>
                      </a:r>
                      <a:r>
                        <a:rPr sz="800" b="1"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职业接触限值（</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Occupational</a:t>
                      </a:r>
                      <a:r>
                        <a:rPr sz="8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Exposure</a:t>
                      </a:r>
                      <a:r>
                        <a:rPr sz="8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Limit</a:t>
                      </a:r>
                      <a:r>
                        <a:rPr sz="800" b="1"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30835" algn="l" rtl="0" eaLnBrk="0">
                        <a:lnSpc>
                          <a:spcPts val="1515"/>
                        </a:lnSpc>
                      </a:pP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SIF</a:t>
                      </a:r>
                      <a:r>
                        <a:rPr sz="800" b="1"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安全仪表功能（</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Safety</a:t>
                      </a:r>
                      <a:r>
                        <a:rPr sz="8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Instrumented</a:t>
                      </a:r>
                      <a:r>
                        <a:rPr sz="8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Function</a:t>
                      </a:r>
                      <a:r>
                        <a:rPr sz="800" b="1"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30835" algn="l" rtl="0" eaLnBrk="0">
                        <a:lnSpc>
                          <a:spcPts val="1515"/>
                        </a:lnSpc>
                      </a:pP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SIL</a:t>
                      </a:r>
                      <a:r>
                        <a:rPr sz="800" b="1"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安全完整性等级（</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Safety</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Integrity</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Level</a:t>
                      </a:r>
                      <a:r>
                        <a:rPr sz="800" b="1"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30835" algn="l" rtl="0" eaLnBrk="0">
                        <a:lnSpc>
                          <a:spcPts val="1190"/>
                        </a:lnSpc>
                        <a:spcBef>
                          <a:spcPts val="325"/>
                        </a:spcBef>
                      </a:pP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800" b="1"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安全仪表系统（</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Safety</a:t>
                      </a:r>
                      <a:r>
                        <a:rPr sz="8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Instrumented</a:t>
                      </a:r>
                      <a:r>
                        <a:rPr sz="8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System</a:t>
                      </a:r>
                      <a:r>
                        <a:rPr sz="800" b="1"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28295" algn="l" rtl="0" eaLnBrk="0">
                        <a:lnSpc>
                          <a:spcPts val="1515"/>
                        </a:lnSpc>
                      </a:pP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UPS</a:t>
                      </a:r>
                      <a:r>
                        <a:rPr sz="800" b="1"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不间断电源（</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Uninterruptible</a:t>
                      </a:r>
                      <a:r>
                        <a:rPr sz="8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Power</a:t>
                      </a:r>
                      <a:r>
                        <a:rPr sz="8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Supply</a:t>
                      </a:r>
                      <a:r>
                        <a:rPr sz="800" b="1"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2000"/>
                        </a:lnSpc>
                      </a:pPr>
                      <a:endParaRPr sz="600" dirty="0">
                        <a:latin typeface="Arial" panose="020B0604020202020204"/>
                        <a:ea typeface="Arial" panose="020B0604020202020204"/>
                        <a:cs typeface="Arial" panose="020B0604020202020204"/>
                      </a:endParaRPr>
                    </a:p>
                    <a:p>
                      <a:pPr marL="5561330" algn="l" rtl="0" eaLnBrk="0">
                        <a:lnSpc>
                          <a:spcPct val="78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2"/>
          <p:cNvPicPr>
            <a:picLocks noChangeAspect="1"/>
          </p:cNvPicPr>
          <p:nvPr/>
        </p:nvPicPr>
        <p:blipFill>
          <a:blip r:embed="rId2"/>
          <a:stretch>
            <a:fillRect/>
          </a:stretch>
        </p:blipFill>
        <p:spPr>
          <a:xfrm rot="21600000">
            <a:off x="0" y="317"/>
            <a:ext cx="5778017" cy="3249497"/>
          </a:xfrm>
          <a:prstGeom prst="rect">
            <a:avLst/>
          </a:prstGeom>
        </p:spPr>
      </p:pic>
      <p:graphicFrame>
        <p:nvGraphicFramePr>
          <p:cNvPr id="114" name="table 114"/>
          <p:cNvGraphicFramePr>
            <a:graphicFrameLocks noGrp="1"/>
          </p:cNvGraphicFramePr>
          <p:nvPr/>
        </p:nvGraphicFramePr>
        <p:xfrm>
          <a:off x="0" y="317"/>
          <a:ext cx="5777865" cy="3249295"/>
        </p:xfrm>
        <a:graphic>
          <a:graphicData uri="http://schemas.openxmlformats.org/drawingml/2006/table">
            <a:tbl>
              <a:tblPr/>
              <a:tblGrid>
                <a:gridCol w="5777865">
                  <a:extLst>
                    <a:ext uri="{9D8B030D-6E8A-4147-A177-3AD203B41FA5}">
                      <a16:colId xmlns:a16="http://schemas.microsoft.com/office/drawing/2014/main" val="20000"/>
                    </a:ext>
                  </a:extLst>
                </a:gridCol>
              </a:tblGrid>
              <a:tr h="3246120">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81940"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5 基本要求</a:t>
                      </a:r>
                      <a:endParaRPr sz="1200" dirty="0">
                        <a:latin typeface="微软雅黑" panose="020B0503020204020204" charset="-122"/>
                        <a:ea typeface="微软雅黑" panose="020B0503020204020204" charset="-122"/>
                        <a:cs typeface="微软雅黑" panose="020B0503020204020204" charset="-122"/>
                      </a:endParaRPr>
                    </a:p>
                    <a:p>
                      <a:pPr marL="654050" algn="l" rtl="0" eaLnBrk="0">
                        <a:lnSpc>
                          <a:spcPct val="87000"/>
                        </a:lnSpc>
                        <a:spcBef>
                          <a:spcPts val="850"/>
                        </a:spcBef>
                      </a:pP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从技术、建设、管理三个方面提出了基本要求。</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52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6" name="table 116"/>
          <p:cNvGraphicFramePr>
            <a:graphicFrameLocks noGrp="1"/>
          </p:cNvGraphicFramePr>
          <p:nvPr/>
        </p:nvGraphicFramePr>
        <p:xfrm>
          <a:off x="382790" y="1411109"/>
          <a:ext cx="4899660" cy="1472564"/>
        </p:xfrm>
        <a:graphic>
          <a:graphicData uri="http://schemas.openxmlformats.org/drawingml/2006/table">
            <a:tbl>
              <a:tblPr/>
              <a:tblGrid>
                <a:gridCol w="906780">
                  <a:extLst>
                    <a:ext uri="{9D8B030D-6E8A-4147-A177-3AD203B41FA5}">
                      <a16:colId xmlns:a16="http://schemas.microsoft.com/office/drawing/2014/main" val="20000"/>
                    </a:ext>
                  </a:extLst>
                </a:gridCol>
                <a:gridCol w="2677795">
                  <a:extLst>
                    <a:ext uri="{9D8B030D-6E8A-4147-A177-3AD203B41FA5}">
                      <a16:colId xmlns:a16="http://schemas.microsoft.com/office/drawing/2014/main" val="20001"/>
                    </a:ext>
                  </a:extLst>
                </a:gridCol>
                <a:gridCol w="1315085">
                  <a:extLst>
                    <a:ext uri="{9D8B030D-6E8A-4147-A177-3AD203B41FA5}">
                      <a16:colId xmlns:a16="http://schemas.microsoft.com/office/drawing/2014/main" val="20002"/>
                    </a:ext>
                  </a:extLst>
                </a:gridCol>
              </a:tblGrid>
              <a:tr h="331469">
                <a:tc>
                  <a:txBody>
                    <a:bodyPr/>
                    <a:lstStyle/>
                    <a:p>
                      <a:pPr algn="l" rtl="0" eaLnBrk="0">
                        <a:lnSpc>
                          <a:spcPct val="106000"/>
                        </a:lnSpc>
                      </a:pPr>
                      <a:endParaRPr sz="700" dirty="0">
                        <a:latin typeface="Arial" panose="020B0604020202020204"/>
                        <a:ea typeface="Arial" panose="020B0604020202020204"/>
                        <a:cs typeface="Arial" panose="020B0604020202020204"/>
                      </a:endParaRPr>
                    </a:p>
                    <a:p>
                      <a:pPr marL="311150" algn="l" rtl="0" eaLnBrk="0">
                        <a:lnSpc>
                          <a:spcPct val="96000"/>
                        </a:lnSpc>
                        <a:spcBef>
                          <a:spcPts val="5"/>
                        </a:spcBef>
                      </a:pPr>
                      <a:r>
                        <a:rPr sz="800" b="1" kern="0" spc="50" dirty="0">
                          <a:solidFill>
                            <a:srgbClr val="2D6399">
                              <a:alpha val="100000"/>
                            </a:srgbClr>
                          </a:solidFill>
                          <a:latin typeface="华文中宋" panose="02010600040101010101" charset="-122"/>
                          <a:ea typeface="华文中宋" panose="02010600040101010101" charset="-122"/>
                          <a:cs typeface="华文中宋" panose="02010600040101010101" charset="-122"/>
                        </a:rPr>
                        <a:t>要</a:t>
                      </a:r>
                      <a:r>
                        <a:rPr sz="800" kern="0" spc="40" dirty="0">
                          <a:solidFill>
                            <a:srgbClr val="2D6399">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D6399">
                              <a:alpha val="100000"/>
                            </a:srgbClr>
                          </a:solidFill>
                          <a:latin typeface="华文中宋" panose="02010600040101010101" charset="-122"/>
                          <a:ea typeface="华文中宋" panose="02010600040101010101" charset="-122"/>
                          <a:cs typeface="华文中宋" panose="02010600040101010101" charset="-122"/>
                        </a:rPr>
                        <a:t>素</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2225" cap="flat" cmpd="sng" algn="ctr">
                      <a:solidFill>
                        <a:srgbClr val="FFFFFF"/>
                      </a:solidFill>
                      <a:prstDash val="solid"/>
                      <a:round/>
                      <a:headEnd type="none" w="med" len="med"/>
                      <a:tailEnd type="none" w="med" len="med"/>
                    </a:lnB>
                    <a:solidFill>
                      <a:srgbClr val="A7C6E5"/>
                    </a:solidFill>
                  </a:tcPr>
                </a:tc>
                <a:tc>
                  <a:txBody>
                    <a:bodyPr/>
                    <a:lstStyle/>
                    <a:p>
                      <a:pPr algn="l" rtl="0" eaLnBrk="0">
                        <a:lnSpc>
                          <a:spcPct val="108000"/>
                        </a:lnSpc>
                      </a:pPr>
                      <a:endParaRPr sz="700" dirty="0">
                        <a:latin typeface="Arial" panose="020B0604020202020204"/>
                        <a:ea typeface="Arial" panose="020B0604020202020204"/>
                        <a:cs typeface="Arial" panose="020B0604020202020204"/>
                      </a:endParaRPr>
                    </a:p>
                    <a:p>
                      <a:pPr marL="1194435" algn="l" rtl="0" eaLnBrk="0">
                        <a:lnSpc>
                          <a:spcPct val="94000"/>
                        </a:lnSpc>
                        <a:spcBef>
                          <a:spcPts val="5"/>
                        </a:spcBef>
                      </a:pPr>
                      <a:r>
                        <a:rPr sz="800" b="1" kern="0" spc="40" dirty="0">
                          <a:solidFill>
                            <a:srgbClr val="2D6399">
                              <a:alpha val="100000"/>
                            </a:srgbClr>
                          </a:solidFill>
                          <a:latin typeface="华文中宋" panose="02010600040101010101" charset="-122"/>
                          <a:ea typeface="华文中宋" panose="02010600040101010101" charset="-122"/>
                          <a:cs typeface="华文中宋" panose="02010600040101010101" charset="-122"/>
                        </a:rPr>
                        <a:t>要</a:t>
                      </a:r>
                      <a:r>
                        <a:rPr sz="800" kern="0" spc="50" dirty="0">
                          <a:solidFill>
                            <a:srgbClr val="2D6399">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2D6399">
                              <a:alpha val="100000"/>
                            </a:srgbClr>
                          </a:solidFill>
                          <a:latin typeface="华文中宋" panose="02010600040101010101" charset="-122"/>
                          <a:ea typeface="华文中宋" panose="02010600040101010101" charset="-122"/>
                          <a:cs typeface="华文中宋" panose="02010600040101010101" charset="-122"/>
                        </a:rPr>
                        <a:t>点</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2225" cap="flat" cmpd="sng" algn="ctr">
                      <a:solidFill>
                        <a:srgbClr val="FFFFFF"/>
                      </a:solidFill>
                      <a:prstDash val="solid"/>
                      <a:round/>
                      <a:headEnd type="none" w="med" len="med"/>
                      <a:tailEnd type="none" w="med" len="med"/>
                    </a:lnB>
                    <a:solidFill>
                      <a:srgbClr val="A7C6E5"/>
                    </a:solidFill>
                  </a:tcPr>
                </a:tc>
                <a:tc>
                  <a:txBody>
                    <a:bodyPr/>
                    <a:lstStyle/>
                    <a:p>
                      <a:pPr algn="l" rtl="0" eaLnBrk="0">
                        <a:lnSpc>
                          <a:spcPct val="106000"/>
                        </a:lnSpc>
                      </a:pPr>
                      <a:endParaRPr sz="700" dirty="0">
                        <a:latin typeface="Arial" panose="020B0604020202020204"/>
                        <a:ea typeface="Arial" panose="020B0604020202020204"/>
                        <a:cs typeface="Arial" panose="020B0604020202020204"/>
                      </a:endParaRPr>
                    </a:p>
                    <a:p>
                      <a:pPr marL="431800" algn="l" rtl="0" eaLnBrk="0">
                        <a:lnSpc>
                          <a:spcPct val="96000"/>
                        </a:lnSpc>
                        <a:spcBef>
                          <a:spcPts val="5"/>
                        </a:spcBef>
                      </a:pPr>
                      <a:r>
                        <a:rPr sz="800" b="1" kern="0" spc="80" dirty="0">
                          <a:solidFill>
                            <a:srgbClr val="2D6399">
                              <a:alpha val="100000"/>
                            </a:srgbClr>
                          </a:solidFill>
                          <a:latin typeface="华文中宋" panose="02010600040101010101" charset="-122"/>
                          <a:ea typeface="华文中宋" panose="02010600040101010101" charset="-122"/>
                          <a:cs typeface="华文中宋" panose="02010600040101010101" charset="-122"/>
                        </a:rPr>
                        <a:t>对应条款</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2225" cap="flat" cmpd="sng" algn="ctr">
                      <a:solidFill>
                        <a:srgbClr val="FFFFFF"/>
                      </a:solidFill>
                      <a:prstDash val="solid"/>
                      <a:round/>
                      <a:headEnd type="none" w="med" len="med"/>
                      <a:tailEnd type="none" w="med" len="med"/>
                    </a:lnB>
                    <a:solidFill>
                      <a:srgbClr val="A7C6E5"/>
                    </a:solidFill>
                  </a:tcPr>
                </a:tc>
                <a:extLst>
                  <a:ext uri="{0D108BD9-81ED-4DB2-BD59-A6C34878D82A}">
                    <a16:rowId xmlns:a16="http://schemas.microsoft.com/office/drawing/2014/main" val="10000"/>
                  </a:ext>
                </a:extLst>
              </a:tr>
              <a:tr h="462279">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32410" algn="l" rtl="0" eaLnBrk="0">
                        <a:lnSpc>
                          <a:spcPct val="95000"/>
                        </a:lnSpc>
                      </a:pP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技术要求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22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35000"/>
                        </a:lnSpc>
                      </a:pPr>
                      <a:endParaRPr sz="200" dirty="0">
                        <a:latin typeface="Arial" panose="020B0604020202020204"/>
                        <a:ea typeface="Arial" panose="020B0604020202020204"/>
                        <a:cs typeface="Arial" panose="020B0604020202020204"/>
                      </a:endParaRPr>
                    </a:p>
                    <a:p>
                      <a:pPr marL="59055" indent="10795" algn="l" rtl="0" eaLnBrk="0">
                        <a:lnSpc>
                          <a:spcPct val="106000"/>
                        </a:lnSpc>
                        <a:spcBef>
                          <a:spcPts val="0"/>
                        </a:spcBef>
                      </a:pP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明确了标准采用、</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基本</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功能、</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信息储存时长、</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有人</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值守、</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信息接口与信息安全、</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供电安全、</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安装环境</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适应性等技术要求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22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08000"/>
                        </a:lnSpc>
                      </a:pPr>
                      <a:endParaRPr sz="700" dirty="0">
                        <a:latin typeface="Arial" panose="020B0604020202020204"/>
                        <a:ea typeface="Arial" panose="020B0604020202020204"/>
                        <a:cs typeface="Arial" panose="020B0604020202020204"/>
                      </a:endParaRPr>
                    </a:p>
                    <a:p>
                      <a:pPr marL="67310" algn="l" rtl="0" eaLnBrk="0">
                        <a:lnSpc>
                          <a:spcPct val="100000"/>
                        </a:lnSpc>
                        <a:spcBef>
                          <a:spcPts val="5"/>
                        </a:spcBef>
                      </a:pP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5.3</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5.4</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5.5</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5.6</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22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extLst>
                  <a:ext uri="{0D108BD9-81ED-4DB2-BD59-A6C34878D82A}">
                    <a16:rowId xmlns:a16="http://schemas.microsoft.com/office/drawing/2014/main" val="10001"/>
                  </a:ext>
                </a:extLst>
              </a:tr>
              <a:tr h="337184">
                <a:tc>
                  <a:txBody>
                    <a:bodyPr/>
                    <a:lstStyle/>
                    <a:p>
                      <a:pPr algn="l" rtl="0" eaLnBrk="0">
                        <a:lnSpc>
                          <a:spcPct val="108000"/>
                        </a:lnSpc>
                      </a:pPr>
                      <a:endParaRPr sz="700" dirty="0">
                        <a:latin typeface="Arial" panose="020B0604020202020204"/>
                        <a:ea typeface="Arial" panose="020B0604020202020204"/>
                        <a:cs typeface="Arial" panose="020B0604020202020204"/>
                      </a:endParaRPr>
                    </a:p>
                    <a:p>
                      <a:pPr marL="233045" algn="l" rtl="0" eaLnBrk="0">
                        <a:lnSpc>
                          <a:spcPct val="95000"/>
                        </a:lnSpc>
                        <a:spcBef>
                          <a:spcPts val="0"/>
                        </a:spcBef>
                      </a:pP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建设要求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tc>
                  <a:txBody>
                    <a:bodyPr/>
                    <a:lstStyle/>
                    <a:p>
                      <a:pPr algn="l" rtl="0" eaLnBrk="0">
                        <a:lnSpc>
                          <a:spcPct val="148000"/>
                        </a:lnSpc>
                      </a:pPr>
                      <a:endParaRPr sz="200" dirty="0">
                        <a:latin typeface="Arial" panose="020B0604020202020204"/>
                        <a:ea typeface="Arial" panose="020B0604020202020204"/>
                        <a:cs typeface="Arial" panose="020B0604020202020204"/>
                      </a:endParaRPr>
                    </a:p>
                    <a:p>
                      <a:pPr marL="60960" indent="8890" algn="l" rtl="0" eaLnBrk="0">
                        <a:lnSpc>
                          <a:spcPct val="104000"/>
                        </a:lnSpc>
                        <a:spcBef>
                          <a:spcPts val="0"/>
                        </a:spcBef>
                      </a:pP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明确系统建设“三同时”要求：</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与主体工程同时设</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计、</a:t>
                      </a:r>
                      <a:r>
                        <a:rPr sz="800"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同时施工、</a:t>
                      </a:r>
                      <a:r>
                        <a:rPr sz="8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同时投入</a:t>
                      </a:r>
                      <a:r>
                        <a:rPr sz="800"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生产和使用</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tc>
                  <a:txBody>
                    <a:bodyPr/>
                    <a:lstStyle/>
                    <a:p>
                      <a:pPr algn="l" rtl="0" eaLnBrk="0">
                        <a:lnSpc>
                          <a:spcPct val="101000"/>
                        </a:lnSpc>
                      </a:pPr>
                      <a:endParaRPr sz="800" dirty="0">
                        <a:latin typeface="Arial" panose="020B0604020202020204"/>
                        <a:ea typeface="Arial" panose="020B0604020202020204"/>
                        <a:cs typeface="Arial" panose="020B0604020202020204"/>
                      </a:endParaRPr>
                    </a:p>
                    <a:p>
                      <a:pPr marL="67310" algn="l" rtl="0" eaLnBrk="0">
                        <a:lnSpc>
                          <a:spcPct val="87000"/>
                        </a:lnSpc>
                        <a:spcBef>
                          <a:spcPts val="5"/>
                        </a:spcBef>
                      </a:pPr>
                      <a:r>
                        <a:rPr sz="8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5.2</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extLst>
                  <a:ext uri="{0D108BD9-81ED-4DB2-BD59-A6C34878D82A}">
                    <a16:rowId xmlns:a16="http://schemas.microsoft.com/office/drawing/2014/main" val="10002"/>
                  </a:ext>
                </a:extLst>
              </a:tr>
              <a:tr h="341629">
                <a:tc>
                  <a:txBody>
                    <a:bodyPr/>
                    <a:lstStyle/>
                    <a:p>
                      <a:pPr algn="l" rtl="0" eaLnBrk="0">
                        <a:lnSpc>
                          <a:spcPct val="108000"/>
                        </a:lnSpc>
                      </a:pPr>
                      <a:endParaRPr sz="700" dirty="0">
                        <a:latin typeface="Arial" panose="020B0604020202020204"/>
                        <a:ea typeface="Arial" panose="020B0604020202020204"/>
                        <a:cs typeface="Arial" panose="020B0604020202020204"/>
                      </a:endParaRPr>
                    </a:p>
                    <a:p>
                      <a:pPr marL="234950" algn="l" rtl="0" eaLnBrk="0">
                        <a:lnSpc>
                          <a:spcPct val="95000"/>
                        </a:lnSpc>
                        <a:spcBef>
                          <a:spcPts val="5"/>
                        </a:spcBef>
                      </a:pP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管理要求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04000"/>
                        </a:lnSpc>
                      </a:pPr>
                      <a:endParaRPr sz="300" dirty="0">
                        <a:latin typeface="Arial" panose="020B0604020202020204"/>
                        <a:ea typeface="Arial" panose="020B0604020202020204"/>
                        <a:cs typeface="Arial" panose="020B0604020202020204"/>
                      </a:endParaRPr>
                    </a:p>
                    <a:p>
                      <a:pPr marL="63500" indent="-3175" algn="l" rtl="0" eaLnBrk="0">
                        <a:lnSpc>
                          <a:spcPct val="103000"/>
                        </a:lnSpc>
                        <a:spcBef>
                          <a:spcPts val="5"/>
                        </a:spcBef>
                      </a:pP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危险化学品重大危险源事</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故应急预案应与安全监控</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系统相互适应</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01000"/>
                        </a:lnSpc>
                      </a:pPr>
                      <a:endParaRPr sz="800" dirty="0">
                        <a:latin typeface="Arial" panose="020B0604020202020204"/>
                        <a:ea typeface="Arial" panose="020B0604020202020204"/>
                        <a:cs typeface="Arial" panose="020B0604020202020204"/>
                      </a:endParaRPr>
                    </a:p>
                    <a:p>
                      <a:pPr marL="67310" algn="l" rtl="0" eaLnBrk="0">
                        <a:lnSpc>
                          <a:spcPct val="87000"/>
                        </a:lnSpc>
                        <a:spcBef>
                          <a:spcPts val="5"/>
                        </a:spcBef>
                      </a:pPr>
                      <a:r>
                        <a:rPr sz="8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5.7</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20" name="table 12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24828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5 基本要求</a:t>
                      </a:r>
                      <a:endParaRPr sz="1200" dirty="0">
                        <a:latin typeface="微软雅黑" panose="020B0503020204020204" charset="-122"/>
                        <a:ea typeface="微软雅黑" panose="020B0503020204020204" charset="-122"/>
                        <a:cs typeface="微软雅黑" panose="020B0503020204020204" charset="-122"/>
                      </a:endParaRPr>
                    </a:p>
                    <a:p>
                      <a:pPr marL="238125" indent="6985" algn="l" rtl="0" eaLnBrk="0">
                        <a:lnSpc>
                          <a:spcPct val="116000"/>
                        </a:lnSpc>
                        <a:spcBef>
                          <a:spcPts val="143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5.</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危险化学品重大危险源安全监控系统（以下简称“系统”</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应满足适用标准规范要求</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保障安全性和可靠性。</a:t>
                      </a:r>
                      <a:endParaRPr sz="1000" dirty="0">
                        <a:latin typeface="华文中宋" panose="02010600040101010101" charset="-122"/>
                        <a:ea typeface="华文中宋" panose="02010600040101010101" charset="-122"/>
                        <a:cs typeface="华文中宋" panose="02010600040101010101" charset="-122"/>
                      </a:endParaRPr>
                    </a:p>
                    <a:p>
                      <a:pPr marL="238125" indent="-635" algn="l" rtl="0" eaLnBrk="0">
                        <a:lnSpc>
                          <a:spcPct val="150000"/>
                        </a:lnSpc>
                        <a:spcBef>
                          <a:spcPts val="205"/>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：本条旨在确保危险化学品重大危险源安全监控系统的设计与实施</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完全符合国家的安全生产</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法律法规和标准规范要求。</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本条强调了系统设计与实施的合法性、</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安全性和可靠性</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以保障人民生命财</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产安全和环境的可持续性</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。在设计阶段</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需对系统进行全面审查</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，确保设计方案的合规性。</a:t>
                      </a:r>
                      <a:endParaRPr sz="800" dirty="0">
                        <a:latin typeface="华文中宋" panose="02010600040101010101" charset="-122"/>
                        <a:ea typeface="华文中宋" panose="02010600040101010101" charset="-122"/>
                        <a:cs typeface="华文中宋" panose="02010600040101010101" charset="-122"/>
                      </a:endParaRPr>
                    </a:p>
                    <a:p>
                      <a:pPr marL="245745" algn="l" rtl="0" eaLnBrk="0">
                        <a:lnSpc>
                          <a:spcPct val="88000"/>
                        </a:lnSpc>
                        <a:spcBef>
                          <a:spcPts val="48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5.2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系统应与危险化学品</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重大危险源主体工程</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同时设计、</a:t>
                      </a:r>
                      <a:r>
                        <a:rPr sz="10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同时施工、</a:t>
                      </a:r>
                      <a:r>
                        <a:rPr sz="10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同时投入生产和使用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237490" algn="l" rtl="0" eaLnBrk="0">
                        <a:lnSpc>
                          <a:spcPct val="149000"/>
                        </a:lnSpc>
                        <a:spcBef>
                          <a:spcPts val="235"/>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本条来源于《安全生产法》第三十一条明确“</a:t>
                      </a:r>
                      <a:r>
                        <a:rPr sz="800" kern="0" spc="-1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生产经营单位新建、</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改建、</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扩建工程项目的安</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全设施</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必须与主体工程同时设计、</a:t>
                      </a:r>
                      <a:r>
                        <a:rPr sz="800"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同时施工、</a:t>
                      </a:r>
                      <a:r>
                        <a:rPr sz="800"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同时投入生产和使用”。</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危险化学品重大危险源安全监</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控系统属于安全设施</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需满足</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“三同时”要求。</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24" name="table 12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24828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5 基本要求</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38000"/>
                        </a:lnSpc>
                      </a:pPr>
                      <a:endParaRPr sz="1000" dirty="0">
                        <a:latin typeface="Arial" panose="020B0604020202020204"/>
                        <a:ea typeface="Arial" panose="020B0604020202020204"/>
                        <a:cs typeface="Arial" panose="020B0604020202020204"/>
                      </a:endParaRPr>
                    </a:p>
                    <a:p>
                      <a:pPr marL="239395" indent="6350" algn="l" rtl="0" eaLnBrk="0">
                        <a:lnSpc>
                          <a:spcPct val="119000"/>
                        </a:lnSpc>
                        <a:spcBef>
                          <a:spcPts val="31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5.3</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系统应具备各类监控参数的信息采集、实时展示、</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操作控制、连续记录、报警预警、信</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息存储等功能</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，支持查询各类监控信息的实时数据、历史数据、报警数据</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，视</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频图像信息储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存时间不应小于90天</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，其他监控信息储存时间不应少于1年</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。系统应有人值守。</a:t>
                      </a:r>
                      <a:endParaRPr sz="1000" dirty="0">
                        <a:latin typeface="华文中宋" panose="02010600040101010101" charset="-122"/>
                        <a:ea typeface="华文中宋" panose="02010600040101010101" charset="-122"/>
                        <a:cs typeface="华文中宋" panose="02010600040101010101" charset="-122"/>
                      </a:endParaRPr>
                    </a:p>
                    <a:p>
                      <a:pPr marL="241935" indent="3175" algn="l" rtl="0" eaLnBrk="0">
                        <a:lnSpc>
                          <a:spcPct val="115000"/>
                        </a:lnSpc>
                        <a:spcBef>
                          <a:spcPts val="2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5.4</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系统应具备</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通过标准通信协议、接口规范、数据编码共享监控信息的功能</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，并保障网络</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安全和信息安全。</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28" name="table 12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24828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5 基本要求</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37000"/>
                        </a:lnSpc>
                      </a:pPr>
                      <a:endParaRPr sz="1000" dirty="0">
                        <a:latin typeface="Arial" panose="020B0604020202020204"/>
                        <a:ea typeface="Arial" panose="020B0604020202020204"/>
                        <a:cs typeface="Arial" panose="020B0604020202020204"/>
                      </a:endParaRPr>
                    </a:p>
                    <a:p>
                      <a:pPr marL="236220" indent="8890" algn="l" rtl="0" eaLnBrk="0">
                        <a:lnSpc>
                          <a:spcPct val="122000"/>
                        </a:lnSpc>
                        <a:spcBef>
                          <a:spcPts val="30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BPCS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GDS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控制器的供电回路至少一路应采用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UPS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供电</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UPS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的后备电池组应</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在外部电源中断后提供不少于30</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min</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的供电时间</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248285" indent="-2540" algn="l" rtl="0" eaLnBrk="0">
                        <a:lnSpc>
                          <a:spcPct val="116000"/>
                        </a:lnSpc>
                        <a:spcBef>
                          <a:spcPts val="10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5.6</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系统应满足安装场所</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的防火、</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防爆、</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防雷电、</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防静电、</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防腐蚀、</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防振动、</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防干扰、</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防水、</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防尘等方面要求。</a:t>
                      </a:r>
                      <a:endParaRPr sz="1000" dirty="0">
                        <a:latin typeface="华文中宋" panose="02010600040101010101" charset="-122"/>
                        <a:ea typeface="华文中宋" panose="02010600040101010101" charset="-122"/>
                        <a:cs typeface="华文中宋" panose="02010600040101010101" charset="-122"/>
                      </a:endParaRPr>
                    </a:p>
                    <a:p>
                      <a:pPr marL="245745" algn="l" rtl="0" eaLnBrk="0">
                        <a:lnSpc>
                          <a:spcPct val="88000"/>
                        </a:lnSpc>
                        <a:spcBef>
                          <a:spcPts val="46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5.7</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系统的设置与危险化学品重</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大危险源事故应急预案应相互适应。</a:t>
                      </a:r>
                      <a:endParaRPr sz="1000" dirty="0">
                        <a:latin typeface="华文中宋" panose="02010600040101010101" charset="-122"/>
                        <a:ea typeface="华文中宋" panose="02010600040101010101" charset="-122"/>
                        <a:cs typeface="华文中宋" panose="02010600040101010101" charset="-122"/>
                      </a:endParaRPr>
                    </a:p>
                    <a:p>
                      <a:pPr marL="243840" indent="-6350" algn="l" rtl="0" eaLnBrk="0">
                        <a:lnSpc>
                          <a:spcPct val="145000"/>
                        </a:lnSpc>
                        <a:spcBef>
                          <a:spcPts val="225"/>
                        </a:spcBef>
                      </a:pPr>
                      <a:r>
                        <a:rPr sz="800" b="1"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危险化学品重大危险源事故应急预案应和系统设置匹配、</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系统设</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置也应和危险化学品重大危</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险源事故应急预案匹配。</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25</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30"/>
          <p:cNvPicPr>
            <a:picLocks noChangeAspect="1"/>
          </p:cNvPicPr>
          <p:nvPr/>
        </p:nvPicPr>
        <p:blipFill>
          <a:blip r:embed="rId2"/>
          <a:stretch>
            <a:fillRect/>
          </a:stretch>
        </p:blipFill>
        <p:spPr>
          <a:xfrm rot="21600000">
            <a:off x="0" y="317"/>
            <a:ext cx="5778017" cy="3249497"/>
          </a:xfrm>
          <a:prstGeom prst="rect">
            <a:avLst/>
          </a:prstGeom>
        </p:spPr>
      </p:pic>
      <p:graphicFrame>
        <p:nvGraphicFramePr>
          <p:cNvPr id="132" name="table 132"/>
          <p:cNvGraphicFramePr>
            <a:graphicFrameLocks noGrp="1"/>
          </p:cNvGraphicFramePr>
          <p:nvPr/>
        </p:nvGraphicFramePr>
        <p:xfrm>
          <a:off x="0" y="317"/>
          <a:ext cx="5777865" cy="3249295"/>
        </p:xfrm>
        <a:graphic>
          <a:graphicData uri="http://schemas.openxmlformats.org/drawingml/2006/table">
            <a:tbl>
              <a:tblPr/>
              <a:tblGrid>
                <a:gridCol w="5777865">
                  <a:extLst>
                    <a:ext uri="{9D8B030D-6E8A-4147-A177-3AD203B41FA5}">
                      <a16:colId xmlns:a16="http://schemas.microsoft.com/office/drawing/2014/main" val="20000"/>
                    </a:ext>
                  </a:extLst>
                </a:gridCol>
              </a:tblGrid>
              <a:tr h="3246120">
                <a:tc>
                  <a:txBody>
                    <a:bodyPr/>
                    <a:lstStyle/>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77495"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57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26</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4" name="table 134"/>
          <p:cNvGraphicFramePr>
            <a:graphicFrameLocks noGrp="1"/>
          </p:cNvGraphicFramePr>
          <p:nvPr/>
        </p:nvGraphicFramePr>
        <p:xfrm>
          <a:off x="439305" y="1112532"/>
          <a:ext cx="4981575" cy="1844039"/>
        </p:xfrm>
        <a:graphic>
          <a:graphicData uri="http://schemas.openxmlformats.org/drawingml/2006/table">
            <a:tbl>
              <a:tblPr/>
              <a:tblGrid>
                <a:gridCol w="926464">
                  <a:extLst>
                    <a:ext uri="{9D8B030D-6E8A-4147-A177-3AD203B41FA5}">
                      <a16:colId xmlns:a16="http://schemas.microsoft.com/office/drawing/2014/main" val="20000"/>
                    </a:ext>
                  </a:extLst>
                </a:gridCol>
                <a:gridCol w="3021964">
                  <a:extLst>
                    <a:ext uri="{9D8B030D-6E8A-4147-A177-3AD203B41FA5}">
                      <a16:colId xmlns:a16="http://schemas.microsoft.com/office/drawing/2014/main" val="20001"/>
                    </a:ext>
                  </a:extLst>
                </a:gridCol>
                <a:gridCol w="1033144">
                  <a:extLst>
                    <a:ext uri="{9D8B030D-6E8A-4147-A177-3AD203B41FA5}">
                      <a16:colId xmlns:a16="http://schemas.microsoft.com/office/drawing/2014/main" val="20002"/>
                    </a:ext>
                  </a:extLst>
                </a:gridCol>
              </a:tblGrid>
              <a:tr h="302259">
                <a:tc>
                  <a:txBody>
                    <a:bodyPr/>
                    <a:lstStyle/>
                    <a:p>
                      <a:pPr algn="l" rtl="0" eaLnBrk="0">
                        <a:lnSpc>
                          <a:spcPct val="108000"/>
                        </a:lnSpc>
                      </a:pPr>
                      <a:endParaRPr sz="600" dirty="0">
                        <a:latin typeface="Arial" panose="020B0604020202020204"/>
                        <a:ea typeface="Arial" panose="020B0604020202020204"/>
                        <a:cs typeface="Arial" panose="020B0604020202020204"/>
                      </a:endParaRPr>
                    </a:p>
                    <a:p>
                      <a:pPr marL="321310" algn="l" rtl="0" eaLnBrk="0">
                        <a:lnSpc>
                          <a:spcPct val="96000"/>
                        </a:lnSpc>
                      </a:pPr>
                      <a:r>
                        <a:rPr sz="800" kern="0" spc="50" dirty="0">
                          <a:solidFill>
                            <a:srgbClr val="2D6399">
                              <a:alpha val="100000"/>
                            </a:srgbClr>
                          </a:solidFill>
                          <a:latin typeface="华文中宋" panose="02010600040101010101" charset="-122"/>
                          <a:ea typeface="华文中宋" panose="02010600040101010101" charset="-122"/>
                          <a:cs typeface="华文中宋" panose="02010600040101010101" charset="-122"/>
                        </a:rPr>
                        <a:t>要</a:t>
                      </a:r>
                      <a:r>
                        <a:rPr sz="800" kern="0" spc="40" dirty="0">
                          <a:solidFill>
                            <a:srgbClr val="2D6399">
                              <a:alpha val="100000"/>
                            </a:srgbClr>
                          </a:solidFill>
                          <a:latin typeface="华文中宋" panose="02010600040101010101" charset="-122"/>
                          <a:ea typeface="华文中宋" panose="02010600040101010101" charset="-122"/>
                          <a:cs typeface="华文中宋" panose="02010600040101010101" charset="-122"/>
                        </a:rPr>
                        <a:t>  </a:t>
                      </a:r>
                      <a:r>
                        <a:rPr sz="800" kern="0" spc="50" dirty="0">
                          <a:solidFill>
                            <a:srgbClr val="2D6399">
                              <a:alpha val="100000"/>
                            </a:srgbClr>
                          </a:solidFill>
                          <a:latin typeface="华文中宋" panose="02010600040101010101" charset="-122"/>
                          <a:ea typeface="华文中宋" panose="02010600040101010101" charset="-122"/>
                          <a:cs typeface="华文中宋" panose="02010600040101010101" charset="-122"/>
                        </a:rPr>
                        <a:t>素</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2225" cap="flat" cmpd="sng" algn="ctr">
                      <a:solidFill>
                        <a:srgbClr val="FFFFFF"/>
                      </a:solidFill>
                      <a:prstDash val="solid"/>
                      <a:round/>
                      <a:headEnd type="none" w="med" len="med"/>
                      <a:tailEnd type="none" w="med" len="med"/>
                    </a:lnB>
                    <a:solidFill>
                      <a:srgbClr val="A7C6E5"/>
                    </a:solidFill>
                  </a:tcPr>
                </a:tc>
                <a:tc>
                  <a:txBody>
                    <a:bodyPr/>
                    <a:lstStyle/>
                    <a:p>
                      <a:pPr algn="l" rtl="0" eaLnBrk="0">
                        <a:lnSpc>
                          <a:spcPct val="110000"/>
                        </a:lnSpc>
                      </a:pPr>
                      <a:endParaRPr sz="600" dirty="0">
                        <a:latin typeface="Arial" panose="020B0604020202020204"/>
                        <a:ea typeface="Arial" panose="020B0604020202020204"/>
                        <a:cs typeface="Arial" panose="020B0604020202020204"/>
                      </a:endParaRPr>
                    </a:p>
                    <a:p>
                      <a:pPr marL="1367790" algn="l" rtl="0" eaLnBrk="0">
                        <a:lnSpc>
                          <a:spcPct val="94000"/>
                        </a:lnSpc>
                        <a:spcBef>
                          <a:spcPts val="5"/>
                        </a:spcBef>
                      </a:pPr>
                      <a:r>
                        <a:rPr sz="800" kern="0" spc="50" dirty="0">
                          <a:solidFill>
                            <a:srgbClr val="2D6399">
                              <a:alpha val="100000"/>
                            </a:srgbClr>
                          </a:solidFill>
                          <a:latin typeface="华文中宋" panose="02010600040101010101" charset="-122"/>
                          <a:ea typeface="华文中宋" panose="02010600040101010101" charset="-122"/>
                          <a:cs typeface="华文中宋" panose="02010600040101010101" charset="-122"/>
                        </a:rPr>
                        <a:t>要</a:t>
                      </a:r>
                      <a:r>
                        <a:rPr sz="800" kern="0" spc="40" dirty="0">
                          <a:solidFill>
                            <a:srgbClr val="2D6399">
                              <a:alpha val="100000"/>
                            </a:srgbClr>
                          </a:solidFill>
                          <a:latin typeface="华文中宋" panose="02010600040101010101" charset="-122"/>
                          <a:ea typeface="华文中宋" panose="02010600040101010101" charset="-122"/>
                          <a:cs typeface="华文中宋" panose="02010600040101010101" charset="-122"/>
                        </a:rPr>
                        <a:t>  </a:t>
                      </a:r>
                      <a:r>
                        <a:rPr sz="800" kern="0" spc="50" dirty="0">
                          <a:solidFill>
                            <a:srgbClr val="2D6399">
                              <a:alpha val="100000"/>
                            </a:srgbClr>
                          </a:solidFill>
                          <a:latin typeface="华文中宋" panose="02010600040101010101" charset="-122"/>
                          <a:ea typeface="华文中宋" panose="02010600040101010101" charset="-122"/>
                          <a:cs typeface="华文中宋" panose="02010600040101010101" charset="-122"/>
                        </a:rPr>
                        <a:t>点</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2225" cap="flat" cmpd="sng" algn="ctr">
                      <a:solidFill>
                        <a:srgbClr val="FFFFFF"/>
                      </a:solidFill>
                      <a:prstDash val="solid"/>
                      <a:round/>
                      <a:headEnd type="none" w="med" len="med"/>
                      <a:tailEnd type="none" w="med" len="med"/>
                    </a:lnB>
                    <a:solidFill>
                      <a:srgbClr val="A7C6E5"/>
                    </a:solidFill>
                  </a:tcPr>
                </a:tc>
                <a:tc>
                  <a:txBody>
                    <a:bodyPr/>
                    <a:lstStyle/>
                    <a:p>
                      <a:pPr algn="l" rtl="0" eaLnBrk="0">
                        <a:lnSpc>
                          <a:spcPct val="108000"/>
                        </a:lnSpc>
                      </a:pPr>
                      <a:endParaRPr sz="600" dirty="0">
                        <a:latin typeface="Arial" panose="020B0604020202020204"/>
                        <a:ea typeface="Arial" panose="020B0604020202020204"/>
                        <a:cs typeface="Arial" panose="020B0604020202020204"/>
                      </a:endParaRPr>
                    </a:p>
                    <a:p>
                      <a:pPr marL="291465" algn="l" rtl="0" eaLnBrk="0">
                        <a:lnSpc>
                          <a:spcPct val="96000"/>
                        </a:lnSpc>
                        <a:spcBef>
                          <a:spcPts val="0"/>
                        </a:spcBef>
                      </a:pPr>
                      <a:r>
                        <a:rPr sz="800" kern="0" spc="90" dirty="0">
                          <a:solidFill>
                            <a:srgbClr val="2D6399">
                              <a:alpha val="100000"/>
                            </a:srgbClr>
                          </a:solidFill>
                          <a:latin typeface="华文中宋" panose="02010600040101010101" charset="-122"/>
                          <a:ea typeface="华文中宋" panose="02010600040101010101" charset="-122"/>
                          <a:cs typeface="华文中宋" panose="02010600040101010101" charset="-122"/>
                        </a:rPr>
                        <a:t>对应条款</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2225" cap="flat" cmpd="sng" algn="ctr">
                      <a:solidFill>
                        <a:srgbClr val="FFFFFF"/>
                      </a:solidFill>
                      <a:prstDash val="solid"/>
                      <a:round/>
                      <a:headEnd type="none" w="med" len="med"/>
                      <a:tailEnd type="none" w="med" len="med"/>
                    </a:lnB>
                    <a:solidFill>
                      <a:srgbClr val="A7C6E5"/>
                    </a:solidFill>
                  </a:tcPr>
                </a:tc>
                <a:extLst>
                  <a:ext uri="{0D108BD9-81ED-4DB2-BD59-A6C34878D82A}">
                    <a16:rowId xmlns:a16="http://schemas.microsoft.com/office/drawing/2014/main" val="10000"/>
                  </a:ext>
                </a:extLst>
              </a:tr>
              <a:tr h="292734">
                <a:tc>
                  <a:txBody>
                    <a:bodyPr/>
                    <a:lstStyle/>
                    <a:p>
                      <a:pPr algn="l" rtl="0" eaLnBrk="0">
                        <a:lnSpc>
                          <a:spcPct val="101000"/>
                        </a:lnSpc>
                      </a:pPr>
                      <a:endParaRPr sz="600" dirty="0">
                        <a:latin typeface="Arial" panose="020B0604020202020204"/>
                        <a:ea typeface="Arial" panose="020B0604020202020204"/>
                        <a:cs typeface="Arial" panose="020B0604020202020204"/>
                      </a:endParaRPr>
                    </a:p>
                    <a:p>
                      <a:pPr marL="243205" algn="l" rtl="0" eaLnBrk="0">
                        <a:lnSpc>
                          <a:spcPct val="95000"/>
                        </a:lnSpc>
                        <a:spcBef>
                          <a:spcPts val="5"/>
                        </a:spcBef>
                      </a:pP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一般要求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22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01000"/>
                        </a:lnSpc>
                      </a:pPr>
                      <a:endParaRPr sz="600" dirty="0">
                        <a:latin typeface="Arial" panose="020B0604020202020204"/>
                        <a:ea typeface="Arial" panose="020B0604020202020204"/>
                        <a:cs typeface="Arial" panose="020B0604020202020204"/>
                      </a:endParaRPr>
                    </a:p>
                    <a:p>
                      <a:pPr marL="70485" algn="l" rtl="0" eaLnBrk="0">
                        <a:lnSpc>
                          <a:spcPct val="95000"/>
                        </a:lnSpc>
                        <a:spcBef>
                          <a:spcPts val="5"/>
                        </a:spcBef>
                      </a:pP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明确了系统设计基本要求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22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11000"/>
                        </a:lnSpc>
                      </a:pPr>
                      <a:endParaRPr sz="600" dirty="0">
                        <a:latin typeface="Arial" panose="020B0604020202020204"/>
                        <a:ea typeface="Arial" panose="020B0604020202020204"/>
                        <a:cs typeface="Arial" panose="020B0604020202020204"/>
                      </a:endParaRPr>
                    </a:p>
                    <a:p>
                      <a:pPr marL="64770" algn="l" rtl="0" eaLnBrk="0">
                        <a:lnSpc>
                          <a:spcPct val="86000"/>
                        </a:lnSpc>
                        <a:spcBef>
                          <a:spcPts val="5"/>
                        </a:spcBef>
                      </a:pP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a:t>
                      </a:r>
                      <a:r>
                        <a:rPr sz="8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22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extLst>
                  <a:ext uri="{0D108BD9-81ED-4DB2-BD59-A6C34878D82A}">
                    <a16:rowId xmlns:a16="http://schemas.microsoft.com/office/drawing/2014/main" val="10001"/>
                  </a:ext>
                </a:extLst>
              </a:tr>
              <a:tr h="327659">
                <a:tc>
                  <a:txBody>
                    <a:bodyPr/>
                    <a:lstStyle/>
                    <a:p>
                      <a:pPr algn="l" rtl="0" eaLnBrk="0">
                        <a:lnSpc>
                          <a:spcPct val="139000"/>
                        </a:lnSpc>
                      </a:pPr>
                      <a:endParaRPr sz="200" dirty="0">
                        <a:latin typeface="Arial" panose="020B0604020202020204"/>
                        <a:ea typeface="Arial" panose="020B0604020202020204"/>
                        <a:cs typeface="Arial" panose="020B0604020202020204"/>
                      </a:endParaRPr>
                    </a:p>
                    <a:p>
                      <a:pPr marL="242570" indent="-160655" algn="l" rtl="0" eaLnBrk="0">
                        <a:lnSpc>
                          <a:spcPct val="103000"/>
                        </a:lnSpc>
                        <a:spcBef>
                          <a:spcPts val="0"/>
                        </a:spcBef>
                      </a:pP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生产与储存单元</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监控要求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tc>
                  <a:txBody>
                    <a:bodyPr/>
                    <a:lstStyle/>
                    <a:p>
                      <a:pPr algn="l" rtl="0" eaLnBrk="0">
                        <a:lnSpc>
                          <a:spcPct val="140000"/>
                        </a:lnSpc>
                      </a:pPr>
                      <a:endParaRPr sz="200" dirty="0">
                        <a:latin typeface="Arial" panose="020B0604020202020204"/>
                        <a:ea typeface="Arial" panose="020B0604020202020204"/>
                        <a:cs typeface="Arial" panose="020B0604020202020204"/>
                      </a:endParaRPr>
                    </a:p>
                    <a:p>
                      <a:pPr marL="60325" indent="9525" algn="l" rtl="0" eaLnBrk="0">
                        <a:lnSpc>
                          <a:spcPct val="103000"/>
                        </a:lnSpc>
                        <a:spcBef>
                          <a:spcPts val="0"/>
                        </a:spcBef>
                      </a:pP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明确了涉及重大危险源的生产单元和储存单元的工艺安全</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监控要求</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，监控参数、</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报警及联锁要求</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等</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tc>
                  <a:txBody>
                    <a:bodyPr/>
                    <a:lstStyle/>
                    <a:p>
                      <a:pPr algn="l" rtl="0" eaLnBrk="0">
                        <a:lnSpc>
                          <a:spcPct val="111000"/>
                        </a:lnSpc>
                      </a:pPr>
                      <a:endParaRPr sz="700" dirty="0">
                        <a:latin typeface="Arial" panose="020B0604020202020204"/>
                        <a:ea typeface="Arial" panose="020B0604020202020204"/>
                        <a:cs typeface="Arial" panose="020B0604020202020204"/>
                      </a:endParaRPr>
                    </a:p>
                    <a:p>
                      <a:pPr marL="64770" algn="l" rtl="0" eaLnBrk="0">
                        <a:lnSpc>
                          <a:spcPct val="88000"/>
                        </a:lnSpc>
                        <a:spcBef>
                          <a:spcPts val="5"/>
                        </a:spcBef>
                      </a:pP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6.2</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6.3</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extLst>
                  <a:ext uri="{0D108BD9-81ED-4DB2-BD59-A6C34878D82A}">
                    <a16:rowId xmlns:a16="http://schemas.microsoft.com/office/drawing/2014/main" val="10002"/>
                  </a:ext>
                </a:extLst>
              </a:tr>
              <a:tr h="327025">
                <a:tc>
                  <a:txBody>
                    <a:bodyPr/>
                    <a:lstStyle/>
                    <a:p>
                      <a:pPr algn="l" rtl="0" eaLnBrk="0">
                        <a:lnSpc>
                          <a:spcPct val="102000"/>
                        </a:lnSpc>
                      </a:pPr>
                      <a:endParaRPr sz="700" dirty="0">
                        <a:latin typeface="Arial" panose="020B0604020202020204"/>
                        <a:ea typeface="Arial" panose="020B0604020202020204"/>
                        <a:cs typeface="Arial" panose="020B0604020202020204"/>
                      </a:endParaRPr>
                    </a:p>
                    <a:p>
                      <a:pPr marL="241300" algn="l" rtl="0" eaLnBrk="0">
                        <a:lnSpc>
                          <a:spcPct val="96000"/>
                        </a:lnSpc>
                        <a:spcBef>
                          <a:spcPts val="0"/>
                        </a:spcBef>
                      </a:pP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仪表自控</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17000"/>
                        </a:lnSpc>
                      </a:pPr>
                      <a:endParaRPr sz="100" dirty="0">
                        <a:latin typeface="Arial" panose="020B0604020202020204"/>
                        <a:ea typeface="Arial" panose="020B0604020202020204"/>
                        <a:cs typeface="Arial" panose="020B0604020202020204"/>
                      </a:endParaRPr>
                    </a:p>
                    <a:p>
                      <a:pPr marL="60960" indent="8890" algn="l" rtl="0" eaLnBrk="0">
                        <a:lnSpc>
                          <a:spcPct val="113000"/>
                        </a:lnSpc>
                        <a:spcBef>
                          <a:spcPts val="0"/>
                        </a:spcBef>
                      </a:pP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明确了</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BPCS</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GDS</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、过程检测仪表、</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气象监测仪、</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最终执行机构的设置要求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11000"/>
                        </a:lnSpc>
                      </a:pPr>
                      <a:endParaRPr sz="700" dirty="0">
                        <a:latin typeface="Arial" panose="020B0604020202020204"/>
                        <a:ea typeface="Arial" panose="020B0604020202020204"/>
                        <a:cs typeface="Arial" panose="020B0604020202020204"/>
                      </a:endParaRPr>
                    </a:p>
                    <a:p>
                      <a:pPr marL="64770" algn="l" rtl="0" eaLnBrk="0">
                        <a:lnSpc>
                          <a:spcPct val="86000"/>
                        </a:lnSpc>
                        <a:spcBef>
                          <a:spcPts val="5"/>
                        </a:spcBef>
                      </a:pP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6.4</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extLst>
                  <a:ext uri="{0D108BD9-81ED-4DB2-BD59-A6C34878D82A}">
                    <a16:rowId xmlns:a16="http://schemas.microsoft.com/office/drawing/2014/main" val="10003"/>
                  </a:ext>
                </a:extLst>
              </a:tr>
              <a:tr h="282575">
                <a:tc>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145415" algn="l" rtl="0" eaLnBrk="0">
                        <a:lnSpc>
                          <a:spcPct val="95000"/>
                        </a:lnSpc>
                        <a:spcBef>
                          <a:spcPts val="5"/>
                        </a:spcBef>
                      </a:pP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电视监视系统</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tc>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70485" algn="l" rtl="0" eaLnBrk="0">
                        <a:lnSpc>
                          <a:spcPct val="95000"/>
                        </a:lnSpc>
                        <a:spcBef>
                          <a:spcPts val="5"/>
                        </a:spcBef>
                      </a:pPr>
                      <a:r>
                        <a:rPr sz="8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明确了</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CCTV</a:t>
                      </a:r>
                      <a:r>
                        <a:rPr sz="8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tc>
                  <a:txBody>
                    <a:bodyPr/>
                    <a:lstStyle/>
                    <a:p>
                      <a:pPr algn="l" rtl="0" eaLnBrk="0">
                        <a:lnSpc>
                          <a:spcPct val="104000"/>
                        </a:lnSpc>
                      </a:pPr>
                      <a:endParaRPr sz="600" dirty="0">
                        <a:latin typeface="Arial" panose="020B0604020202020204"/>
                        <a:ea typeface="Arial" panose="020B0604020202020204"/>
                        <a:cs typeface="Arial" panose="020B0604020202020204"/>
                      </a:endParaRPr>
                    </a:p>
                    <a:p>
                      <a:pPr marL="64770" algn="l" rtl="0" eaLnBrk="0">
                        <a:lnSpc>
                          <a:spcPct val="87000"/>
                        </a:lnSpc>
                        <a:spcBef>
                          <a:spcPts val="5"/>
                        </a:spcBef>
                      </a:pP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6.5</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A"/>
                    </a:solidFill>
                  </a:tcPr>
                </a:tc>
                <a:extLst>
                  <a:ext uri="{0D108BD9-81ED-4DB2-BD59-A6C34878D82A}">
                    <a16:rowId xmlns:a16="http://schemas.microsoft.com/office/drawing/2014/main" val="10004"/>
                  </a:ext>
                </a:extLst>
              </a:tr>
              <a:tr h="311784">
                <a:tc>
                  <a:txBody>
                    <a:bodyPr/>
                    <a:lstStyle/>
                    <a:p>
                      <a:pPr algn="l" rtl="0" eaLnBrk="0">
                        <a:lnSpc>
                          <a:spcPct val="109000"/>
                        </a:lnSpc>
                      </a:pPr>
                      <a:endParaRPr sz="600" dirty="0">
                        <a:latin typeface="Arial" panose="020B0604020202020204"/>
                        <a:ea typeface="Arial" panose="020B0604020202020204"/>
                        <a:cs typeface="Arial" panose="020B0604020202020204"/>
                      </a:endParaRPr>
                    </a:p>
                    <a:p>
                      <a:pPr marL="196215" algn="l" rtl="0" eaLnBrk="0">
                        <a:lnSpc>
                          <a:spcPct val="96000"/>
                        </a:lnSpc>
                        <a:spcBef>
                          <a:spcPts val="5"/>
                        </a:spcBef>
                      </a:pP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防雷防静电</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10000"/>
                        </a:lnSpc>
                      </a:pPr>
                      <a:endParaRPr sz="600" dirty="0">
                        <a:latin typeface="Arial" panose="020B0604020202020204"/>
                        <a:ea typeface="Arial" panose="020B0604020202020204"/>
                        <a:cs typeface="Arial" panose="020B0604020202020204"/>
                      </a:endParaRPr>
                    </a:p>
                    <a:p>
                      <a:pPr marL="70485" algn="l" rtl="0" eaLnBrk="0">
                        <a:lnSpc>
                          <a:spcPct val="95000"/>
                        </a:lnSpc>
                        <a:spcBef>
                          <a:spcPts val="5"/>
                        </a:spcBef>
                      </a:pP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明确了雷电预警系统、</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接地电阻在线监</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测系统的设置要求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tc>
                  <a:txBody>
                    <a:bodyPr/>
                    <a:lstStyle/>
                    <a:p>
                      <a:pPr algn="l" rtl="0" eaLnBrk="0">
                        <a:lnSpc>
                          <a:spcPct val="103000"/>
                        </a:lnSpc>
                      </a:pPr>
                      <a:endParaRPr sz="700" dirty="0">
                        <a:latin typeface="Arial" panose="020B0604020202020204"/>
                        <a:ea typeface="Arial" panose="020B0604020202020204"/>
                        <a:cs typeface="Arial" panose="020B0604020202020204"/>
                      </a:endParaRPr>
                    </a:p>
                    <a:p>
                      <a:pPr marL="64770" algn="l" rtl="0" eaLnBrk="0">
                        <a:lnSpc>
                          <a:spcPct val="86000"/>
                        </a:lnSpc>
                        <a:spcBef>
                          <a:spcPts val="5"/>
                        </a:spcBef>
                      </a:pPr>
                      <a:r>
                        <a:rPr sz="8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6.6</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AF5"/>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13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38" name="table 13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24320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471170" algn="l" rtl="0" eaLnBrk="0">
                        <a:lnSpc>
                          <a:spcPct val="87000"/>
                        </a:lnSpc>
                        <a:spcBef>
                          <a:spcPts val="1060"/>
                        </a:spcBef>
                      </a:pP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6.</a:t>
                      </a:r>
                      <a:r>
                        <a:rPr sz="10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1</a:t>
                      </a:r>
                      <a:r>
                        <a:rPr sz="1000"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一般要求</a:t>
                      </a:r>
                      <a:endParaRPr sz="1000" dirty="0">
                        <a:latin typeface="华文中宋" panose="02010600040101010101" charset="-122"/>
                        <a:ea typeface="华文中宋" panose="02010600040101010101" charset="-122"/>
                        <a:cs typeface="华文中宋" panose="02010600040101010101" charset="-122"/>
                      </a:endParaRPr>
                    </a:p>
                    <a:p>
                      <a:pPr marL="471170" algn="l" rtl="0" eaLnBrk="0">
                        <a:lnSpc>
                          <a:spcPct val="88000"/>
                        </a:lnSpc>
                        <a:spcBef>
                          <a:spcPts val="46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系统应具备长期稳定运行的能力</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，保证监控数据的连续性和完整性。</a:t>
                      </a:r>
                      <a:endParaRPr sz="1000" dirty="0">
                        <a:latin typeface="华文中宋" panose="02010600040101010101" charset="-122"/>
                        <a:ea typeface="华文中宋" panose="02010600040101010101" charset="-122"/>
                        <a:cs typeface="华文中宋" panose="02010600040101010101" charset="-122"/>
                      </a:endParaRPr>
                    </a:p>
                    <a:p>
                      <a:pPr marL="471170" algn="l" rtl="0" eaLnBrk="0">
                        <a:lnSpc>
                          <a:spcPct val="87000"/>
                        </a:lnSpc>
                        <a:spcBef>
                          <a:spcPts val="47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1.2</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系统的维护和升级不应影响安全运行。</a:t>
                      </a:r>
                      <a:endParaRPr sz="1000" dirty="0">
                        <a:latin typeface="华文中宋" panose="02010600040101010101" charset="-122"/>
                        <a:ea typeface="华文中宋" panose="02010600040101010101" charset="-122"/>
                        <a:cs typeface="华文中宋" panose="02010600040101010101" charset="-122"/>
                      </a:endParaRPr>
                    </a:p>
                    <a:p>
                      <a:pPr marL="465455" algn="l" rtl="0" eaLnBrk="0">
                        <a:lnSpc>
                          <a:spcPct val="96000"/>
                        </a:lnSpc>
                        <a:spcBef>
                          <a:spcPts val="57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系统属于安全设施</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，其维护和</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升级应在能保证监控对象正常运行的情况下进行。</a:t>
                      </a:r>
                      <a:endParaRPr sz="800" dirty="0">
                        <a:latin typeface="华文中宋" panose="02010600040101010101" charset="-122"/>
                        <a:ea typeface="华文中宋" panose="02010600040101010101" charset="-122"/>
                        <a:cs typeface="华文中宋" panose="02010600040101010101" charset="-122"/>
                      </a:endParaRPr>
                    </a:p>
                    <a:p>
                      <a:pPr marL="471170" algn="l" rtl="0" eaLnBrk="0">
                        <a:lnSpc>
                          <a:spcPct val="87000"/>
                        </a:lnSpc>
                        <a:spcBef>
                          <a:spcPts val="49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系统应提供直</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观、易操作的人机交互界面。</a:t>
                      </a:r>
                      <a:endParaRPr sz="1000" dirty="0">
                        <a:latin typeface="华文中宋" panose="02010600040101010101" charset="-122"/>
                        <a:ea typeface="华文中宋" panose="02010600040101010101" charset="-122"/>
                        <a:cs typeface="华文中宋" panose="02010600040101010101" charset="-122"/>
                      </a:endParaRPr>
                    </a:p>
                    <a:p>
                      <a:pPr marL="467360" indent="-1905" algn="l" rtl="0" eaLnBrk="0">
                        <a:lnSpc>
                          <a:spcPct val="146000"/>
                        </a:lnSpc>
                        <a:spcBef>
                          <a:spcPts val="20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：确保操作人员迅速掌握系统监控对象的状</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态</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并能够及时、</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有效地进行操作和管理</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从而提</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高系统的可用性，避免误</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操作。</a:t>
                      </a:r>
                      <a:endParaRPr sz="800" dirty="0">
                        <a:latin typeface="华文中宋" panose="02010600040101010101" charset="-122"/>
                        <a:ea typeface="华文中宋" panose="02010600040101010101" charset="-122"/>
                        <a:cs typeface="华文中宋" panose="02010600040101010101" charset="-122"/>
                      </a:endParaRPr>
                    </a:p>
                    <a:p>
                      <a:pPr marL="471170" algn="l" rtl="0" eaLnBrk="0">
                        <a:lnSpc>
                          <a:spcPct val="87000"/>
                        </a:lnSpc>
                        <a:spcBef>
                          <a:spcPts val="49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1.4</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各系统之间应保持时钟同步</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465455" algn="l" rtl="0" eaLnBrk="0">
                        <a:lnSpc>
                          <a:spcPct val="97000"/>
                        </a:lnSpc>
                        <a:spcBef>
                          <a:spcPts val="560"/>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要求各系统之间时钟同步</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以确保事件、</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事故的记录和追溯时间一致。</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75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14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42" name="table 14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24320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42570" algn="l" rtl="0" eaLnBrk="0">
                        <a:lnSpc>
                          <a:spcPct val="88000"/>
                        </a:lnSpc>
                        <a:spcBef>
                          <a:spcPts val="675"/>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6.2</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生产单元监控要求</a:t>
                      </a:r>
                      <a:endParaRPr sz="1000" dirty="0">
                        <a:latin typeface="华文中宋" panose="02010600040101010101" charset="-122"/>
                        <a:ea typeface="华文中宋" panose="02010600040101010101" charset="-122"/>
                        <a:cs typeface="华文中宋" panose="02010600040101010101" charset="-122"/>
                      </a:endParaRPr>
                    </a:p>
                    <a:p>
                      <a:pPr marL="238125" indent="4445" algn="l" rtl="0" eaLnBrk="0">
                        <a:lnSpc>
                          <a:spcPct val="113000"/>
                        </a:lnSpc>
                        <a:spcBef>
                          <a:spcPts val="48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6.2.</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应根据物料特性、工艺过程、操作条件及过程危险性分析的结果</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，确</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定生产单元需要监</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控的关键工艺参数</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，如物位（液位、料位、界位、气柜高度）</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、温度、压力、流量或特定</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介质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浓度等。</a:t>
                      </a:r>
                      <a:endParaRPr sz="1000" dirty="0">
                        <a:latin typeface="华文中宋" panose="02010600040101010101" charset="-122"/>
                        <a:ea typeface="华文中宋" panose="02010600040101010101" charset="-122"/>
                        <a:cs typeface="华文中宋" panose="02010600040101010101" charset="-122"/>
                      </a:endParaRPr>
                    </a:p>
                    <a:p>
                      <a:pPr marL="238125" indent="-635" algn="l" rtl="0" eaLnBrk="0">
                        <a:lnSpc>
                          <a:spcPct val="145000"/>
                        </a:lnSpc>
                        <a:spcBef>
                          <a:spcPts val="22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本条旨在说明监控的关键工艺参数要根据生产及安全要求设置</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，条文仅是典型列举</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，应理解为包</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括但不限于</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同时并非全部工艺参数需要监控。</a:t>
                      </a:r>
                      <a:endParaRPr sz="800" dirty="0">
                        <a:latin typeface="华文中宋" panose="02010600040101010101" charset="-122"/>
                        <a:ea typeface="华文中宋" panose="02010600040101010101" charset="-122"/>
                        <a:cs typeface="华文中宋" panose="02010600040101010101" charset="-122"/>
                      </a:endParaRPr>
                    </a:p>
                    <a:p>
                      <a:pPr marL="242570" algn="l" rtl="0" eaLnBrk="0">
                        <a:lnSpc>
                          <a:spcPct val="88000"/>
                        </a:lnSpc>
                        <a:spcBef>
                          <a:spcPts val="48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6.2.2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报警值应满足生产安全控制要求。</a:t>
                      </a:r>
                      <a:endParaRPr sz="1000" dirty="0">
                        <a:latin typeface="华文中宋" panose="02010600040101010101" charset="-122"/>
                        <a:ea typeface="华文中宋" panose="02010600040101010101" charset="-122"/>
                        <a:cs typeface="华文中宋" panose="02010600040101010101" charset="-122"/>
                      </a:endParaRPr>
                    </a:p>
                    <a:p>
                      <a:pPr marL="242570" algn="l" rtl="0" eaLnBrk="0">
                        <a:lnSpc>
                          <a:spcPct val="115000"/>
                        </a:lnSpc>
                        <a:spcBef>
                          <a:spcPts val="2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6.2.3</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安全联锁</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应根据生产过程、工艺特点、过程危险性分析和风险评估结果设置</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，并考虑对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上下游装置安全生产的影响。</a:t>
                      </a:r>
                      <a:endParaRPr sz="1000" dirty="0">
                        <a:latin typeface="华文中宋" panose="02010600040101010101" charset="-122"/>
                        <a:ea typeface="华文中宋" panose="02010600040101010101" charset="-122"/>
                        <a:cs typeface="华文中宋" panose="02010600040101010101" charset="-122"/>
                      </a:endParaRPr>
                    </a:p>
                    <a:p>
                      <a:pPr marL="237490" algn="l" rtl="0" eaLnBrk="0">
                        <a:lnSpc>
                          <a:spcPct val="96000"/>
                        </a:lnSpc>
                        <a:spcBef>
                          <a:spcPts val="57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安全联锁可能涉及到切断进出料、</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停车等</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需考虑联锁动作后对上下游装置造成的影响。</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3000"/>
                        </a:lnSpc>
                      </a:pPr>
                      <a:endParaRPr sz="400" dirty="0">
                        <a:latin typeface="Arial" panose="020B0604020202020204"/>
                        <a:ea typeface="Arial" panose="020B0604020202020204"/>
                        <a:cs typeface="Arial" panose="020B0604020202020204"/>
                      </a:endParaRPr>
                    </a:p>
                    <a:p>
                      <a:pPr marL="242570" algn="l" rtl="0" eaLnBrk="0">
                        <a:lnSpc>
                          <a:spcPct val="95000"/>
                        </a:lnSpc>
                        <a:spcBef>
                          <a:spcPts val="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6.2.4</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应显示安全联锁投用状态</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900" kern="0" spc="0" baseline="-29000" dirty="0">
                          <a:solidFill>
                            <a:srgbClr val="000000">
                              <a:alpha val="100000"/>
                            </a:srgbClr>
                          </a:solidFill>
                          <a:latin typeface="Arial" panose="020B0604020202020204"/>
                          <a:ea typeface="Arial" panose="020B0604020202020204"/>
                          <a:cs typeface="Arial" panose="020B0604020202020204"/>
                        </a:rPr>
                        <a:t>•</a:t>
                      </a:r>
                      <a:r>
                        <a:rPr sz="900" kern="0" spc="0" baseline="-29000" dirty="0">
                          <a:solidFill>
                            <a:srgbClr val="000000">
                              <a:alpha val="100000"/>
                            </a:srgbClr>
                          </a:solidFill>
                          <a:latin typeface="Calibri" panose="020F0502020204030204"/>
                          <a:ea typeface="Calibri" panose="020F0502020204030204"/>
                          <a:cs typeface="Calibri" panose="020F0502020204030204"/>
                        </a:rPr>
                        <a:t>28</a:t>
                      </a:r>
                      <a:endParaRPr sz="900" baseline="-290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46" name="table 14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228600"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76860" algn="l" rtl="0" eaLnBrk="0">
                        <a:lnSpc>
                          <a:spcPct val="88000"/>
                        </a:lnSpc>
                        <a:spcBef>
                          <a:spcPts val="835"/>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6.3</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储存单元监控要求</a:t>
                      </a:r>
                      <a:endParaRPr sz="1000" dirty="0">
                        <a:latin typeface="华文中宋" panose="02010600040101010101" charset="-122"/>
                        <a:ea typeface="华文中宋" panose="02010600040101010101" charset="-122"/>
                        <a:cs typeface="华文中宋" panose="02010600040101010101" charset="-122"/>
                      </a:endParaRPr>
                    </a:p>
                    <a:p>
                      <a:pPr marL="276860" algn="l" rtl="0" eaLnBrk="0">
                        <a:lnSpc>
                          <a:spcPct val="87000"/>
                        </a:lnSpc>
                        <a:spcBef>
                          <a:spcPts val="475"/>
                        </a:spcBef>
                      </a:pP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6.3.</a:t>
                      </a:r>
                      <a:r>
                        <a:rPr sz="10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1</a:t>
                      </a:r>
                      <a:r>
                        <a:rPr sz="1000"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一般要求</a:t>
                      </a:r>
                      <a:endParaRPr sz="1000" dirty="0">
                        <a:latin typeface="华文中宋" panose="02010600040101010101" charset="-122"/>
                        <a:ea typeface="华文中宋" panose="02010600040101010101" charset="-122"/>
                        <a:cs typeface="华文中宋" panose="02010600040101010101" charset="-122"/>
                      </a:endParaRPr>
                    </a:p>
                    <a:p>
                      <a:pPr marL="276860" algn="l" rtl="0" eaLnBrk="0">
                        <a:lnSpc>
                          <a:spcPct val="87000"/>
                        </a:lnSpc>
                        <a:spcBef>
                          <a:spcPts val="47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6.3.1.1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储罐应设置液位、温度检测</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a:t>
                      </a:r>
                      <a:endParaRPr sz="1000" dirty="0">
                        <a:latin typeface="华文中宋" panose="02010600040101010101" charset="-122"/>
                        <a:ea typeface="华文中宋" panose="02010600040101010101" charset="-122"/>
                        <a:cs typeface="华文中宋" panose="02010600040101010101" charset="-122"/>
                      </a:endParaRPr>
                    </a:p>
                    <a:p>
                      <a:pPr marL="273685" indent="2540" algn="l" rtl="0" eaLnBrk="0">
                        <a:lnSpc>
                          <a:spcPct val="119000"/>
                        </a:lnSpc>
                        <a:spcBef>
                          <a:spcPts val="26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6.3.1.2</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低压储罐、氮封常压储罐、压力储罐、全冷冻式储罐</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应设置压力测量就地指示仪表</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和压力远传仪表</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。压力仪表的安装位置</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，应保证在最高液位时能测量气相压力并便</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于观察和</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维修。</a:t>
                      </a:r>
                      <a:endParaRPr sz="1000" dirty="0">
                        <a:latin typeface="华文中宋" panose="02010600040101010101" charset="-122"/>
                        <a:ea typeface="华文中宋" panose="02010600040101010101" charset="-122"/>
                        <a:cs typeface="华文中宋" panose="02010600040101010101" charset="-122"/>
                      </a:endParaRPr>
                    </a:p>
                    <a:p>
                      <a:pPr marL="276860"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6.3.1.3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储罐进出物料管道上应设置远程控制的开关阀。</a:t>
                      </a:r>
                      <a:endParaRPr sz="1000" dirty="0">
                        <a:latin typeface="华文中宋" panose="02010600040101010101" charset="-122"/>
                        <a:ea typeface="华文中宋" panose="02010600040101010101" charset="-122"/>
                        <a:cs typeface="华文中宋" panose="02010600040101010101" charset="-122"/>
                      </a:endParaRPr>
                    </a:p>
                    <a:p>
                      <a:pPr marL="271780" indent="-635" algn="l" rtl="0" eaLnBrk="0">
                        <a:lnSpc>
                          <a:spcPct val="145000"/>
                        </a:lnSpc>
                        <a:spcBef>
                          <a:spcPts val="225"/>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重大危险源的罐区危险性相对较高</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进出料管道上设置远程控制的开关阀</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便于发生危险时</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可及时操作。</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93000"/>
                        </a:lnSpc>
                      </a:pPr>
                      <a:endParaRPr sz="1000" dirty="0">
                        <a:latin typeface="Arial" panose="020B0604020202020204"/>
                        <a:ea typeface="Arial" panose="020B0604020202020204"/>
                        <a:cs typeface="Arial" panose="020B0604020202020204"/>
                      </a:endParaRPr>
                    </a:p>
                    <a:p>
                      <a:pPr algn="l" rtl="0" eaLnBrk="0">
                        <a:lnSpc>
                          <a:spcPct val="157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29</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8" name="table 1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321560" algn="l" rtl="0" eaLnBrk="0">
                        <a:lnSpc>
                          <a:spcPct val="97000"/>
                        </a:lnSpc>
                        <a:spcBef>
                          <a:spcPts val="5"/>
                        </a:spcBef>
                      </a:pPr>
                      <a:r>
                        <a:rPr sz="1500" kern="0" spc="10" dirty="0">
                          <a:solidFill>
                            <a:srgbClr val="FFFFFF">
                              <a:alpha val="100000"/>
                            </a:srgbClr>
                          </a:solidFill>
                          <a:latin typeface="黑体" panose="02010609060101010101" charset="-122"/>
                          <a:ea typeface="黑体" panose="02010609060101010101" charset="-122"/>
                          <a:cs typeface="黑体" panose="02010609060101010101" charset="-122"/>
                        </a:rPr>
                        <a:t>一、出台背景</a:t>
                      </a:r>
                      <a:endParaRPr sz="1500" dirty="0">
                        <a:latin typeface="黑体" panose="02010609060101010101" charset="-122"/>
                        <a:ea typeface="黑体" panose="02010609060101010101" charset="-122"/>
                        <a:cs typeface="黑体" panose="02010609060101010101"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601970" algn="l" rtl="0" eaLnBrk="0">
                        <a:lnSpc>
                          <a:spcPct val="78000"/>
                        </a:lnSpc>
                        <a:spcBef>
                          <a:spcPts val="0"/>
                        </a:spcBef>
                      </a:pPr>
                      <a:r>
                        <a:rPr sz="600" kern="0" spc="-10" dirty="0">
                          <a:solidFill>
                            <a:srgbClr val="000000">
                              <a:alpha val="100000"/>
                            </a:srgbClr>
                          </a:solidFill>
                          <a:latin typeface="Arial" panose="020B0604020202020204"/>
                          <a:ea typeface="Arial" panose="020B0604020202020204"/>
                          <a:cs typeface="Arial" panose="020B0604020202020204"/>
                        </a:rPr>
                        <a:t>•</a:t>
                      </a:r>
                      <a:r>
                        <a:rPr sz="600" kern="0" spc="-10" dirty="0">
                          <a:solidFill>
                            <a:srgbClr val="000000">
                              <a:alpha val="100000"/>
                            </a:srgbClr>
                          </a:solidFill>
                          <a:latin typeface="Calibri" panose="020F0502020204030204"/>
                          <a:ea typeface="Calibri" panose="020F0502020204030204"/>
                          <a:cs typeface="Calibri" panose="020F0502020204030204"/>
                        </a:rPr>
                        <a:t>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50" name="table 15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228600"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24155" indent="3810" algn="l" rtl="0" eaLnBrk="0">
                        <a:lnSpc>
                          <a:spcPct val="115000"/>
                        </a:lnSpc>
                        <a:spcBef>
                          <a:spcPts val="65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6.3.1.4</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易燃易爆介质装车和卸车场所防静电接地装置、</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防溢液装置报警信号应联锁停止物</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料装车和卸车</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，并应远传</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至控制室</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同时应能在现场发出声光报警。</a:t>
                      </a:r>
                      <a:endParaRPr sz="1000" dirty="0">
                        <a:latin typeface="华文中宋" panose="02010600040101010101" charset="-122"/>
                        <a:ea typeface="华文中宋" panose="02010600040101010101" charset="-122"/>
                        <a:cs typeface="华文中宋" panose="02010600040101010101" charset="-122"/>
                      </a:endParaRPr>
                    </a:p>
                    <a:p>
                      <a:pPr marL="222885" algn="l" rtl="0" eaLnBrk="0">
                        <a:lnSpc>
                          <a:spcPct val="145000"/>
                        </a:lnSpc>
                        <a:spcBef>
                          <a:spcPts val="22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：属于重大危险源的厂内装卸车场所危险性较高</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因此要求防静电接地、</a:t>
                      </a:r>
                      <a:r>
                        <a:rPr sz="800" kern="0" spc="-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防溢液装置的报警信号</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联锁停止物料装车和卸车</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发生危险时可及时切断</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物料。</a:t>
                      </a:r>
                      <a:endParaRPr sz="800" dirty="0">
                        <a:latin typeface="华文中宋" panose="02010600040101010101" charset="-122"/>
                        <a:ea typeface="华文中宋" panose="02010600040101010101" charset="-122"/>
                        <a:cs typeface="华文中宋" panose="02010600040101010101" charset="-122"/>
                      </a:endParaRPr>
                    </a:p>
                    <a:p>
                      <a:pPr marL="225425" indent="2540" algn="l" rtl="0" eaLnBrk="0">
                        <a:lnSpc>
                          <a:spcPct val="115000"/>
                        </a:lnSpc>
                        <a:spcBef>
                          <a:spcPts val="300"/>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6.3.1.5</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应将远程</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控制的开关阀开关状态信号远传至控制室显示，</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系统应具有判断开关状态</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正确与否的功能</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，并对错误状态予以报</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警。</a:t>
                      </a:r>
                      <a:endParaRPr sz="1000" dirty="0">
                        <a:latin typeface="华文中宋" panose="02010600040101010101" charset="-122"/>
                        <a:ea typeface="华文中宋" panose="02010600040101010101" charset="-122"/>
                        <a:cs typeface="华文中宋" panose="02010600040101010101" charset="-122"/>
                      </a:endParaRPr>
                    </a:p>
                    <a:p>
                      <a:pPr marL="222885" indent="5080" algn="l" rtl="0" eaLnBrk="0">
                        <a:lnSpc>
                          <a:spcPct val="115000"/>
                        </a:lnSpc>
                        <a:spcBef>
                          <a:spcPts val="275"/>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6.3.1.6</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气柜应设上下限位报警装置，设有进出口</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管道自动切断装置的应与限位报警信号联</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锁。</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15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54" name="table 15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1606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15595" algn="l" rtl="0" eaLnBrk="0">
                        <a:lnSpc>
                          <a:spcPct val="88000"/>
                        </a:lnSpc>
                        <a:spcBef>
                          <a:spcPts val="86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6.3.2</a:t>
                      </a:r>
                      <a:r>
                        <a:rPr sz="1000"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常压和低压储罐区监控要</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求</a:t>
                      </a:r>
                      <a:endParaRPr sz="1000" dirty="0">
                        <a:latin typeface="华文中宋" panose="02010600040101010101" charset="-122"/>
                        <a:ea typeface="华文中宋" panose="02010600040101010101" charset="-122"/>
                        <a:cs typeface="华文中宋" panose="02010600040101010101" charset="-122"/>
                      </a:endParaRPr>
                    </a:p>
                    <a:p>
                      <a:pPr marL="315595" algn="l" rtl="0" eaLnBrk="0">
                        <a:lnSpc>
                          <a:spcPct val="87000"/>
                        </a:lnSpc>
                        <a:spcBef>
                          <a:spcPts val="47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6.3.2.1</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储罐应至少设置</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2套液位连续检测仪表，</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或1套液位连续检测仪表和2个液位开关。</a:t>
                      </a:r>
                      <a:endParaRPr sz="1000" dirty="0">
                        <a:latin typeface="华文中宋" panose="02010600040101010101" charset="-122"/>
                        <a:ea typeface="华文中宋" panose="02010600040101010101" charset="-122"/>
                        <a:cs typeface="华文中宋" panose="02010600040101010101" charset="-122"/>
                      </a:endParaRPr>
                    </a:p>
                    <a:p>
                      <a:pPr marL="310515" algn="l" rtl="0" eaLnBrk="0">
                        <a:lnSpc>
                          <a:spcPct val="96000"/>
                        </a:lnSpc>
                        <a:spcBef>
                          <a:spcPts val="57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：采用多套液位检测以保证测量可靠性和安全联锁。</a:t>
                      </a:r>
                      <a:endParaRPr sz="800" dirty="0">
                        <a:latin typeface="华文中宋" panose="02010600040101010101" charset="-122"/>
                        <a:ea typeface="华文中宋" panose="02010600040101010101" charset="-122"/>
                        <a:cs typeface="华文中宋" panose="02010600040101010101" charset="-122"/>
                      </a:endParaRPr>
                    </a:p>
                    <a:p>
                      <a:pPr marL="310515" indent="5080" algn="l" rtl="0" eaLnBrk="0">
                        <a:lnSpc>
                          <a:spcPct val="115000"/>
                        </a:lnSpc>
                        <a:spcBef>
                          <a:spcPts val="30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6.3.2.2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应在系统中设置高液位报警、低液位报警、</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高高液位报警、低低液位报警</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，并应符</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合下列规定：</a:t>
                      </a:r>
                      <a:endParaRPr sz="1000" dirty="0">
                        <a:latin typeface="华文中宋" panose="02010600040101010101" charset="-122"/>
                        <a:ea typeface="华文中宋" panose="02010600040101010101" charset="-122"/>
                        <a:cs typeface="华文中宋" panose="02010600040101010101" charset="-122"/>
                      </a:endParaRPr>
                    </a:p>
                    <a:p>
                      <a:pPr marL="313055" indent="-635" algn="l" rtl="0" eaLnBrk="0">
                        <a:lnSpc>
                          <a:spcPct val="116000"/>
                        </a:lnSpc>
                        <a:spcBef>
                          <a:spcPts val="2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报警设定值应符合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SH</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/T</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3007的有关规定；外浮顶储罐和内浮顶储罐的低低</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液位报警设</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定值不应低于浮盘落底高度。</a:t>
                      </a:r>
                      <a:endParaRPr sz="1000" dirty="0">
                        <a:latin typeface="华文中宋" panose="02010600040101010101" charset="-122"/>
                        <a:ea typeface="华文中宋" panose="02010600040101010101" charset="-122"/>
                        <a:cs typeface="华文中宋" panose="02010600040101010101" charset="-122"/>
                      </a:endParaRPr>
                    </a:p>
                    <a:p>
                      <a:pPr marL="309880" indent="635" algn="l" rtl="0" eaLnBrk="0">
                        <a:lnSpc>
                          <a:spcPct val="116000"/>
                        </a:lnSpc>
                        <a:spcBef>
                          <a:spcPts val="25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高高液位报警应联锁关闭储罐进口管道上远程控制的开关阀</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，并对进料泵采取防憋压措</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施；低低液位报警应联锁切断</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出料。</a:t>
                      </a:r>
                      <a:endParaRPr sz="1000" dirty="0">
                        <a:latin typeface="华文中宋" panose="02010600040101010101" charset="-122"/>
                        <a:ea typeface="华文中宋" panose="02010600040101010101" charset="-122"/>
                        <a:cs typeface="华文中宋" panose="02010600040101010101" charset="-122"/>
                      </a:endParaRPr>
                    </a:p>
                    <a:p>
                      <a:pPr marL="310515" algn="l" rtl="0" eaLnBrk="0">
                        <a:lnSpc>
                          <a:spcPct val="96000"/>
                        </a:lnSpc>
                        <a:spcBef>
                          <a:spcPts val="570"/>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高高液位联锁切断进料</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以避免溢罐；</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低低液位报警联锁切断出料</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以避免抽空、</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汽蚀</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56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15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58" name="table 15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1606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12420" indent="3175" algn="l" rtl="0" eaLnBrk="0">
                        <a:lnSpc>
                          <a:spcPct val="113000"/>
                        </a:lnSpc>
                        <a:spcBef>
                          <a:spcPts val="88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6.3.2.3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设有氮气密封保护系统的甲B、</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乙</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A类易燃液体储罐</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，应控制氧气浓度不大于极限氧</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浓度的50%。</a:t>
                      </a:r>
                      <a:endParaRPr sz="1000" dirty="0">
                        <a:latin typeface="华文中宋" panose="02010600040101010101" charset="-122"/>
                        <a:ea typeface="华文中宋" panose="02010600040101010101" charset="-122"/>
                        <a:cs typeface="华文中宋" panose="02010600040101010101" charset="-122"/>
                      </a:endParaRPr>
                    </a:p>
                    <a:p>
                      <a:pPr marL="311150" indent="4445" algn="l" rtl="0" eaLnBrk="0">
                        <a:lnSpc>
                          <a:spcPct val="119000"/>
                        </a:lnSpc>
                        <a:spcBef>
                          <a:spcPts val="34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6.3.2.4</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未设氮气密封保护系统的甲B、</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乙</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A类易燃液体储罐</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，储罐内可燃气体检测值大于介</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质爆炸下限的50%时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，储罐应停运检修、改造浮盘系统或加装氮气密封保护系统</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当采</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用在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线检测方式时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，第一级报警阈值应小于或等于介质爆炸下</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限的25%</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，第二级报警阈值应小于</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或等于介质爆炸下限的50%。</a:t>
                      </a:r>
                      <a:endParaRPr sz="1000" dirty="0">
                        <a:latin typeface="华文中宋" panose="02010600040101010101" charset="-122"/>
                        <a:ea typeface="华文中宋" panose="02010600040101010101" charset="-122"/>
                        <a:cs typeface="华文中宋" panose="02010600040101010101" charset="-122"/>
                      </a:endParaRPr>
                    </a:p>
                    <a:p>
                      <a:pPr marL="311785" indent="-1270" algn="l" rtl="0" eaLnBrk="0">
                        <a:lnSpc>
                          <a:spcPct val="150000"/>
                        </a:lnSpc>
                        <a:spcBef>
                          <a:spcPts val="70"/>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当采用集中在线检测方式时</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每个罐组设置一个可燃气体</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浓度分析小屋</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每座储罐最高液位</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以上气相空间气体取样管道并引至罐下汇总到1根总管</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总管连接到分析</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小屋</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分析小屋设置抽气泵</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分</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别将每座储罐内气体抽吸至分析小屋进行化验分析</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，采用色谱或激光等分析方法。</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16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62" name="table 16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1606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10515" algn="l" rtl="0" eaLnBrk="0">
                        <a:lnSpc>
                          <a:spcPct val="88000"/>
                        </a:lnSpc>
                        <a:spcBef>
                          <a:spcPts val="53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6.3.3</a:t>
                      </a:r>
                      <a:r>
                        <a:rPr sz="1000"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压力式储罐区</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监控要求</a:t>
                      </a:r>
                      <a:endParaRPr sz="1000" dirty="0">
                        <a:latin typeface="华文中宋" panose="02010600040101010101" charset="-122"/>
                        <a:ea typeface="华文中宋" panose="02010600040101010101" charset="-122"/>
                        <a:cs typeface="华文中宋" panose="02010600040101010101" charset="-122"/>
                      </a:endParaRPr>
                    </a:p>
                    <a:p>
                      <a:pPr marL="305435" indent="5080" algn="l" rtl="0" eaLnBrk="0">
                        <a:lnSpc>
                          <a:spcPct val="121000"/>
                        </a:lnSpc>
                        <a:spcBef>
                          <a:spcPts val="26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6.3.3.1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压力式储罐应至少设置2套液位连续检测仪表</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和1个高高液位开关，</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或设置3套液位</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连续检测仪表</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。液位连续检测仪表</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应具备液位就地指示、高低液位报警、高高和低低液位报</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警功能</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，高高液位报警应联锁关闭储罐进料管道上的紧急切断阀</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，并对进料泵采取</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防憋压措</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施；低低液位报警应联锁切断</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出料。</a:t>
                      </a:r>
                      <a:endParaRPr sz="1000" dirty="0">
                        <a:latin typeface="华文中宋" panose="02010600040101010101" charset="-122"/>
                        <a:ea typeface="华文中宋" panose="02010600040101010101" charset="-122"/>
                        <a:cs typeface="华文中宋" panose="02010600040101010101" charset="-122"/>
                      </a:endParaRPr>
                    </a:p>
                    <a:p>
                      <a:pPr marL="305435" algn="l" rtl="0" eaLnBrk="0">
                        <a:lnSpc>
                          <a:spcPct val="96000"/>
                        </a:lnSpc>
                        <a:spcBef>
                          <a:spcPts val="570"/>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高液位报警和低液位报警时操作人员应采取相应措施来防止液位进一步升高或降低</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。高高液</a:t>
                      </a:r>
                      <a:endParaRPr sz="800" dirty="0">
                        <a:latin typeface="华文中宋" panose="02010600040101010101" charset="-122"/>
                        <a:ea typeface="华文中宋" panose="02010600040101010101" charset="-122"/>
                        <a:cs typeface="华文中宋" panose="02010600040101010101" charset="-122"/>
                      </a:endParaRPr>
                    </a:p>
                    <a:p>
                      <a:pPr marL="305435" algn="l" rtl="0" eaLnBrk="0">
                        <a:lnSpc>
                          <a:spcPct val="96000"/>
                        </a:lnSpc>
                        <a:spcBef>
                          <a:spcPts val="595"/>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位联锁切断进料</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以避免溢罐；</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低低液位报警联锁切断出料</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以避免抽空、</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汽蚀。</a:t>
                      </a:r>
                      <a:endParaRPr sz="800" dirty="0">
                        <a:latin typeface="华文中宋" panose="02010600040101010101" charset="-122"/>
                        <a:ea typeface="华文中宋" panose="02010600040101010101" charset="-122"/>
                        <a:cs typeface="华文中宋" panose="02010600040101010101" charset="-122"/>
                      </a:endParaRPr>
                    </a:p>
                    <a:p>
                      <a:pPr marL="305435" indent="5080" algn="l" rtl="0" eaLnBrk="0">
                        <a:lnSpc>
                          <a:spcPct val="112000"/>
                        </a:lnSpc>
                        <a:spcBef>
                          <a:spcPts val="50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6.3.3.2</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高液位报警设定值不应大于储罐的设计储存高液位；</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低液位报警设定值应满足从报</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警开始15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min</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内泵不会汽蚀的要求。</a:t>
                      </a:r>
                      <a:endParaRPr sz="1000" dirty="0">
                        <a:latin typeface="华文中宋" panose="02010600040101010101" charset="-122"/>
                        <a:ea typeface="华文中宋" panose="02010600040101010101" charset="-122"/>
                        <a:cs typeface="华文中宋" panose="02010600040101010101" charset="-122"/>
                      </a:endParaRPr>
                    </a:p>
                    <a:p>
                      <a:pPr marL="310515" algn="l" rtl="0" eaLnBrk="0">
                        <a:lnSpc>
                          <a:spcPts val="1350"/>
                        </a:lnSpc>
                        <a:spcBef>
                          <a:spcPts val="11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6.3.3.3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高高液位报警设定值不应大于</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液相体积达到储罐计算容积90%时的高度。</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66" name="table 16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1606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04800" algn="l" rtl="0" eaLnBrk="0">
                        <a:lnSpc>
                          <a:spcPct val="115000"/>
                        </a:lnSpc>
                        <a:spcBef>
                          <a:spcPts val="100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6.3.3.4</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压力式储罐的压力报警高限应</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至少设置两级，</a:t>
                      </a:r>
                      <a:r>
                        <a:rPr sz="1000" kern="0" spc="-2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第一级报警阈值应为正常工作压力的</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上限</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，第二级报警阈值应为下列计算值的较小值</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30162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正常工作压力的上限值与安全阀</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设定压力值之和的50%；</a:t>
                      </a:r>
                      <a:endParaRPr sz="1000" dirty="0">
                        <a:latin typeface="华文中宋" panose="02010600040101010101" charset="-122"/>
                        <a:ea typeface="华文中宋" panose="02010600040101010101" charset="-122"/>
                        <a:cs typeface="华文中宋" panose="02010600040101010101" charset="-122"/>
                      </a:endParaRPr>
                    </a:p>
                    <a:p>
                      <a:pPr marL="300355"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安全阀设定压力值的90%。</a:t>
                      </a:r>
                      <a:endParaRPr sz="1000" dirty="0">
                        <a:latin typeface="华文中宋" panose="02010600040101010101" charset="-122"/>
                        <a:ea typeface="华文中宋" panose="02010600040101010101" charset="-122"/>
                        <a:cs typeface="华文中宋" panose="02010600040101010101" charset="-122"/>
                      </a:endParaRPr>
                    </a:p>
                    <a:p>
                      <a:pPr marL="304800" algn="l" rtl="0" eaLnBrk="0">
                        <a:lnSpc>
                          <a:spcPct val="88000"/>
                        </a:lnSpc>
                        <a:spcBef>
                          <a:spcPts val="38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6.3.3.5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储存对氧</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含量敏感物质的储罐单元应设在线氧含量检测仪表。</a:t>
                      </a:r>
                      <a:endParaRPr sz="1000" dirty="0">
                        <a:latin typeface="华文中宋" panose="02010600040101010101" charset="-122"/>
                        <a:ea typeface="华文中宋" panose="02010600040101010101" charset="-122"/>
                        <a:cs typeface="华文中宋" panose="02010600040101010101" charset="-122"/>
                      </a:endParaRPr>
                    </a:p>
                    <a:p>
                      <a:pPr marL="299720" algn="l" rtl="0" eaLnBrk="0">
                        <a:lnSpc>
                          <a:spcPct val="143000"/>
                        </a:lnSpc>
                        <a:spcBef>
                          <a:spcPts val="26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如《丁二烯安全风险隐患排查指南（试行）》3.5条要求“在高纯丁二烯系</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统增加在线检测仪</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监控氧含量</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，设置报警、</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联锁”。</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70" name="table 170"/>
          <p:cNvGraphicFramePr>
            <a:graphicFrameLocks noGrp="1"/>
          </p:cNvGraphicFramePr>
          <p:nvPr/>
        </p:nvGraphicFramePr>
        <p:xfrm>
          <a:off x="0" y="0"/>
          <a:ext cx="5777864" cy="3249930"/>
        </p:xfrm>
        <a:graphic>
          <a:graphicData uri="http://schemas.openxmlformats.org/drawingml/2006/table">
            <a:tbl>
              <a:tblPr/>
              <a:tblGrid>
                <a:gridCol w="5551804">
                  <a:extLst>
                    <a:ext uri="{9D8B030D-6E8A-4147-A177-3AD203B41FA5}">
                      <a16:colId xmlns:a16="http://schemas.microsoft.com/office/drawing/2014/main" val="20000"/>
                    </a:ext>
                  </a:extLst>
                </a:gridCol>
                <a:gridCol w="226059">
                  <a:extLst>
                    <a:ext uri="{9D8B030D-6E8A-4147-A177-3AD203B41FA5}">
                      <a16:colId xmlns:a16="http://schemas.microsoft.com/office/drawing/2014/main" val="20001"/>
                    </a:ext>
                  </a:extLst>
                </a:gridCol>
              </a:tblGrid>
              <a:tr h="960755">
                <a:tc gridSpan="2">
                  <a:txBody>
                    <a:bodyPr/>
                    <a:lstStyle/>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1606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289175">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300990" algn="l" rtl="0" eaLnBrk="0">
                        <a:lnSpc>
                          <a:spcPct val="88000"/>
                        </a:lnSpc>
                        <a:spcBef>
                          <a:spcPts val="0"/>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6.3.4</a:t>
                      </a:r>
                      <a:r>
                        <a:rPr sz="1000"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全冷冻储罐区</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监控要求</a:t>
                      </a:r>
                      <a:endParaRPr sz="1000" dirty="0">
                        <a:latin typeface="华文中宋" panose="02010600040101010101" charset="-122"/>
                        <a:ea typeface="华文中宋" panose="02010600040101010101" charset="-122"/>
                        <a:cs typeface="华文中宋" panose="02010600040101010101" charset="-122"/>
                      </a:endParaRPr>
                    </a:p>
                    <a:p>
                      <a:pPr marL="300990"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6.3.4.1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储罐液位检测仪表的设置和液位控制应符合下列规定。</a:t>
                      </a:r>
                      <a:endParaRPr sz="1000" dirty="0">
                        <a:latin typeface="华文中宋" panose="02010600040101010101" charset="-122"/>
                        <a:ea typeface="华文中宋" panose="02010600040101010101" charset="-122"/>
                        <a:cs typeface="华文中宋" panose="02010600040101010101" charset="-122"/>
                      </a:endParaRPr>
                    </a:p>
                    <a:p>
                      <a:pPr marL="295275" indent="2540" algn="l" rtl="0" eaLnBrk="0">
                        <a:lnSpc>
                          <a:spcPct val="116000"/>
                        </a:lnSpc>
                        <a:spcBef>
                          <a:spcPts val="2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应至少设置3套液位检</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测仪表</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，其中至少2套应为液位连续检测仪表</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用于液位测量和高</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低液位报警、高高液位报警及联锁、低低液位报警及联锁</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296545" algn="l" rtl="0" eaLnBrk="0">
                        <a:lnSpc>
                          <a:spcPct val="116000"/>
                        </a:lnSpc>
                        <a:spcBef>
                          <a:spcPts val="25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储罐的低低液位报警设定值不应小于泵不发生汽蚀的最低液位高度与储罐7天蒸发量所对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应的液位高度之和</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，低低液位</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报警应联锁停泵并关闭泵的出口阀门。</a:t>
                      </a:r>
                      <a:endParaRPr sz="1000" dirty="0">
                        <a:latin typeface="华文中宋" panose="02010600040101010101" charset="-122"/>
                        <a:ea typeface="华文中宋" panose="02010600040101010101" charset="-122"/>
                        <a:cs typeface="华文中宋" panose="02010600040101010101" charset="-122"/>
                      </a:endParaRPr>
                    </a:p>
                    <a:p>
                      <a:pPr marL="297815" algn="l" rtl="0" eaLnBrk="0">
                        <a:lnSpc>
                          <a:spcPct val="116000"/>
                        </a:lnSpc>
                        <a:spcBef>
                          <a:spcPts val="2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储罐的低液位报警设定值不应小于低低液位与储罐15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min</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最大体积外</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输量对应的液位高</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度之和</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，储罐达到低液</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位时应报警。</a:t>
                      </a:r>
                      <a:endParaRPr sz="1000" dirty="0">
                        <a:latin typeface="华文中宋" panose="02010600040101010101" charset="-122"/>
                        <a:ea typeface="华文中宋" panose="02010600040101010101" charset="-122"/>
                        <a:cs typeface="华文中宋" panose="02010600040101010101" charset="-122"/>
                      </a:endParaRPr>
                    </a:p>
                    <a:p>
                      <a:pPr marL="295275" indent="2540" algn="l" rtl="0" eaLnBrk="0">
                        <a:lnSpc>
                          <a:spcPct val="120000"/>
                        </a:lnSpc>
                        <a:spcBef>
                          <a:spcPts val="23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储罐的高高液位报警设定值不应大</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于设计高液位与储罐充装15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min</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最大充装体积流量所</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对应的液位高度之和</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。高高液位报警</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应联锁关闭储罐进料管道上远程控制的开关阀和联锁停</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运进料泵。</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9525" algn="l" rtl="0" eaLnBrk="0">
                        <a:lnSpc>
                          <a:spcPct val="78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35</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17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74" name="table 17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1606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99085" indent="5080" algn="l" rtl="0" eaLnBrk="0">
                        <a:lnSpc>
                          <a:spcPct val="115000"/>
                        </a:lnSpc>
                        <a:spcBef>
                          <a:spcPts val="7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6.3.4.2</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全冷冻式储罐应设置满足正常</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操作压力、</a:t>
                      </a:r>
                      <a:r>
                        <a:rPr sz="1000" kern="0" spc="-2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高压、低压及负压监测需要的压力检测仪</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表</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，并应符合下列规定：</a:t>
                      </a:r>
                      <a:endParaRPr sz="1000" dirty="0">
                        <a:latin typeface="华文中宋" panose="02010600040101010101" charset="-122"/>
                        <a:ea typeface="华文中宋" panose="02010600040101010101" charset="-122"/>
                        <a:cs typeface="华文中宋" panose="02010600040101010101" charset="-122"/>
                      </a:endParaRPr>
                    </a:p>
                    <a:p>
                      <a:pPr marL="301625"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根据压力检测</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调节蒸发气体压缩机负荷；</a:t>
                      </a:r>
                      <a:endParaRPr sz="1000" dirty="0">
                        <a:latin typeface="华文中宋" panose="02010600040101010101" charset="-122"/>
                        <a:ea typeface="华文中宋" panose="02010600040101010101" charset="-122"/>
                        <a:cs typeface="华文中宋" panose="02010600040101010101" charset="-122"/>
                      </a:endParaRPr>
                    </a:p>
                    <a:p>
                      <a:pPr marL="300355"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设置高压力报警</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，并打开蒸发气压力控制阀使蒸发气排至安全泄放系统；</a:t>
                      </a:r>
                      <a:endParaRPr sz="1000" dirty="0">
                        <a:latin typeface="华文中宋" panose="02010600040101010101" charset="-122"/>
                        <a:ea typeface="华文中宋" panose="02010600040101010101" charset="-122"/>
                        <a:cs typeface="华文中宋" panose="02010600040101010101" charset="-122"/>
                      </a:endParaRPr>
                    </a:p>
                    <a:p>
                      <a:pPr marL="30226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设置高高压力报警</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，并联锁切断低温液</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体进料；</a:t>
                      </a:r>
                      <a:endParaRPr sz="1000" dirty="0">
                        <a:latin typeface="华文中宋" panose="02010600040101010101" charset="-122"/>
                        <a:ea typeface="华文中宋" panose="02010600040101010101" charset="-122"/>
                        <a:cs typeface="华文中宋" panose="02010600040101010101" charset="-122"/>
                      </a:endParaRPr>
                    </a:p>
                    <a:p>
                      <a:pPr marL="30162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设置低压力报警</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，并启动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低压补气设施；</a:t>
                      </a:r>
                      <a:endParaRPr sz="1000" dirty="0">
                        <a:latin typeface="华文中宋" panose="02010600040101010101" charset="-122"/>
                        <a:ea typeface="华文中宋" panose="02010600040101010101" charset="-122"/>
                        <a:cs typeface="华文中宋" panose="02010600040101010101" charset="-122"/>
                      </a:endParaRPr>
                    </a:p>
                    <a:p>
                      <a:pPr marL="30607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设置低低压力报警</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，并联锁停蒸发气压缩机和（或）切断液相出料。</a:t>
                      </a:r>
                      <a:endParaRPr sz="1000" dirty="0">
                        <a:latin typeface="华文中宋" panose="02010600040101010101" charset="-122"/>
                        <a:ea typeface="华文中宋" panose="02010600040101010101" charset="-122"/>
                        <a:cs typeface="华文中宋" panose="02010600040101010101" charset="-122"/>
                      </a:endParaRPr>
                    </a:p>
                    <a:p>
                      <a:pPr marL="304800" algn="l" rtl="0" eaLnBrk="0">
                        <a:lnSpc>
                          <a:spcPct val="87000"/>
                        </a:lnSpc>
                        <a:spcBef>
                          <a:spcPts val="39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6.3.4.3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储罐温度检测仪表的设置应符合下列规定：</a:t>
                      </a:r>
                      <a:endParaRPr sz="1000" dirty="0">
                        <a:latin typeface="华文中宋" panose="02010600040101010101" charset="-122"/>
                        <a:ea typeface="华文中宋" panose="02010600040101010101" charset="-122"/>
                        <a:cs typeface="华文中宋" panose="02010600040101010101" charset="-122"/>
                      </a:endParaRPr>
                    </a:p>
                    <a:p>
                      <a:pPr marL="30162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内罐应设置多点</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温度检测仪表</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，相邻2个测温传感器之间的垂直距离不应大于2</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30035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气相空间应设置温度检测仪表；</a:t>
                      </a:r>
                      <a:endParaRPr sz="1000" dirty="0">
                        <a:latin typeface="华文中宋" panose="02010600040101010101" charset="-122"/>
                        <a:ea typeface="华文中宋" panose="02010600040101010101" charset="-122"/>
                        <a:cs typeface="华文中宋" panose="02010600040101010101" charset="-122"/>
                      </a:endParaRPr>
                    </a:p>
                    <a:p>
                      <a:pPr marL="302260"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内罐罐壁及底部应设置监测预</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冷及升温的温度检测仪表；</a:t>
                      </a:r>
                      <a:endParaRPr sz="1000" dirty="0">
                        <a:latin typeface="华文中宋" panose="02010600040101010101" charset="-122"/>
                        <a:ea typeface="华文中宋" panose="02010600040101010101" charset="-122"/>
                        <a:cs typeface="华文中宋" panose="02010600040101010101" charset="-122"/>
                      </a:endParaRPr>
                    </a:p>
                    <a:p>
                      <a:pPr marL="30162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内罐外壁侧环形空间底部应设置监测泄漏的温度检测仪表</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，温度达到低限值时应报警</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900" kern="0" spc="10" baseline="41000" dirty="0">
                          <a:solidFill>
                            <a:srgbClr val="000000">
                              <a:alpha val="100000"/>
                            </a:srgbClr>
                          </a:solidFill>
                          <a:latin typeface="Arial" panose="020B0604020202020204"/>
                          <a:ea typeface="Arial" panose="020B0604020202020204"/>
                          <a:cs typeface="Arial" panose="020B0604020202020204"/>
                        </a:rPr>
                        <a:t>•</a:t>
                      </a:r>
                      <a:r>
                        <a:rPr sz="900" kern="0" spc="10" baseline="41000" dirty="0">
                          <a:solidFill>
                            <a:srgbClr val="000000">
                              <a:alpha val="100000"/>
                            </a:srgbClr>
                          </a:solidFill>
                          <a:latin typeface="Calibri" panose="020F0502020204030204"/>
                          <a:ea typeface="Calibri" panose="020F0502020204030204"/>
                          <a:cs typeface="Calibri" panose="020F0502020204030204"/>
                        </a:rPr>
                        <a:t>36</a:t>
                      </a:r>
                      <a:endParaRPr sz="900" baseline="410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7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78" name="table 17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81940" algn="l" rtl="0" eaLnBrk="0">
                        <a:lnSpc>
                          <a:spcPct val="88000"/>
                        </a:lnSpc>
                        <a:spcBef>
                          <a:spcPts val="835"/>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6.3.5</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仓库监控要求</a:t>
                      </a:r>
                      <a:endParaRPr sz="1000" dirty="0">
                        <a:latin typeface="华文中宋" panose="02010600040101010101" charset="-122"/>
                        <a:ea typeface="华文中宋" panose="02010600040101010101" charset="-122"/>
                        <a:cs typeface="华文中宋" panose="02010600040101010101" charset="-122"/>
                      </a:endParaRPr>
                    </a:p>
                    <a:p>
                      <a:pPr marL="278130" indent="3175" algn="l" rtl="0" eaLnBrk="0">
                        <a:lnSpc>
                          <a:spcPct val="115000"/>
                        </a:lnSpc>
                        <a:spcBef>
                          <a:spcPts val="2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6.3.5.1</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仓库应根据储存介质特性、包装物和容器的结构形式</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、环境条件等因素确定监控参</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数</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，如温度、湿度、烟气、风机运行状态、可</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燃气体浓度、有毒气体浓度或火焰等。</a:t>
                      </a:r>
                      <a:endParaRPr sz="1000" dirty="0">
                        <a:latin typeface="华文中宋" panose="02010600040101010101" charset="-122"/>
                        <a:ea typeface="华文中宋" panose="02010600040101010101" charset="-122"/>
                        <a:cs typeface="华文中宋" panose="02010600040101010101" charset="-122"/>
                      </a:endParaRPr>
                    </a:p>
                    <a:p>
                      <a:pPr marL="276225" algn="l" rtl="0" eaLnBrk="0">
                        <a:lnSpc>
                          <a:spcPct val="96000"/>
                        </a:lnSpc>
                        <a:spcBef>
                          <a:spcPts val="57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：条文仅是典型列举</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，应理</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解为包括但不限于</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同时并非全部参数需要监控。</a:t>
                      </a:r>
                      <a:endParaRPr sz="800" dirty="0">
                        <a:latin typeface="华文中宋" panose="02010600040101010101" charset="-122"/>
                        <a:ea typeface="华文中宋" panose="02010600040101010101" charset="-122"/>
                        <a:cs typeface="华文中宋" panose="02010600040101010101" charset="-122"/>
                      </a:endParaRPr>
                    </a:p>
                    <a:p>
                      <a:pPr marL="276860" indent="4445" algn="l" rtl="0" eaLnBrk="0">
                        <a:lnSpc>
                          <a:spcPct val="122000"/>
                        </a:lnSpc>
                        <a:spcBef>
                          <a:spcPts val="27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6.3.5.2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存储对温度和（或）湿</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度有特殊要求的危险化学品仓库</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，应按照GB</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17914规定</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根据存储工艺要求设置相应的温度和（或）湿度检测和调节设备设施</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276225" algn="l" rtl="0" eaLnBrk="0">
                        <a:lnSpc>
                          <a:spcPct val="141000"/>
                        </a:lnSpc>
                        <a:spcBef>
                          <a:spcPts val="28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2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17914《易燃易爆性商品储存养护技术条件》</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中对于商品的储存温湿度做</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了具体要求</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应据此设置相应的温度</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和（或）</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湿度检测和调节设备设施。</a:t>
                      </a:r>
                      <a:endParaRPr sz="800" dirty="0">
                        <a:latin typeface="华文中宋" panose="02010600040101010101" charset="-122"/>
                        <a:ea typeface="华文中宋" panose="02010600040101010101" charset="-122"/>
                        <a:cs typeface="华文中宋" panose="02010600040101010101" charset="-122"/>
                      </a:endParaRPr>
                    </a:p>
                    <a:p>
                      <a:pPr marL="281940" algn="l" rtl="0" eaLnBrk="0">
                        <a:lnSpc>
                          <a:spcPct val="88000"/>
                        </a:lnSpc>
                        <a:spcBef>
                          <a:spcPts val="36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6.3.5.3</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仓库中储存的危险化</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学品可能因蓄热而引发事故时，应监测物料温度。</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57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18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82" name="table 18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81940" algn="l" rtl="0" eaLnBrk="0">
                        <a:lnSpc>
                          <a:spcPct val="88000"/>
                        </a:lnSpc>
                        <a:spcBef>
                          <a:spcPts val="83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6.3.5.4</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固体硝酸铵仓库安全监控应</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满足GB</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44022规定。</a:t>
                      </a:r>
                      <a:endParaRPr sz="1000" dirty="0">
                        <a:latin typeface="华文中宋" panose="02010600040101010101" charset="-122"/>
                        <a:ea typeface="华文中宋" panose="02010600040101010101" charset="-122"/>
                        <a:cs typeface="华文中宋" panose="02010600040101010101" charset="-122"/>
                      </a:endParaRPr>
                    </a:p>
                    <a:p>
                      <a:pPr marL="276225" algn="l" rtl="0" eaLnBrk="0">
                        <a:lnSpc>
                          <a:spcPct val="96000"/>
                        </a:lnSpc>
                        <a:spcBef>
                          <a:spcPts val="57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：硝酸铵具有遇火、</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高温、</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猛</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烈撞击发生爆炸的危险特性。</a:t>
                      </a:r>
                      <a:endParaRPr sz="800" dirty="0">
                        <a:latin typeface="华文中宋" panose="02010600040101010101" charset="-122"/>
                        <a:ea typeface="华文中宋" panose="02010600040101010101" charset="-122"/>
                        <a:cs typeface="华文中宋" panose="02010600040101010101" charset="-122"/>
                      </a:endParaRPr>
                    </a:p>
                    <a:p>
                      <a:pPr marL="274955" indent="6350" algn="l" rtl="0" eaLnBrk="0">
                        <a:lnSpc>
                          <a:spcPct val="123000"/>
                        </a:lnSpc>
                        <a:spcBef>
                          <a:spcPts val="23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6.3.5.5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仓库中储存介质可能释放出可燃气体和（或）</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，应在仓库外墙上设置机</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械通风设备</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。泄漏气体比空气轻时</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，机械通风设备应安装在外墙上部；泄漏气体比空气重时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机械通风设备应安装在外墙下部</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。事故换气次数不应小于12次/时</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当仓库内气体泄漏二级</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，系统应联锁启动机械通</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风设备应急排风；应分别在仓库内外部设置机械通风设备的</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启停按钮。</a:t>
                      </a:r>
                      <a:endParaRPr sz="1000" dirty="0">
                        <a:latin typeface="华文中宋" panose="02010600040101010101" charset="-122"/>
                        <a:ea typeface="华文中宋" panose="02010600040101010101" charset="-122"/>
                        <a:cs typeface="华文中宋" panose="02010600040101010101" charset="-122"/>
                      </a:endParaRPr>
                    </a:p>
                    <a:p>
                      <a:pPr marL="276225" algn="l" rtl="0" eaLnBrk="0">
                        <a:lnSpc>
                          <a:spcPct val="145000"/>
                        </a:lnSpc>
                        <a:spcBef>
                          <a:spcPts val="350"/>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仓库中储存介质可能释放出可燃气体和（或）</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有毒气体</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时</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应设置可燃和（或）</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有毒气体探</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测器和机械通风设备</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气体探测器二级</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报警应能联锁启动风机</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及时将可燃和（或）</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有毒气体排出</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。在</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仓库内外部均应设置风机的启停按钮</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以便应急情况下手动打开风机。</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1000"/>
                        </a:lnSpc>
                      </a:pPr>
                      <a:endParaRPr sz="1000" dirty="0">
                        <a:latin typeface="Arial" panose="020B0604020202020204"/>
                        <a:ea typeface="Arial" panose="020B0604020202020204"/>
                        <a:cs typeface="Arial" panose="020B0604020202020204"/>
                      </a:endParaRPr>
                    </a:p>
                    <a:p>
                      <a:pPr marL="5561330" algn="l" rtl="0" eaLnBrk="0">
                        <a:lnSpc>
                          <a:spcPct val="78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38</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8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86" name="table 18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00990" algn="l" rtl="0" eaLnBrk="0">
                        <a:lnSpc>
                          <a:spcPct val="98000"/>
                        </a:lnSpc>
                        <a:spcBef>
                          <a:spcPts val="490"/>
                        </a:spcBef>
                      </a:pP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6.4</a:t>
                      </a:r>
                      <a:r>
                        <a:rPr sz="1000" kern="0" spc="10" dirty="0">
                          <a:solidFill>
                            <a:srgbClr val="FF0000">
                              <a:alpha val="100000"/>
                            </a:srgbClr>
                          </a:solidFill>
                          <a:latin typeface="黑体" panose="02010609060101010101" charset="-122"/>
                          <a:ea typeface="黑体" panose="02010609060101010101" charset="-122"/>
                          <a:cs typeface="黑体" panose="02010609060101010101" charset="-122"/>
                        </a:rPr>
                        <a:t>  </a:t>
                      </a: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仪表自控</a:t>
                      </a:r>
                      <a:endParaRPr sz="1000" dirty="0">
                        <a:latin typeface="黑体" panose="02010609060101010101" charset="-122"/>
                        <a:ea typeface="黑体" panose="02010609060101010101" charset="-122"/>
                        <a:cs typeface="黑体" panose="02010609060101010101" charset="-122"/>
                      </a:endParaRPr>
                    </a:p>
                    <a:p>
                      <a:pPr marL="300990" algn="l" rtl="0" eaLnBrk="0">
                        <a:lnSpc>
                          <a:spcPct val="97000"/>
                        </a:lnSpc>
                        <a:spcBef>
                          <a:spcPts val="350"/>
                        </a:spcBef>
                      </a:pP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6.4.1</a:t>
                      </a:r>
                      <a:r>
                        <a:rPr sz="1000" kern="0" spc="10" dirty="0">
                          <a:solidFill>
                            <a:srgbClr val="FF0000">
                              <a:alpha val="100000"/>
                            </a:srgbClr>
                          </a:solidFill>
                          <a:latin typeface="黑体" panose="02010609060101010101" charset="-122"/>
                          <a:ea typeface="黑体" panose="02010609060101010101" charset="-122"/>
                          <a:cs typeface="黑体" panose="02010609060101010101" charset="-122"/>
                        </a:rPr>
                        <a:t> </a:t>
                      </a: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基本过程控制系统</a:t>
                      </a:r>
                      <a:endParaRPr sz="1000" dirty="0">
                        <a:latin typeface="黑体" panose="02010609060101010101" charset="-122"/>
                        <a:ea typeface="黑体" panose="02010609060101010101" charset="-122"/>
                        <a:cs typeface="黑体" panose="02010609060101010101" charset="-122"/>
                      </a:endParaRPr>
                    </a:p>
                    <a:p>
                      <a:pPr marL="304800" algn="l" rtl="0" eaLnBrk="0">
                        <a:lnSpc>
                          <a:spcPct val="87000"/>
                        </a:lnSpc>
                        <a:spcBef>
                          <a:spcPts val="40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6.4.1.1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生产单元、储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存单元应配备满足安全生产要求的BPCS。</a:t>
                      </a:r>
                      <a:endParaRPr sz="1000" dirty="0">
                        <a:latin typeface="华文中宋" panose="02010600040101010101" charset="-122"/>
                        <a:ea typeface="华文中宋" panose="02010600040101010101" charset="-122"/>
                        <a:cs typeface="华文中宋" panose="02010600040101010101" charset="-122"/>
                      </a:endParaRPr>
                    </a:p>
                    <a:p>
                      <a:pPr marL="300355" indent="4445" algn="l" rtl="0" eaLnBrk="0">
                        <a:lnSpc>
                          <a:spcPct val="119000"/>
                        </a:lnSpc>
                        <a:spcBef>
                          <a:spcPts val="26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6.4.1.2</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BPCS</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应具备对危险化学品重大危险源的温度、</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压力、流量、物位、组分浓度等过</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程变量的连续测量、监视、报警</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、控制和联锁功能</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，并应同时具备连续记录、</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生成数据报表、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数据远传通信、信息存储和信息集成等</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功能。</a:t>
                      </a:r>
                      <a:endParaRPr sz="1000" dirty="0">
                        <a:latin typeface="华文中宋" panose="02010600040101010101" charset="-122"/>
                        <a:ea typeface="华文中宋" panose="02010600040101010101" charset="-122"/>
                        <a:cs typeface="华文中宋" panose="02010600040101010101" charset="-122"/>
                      </a:endParaRPr>
                    </a:p>
                    <a:p>
                      <a:pPr marL="299720" algn="l" rtl="0" eaLnBrk="0">
                        <a:lnSpc>
                          <a:spcPct val="144000"/>
                        </a:lnSpc>
                        <a:spcBef>
                          <a:spcPts val="515"/>
                        </a:spcBef>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：6.4.</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1.</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1和6</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.4.</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1.2条依据国家安全生产监督管理总局令第40号《危险化学品重大危险源监督</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管理暂行规定》</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中的第十三条第（</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二</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款“重大危险源的化工生产装置装备满足安全生产要求的</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自动化</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控制系统</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…”和第（一）</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款“重大危险源配备温度、</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压力、</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液位、</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流量、</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组份等信息的不间断采集和</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监测系统…</a:t>
                      </a:r>
                      <a:r>
                        <a:rPr sz="800" kern="0" spc="-1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并具备信息远传、</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连续记录、</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事故预警、</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信息存储等功能…</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…”而制定。</a:t>
                      </a:r>
                      <a:endParaRPr sz="800" dirty="0">
                        <a:latin typeface="华文中宋" panose="02010600040101010101" charset="-122"/>
                        <a:ea typeface="华文中宋" panose="02010600040101010101" charset="-122"/>
                        <a:cs typeface="华文中宋" panose="02010600040101010101" charset="-122"/>
                      </a:endParaRPr>
                    </a:p>
                    <a:p>
                      <a:pPr marL="446405" algn="l" rtl="0" eaLnBrk="0">
                        <a:lnSpc>
                          <a:spcPts val="1150"/>
                        </a:lnSpc>
                        <a:spcBef>
                          <a:spcPts val="400"/>
                        </a:spcBef>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其中</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第40号令中所指的</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自动化控制系统”</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本规范所指的</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“基本过程控制系统（</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BPCS</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5561330" algn="l" rtl="0" eaLnBrk="0">
                        <a:lnSpc>
                          <a:spcPct val="72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39</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p:cNvPicPr>
            <a:picLocks noChangeAspect="1"/>
          </p:cNvPicPr>
          <p:nvPr/>
        </p:nvPicPr>
        <p:blipFill>
          <a:blip r:embed="rId2"/>
          <a:stretch>
            <a:fillRect/>
          </a:stretch>
        </p:blipFill>
        <p:spPr>
          <a:xfrm rot="21600000">
            <a:off x="0" y="0"/>
            <a:ext cx="5778017" cy="3249497"/>
          </a:xfrm>
          <a:prstGeom prst="rect">
            <a:avLst/>
          </a:prstGeom>
        </p:spPr>
      </p:pic>
      <p:pic>
        <p:nvPicPr>
          <p:cNvPr id="22" name="picture 22"/>
          <p:cNvPicPr>
            <a:picLocks noChangeAspect="1"/>
          </p:cNvPicPr>
          <p:nvPr/>
        </p:nvPicPr>
        <p:blipFill>
          <a:blip r:embed="rId3"/>
          <a:stretch>
            <a:fillRect/>
          </a:stretch>
        </p:blipFill>
        <p:spPr>
          <a:xfrm rot="21600000">
            <a:off x="2408631" y="2010486"/>
            <a:ext cx="1085088" cy="723900"/>
          </a:xfrm>
          <a:prstGeom prst="rect">
            <a:avLst/>
          </a:prstGeom>
        </p:spPr>
      </p:pic>
      <p:pic>
        <p:nvPicPr>
          <p:cNvPr id="24" name="picture 24"/>
          <p:cNvPicPr>
            <a:picLocks noChangeAspect="1"/>
          </p:cNvPicPr>
          <p:nvPr/>
        </p:nvPicPr>
        <p:blipFill>
          <a:blip r:embed="rId4"/>
          <a:stretch>
            <a:fillRect/>
          </a:stretch>
        </p:blipFill>
        <p:spPr>
          <a:xfrm rot="21600000">
            <a:off x="465531" y="1986102"/>
            <a:ext cx="1283207" cy="748283"/>
          </a:xfrm>
          <a:prstGeom prst="rect">
            <a:avLst/>
          </a:prstGeom>
        </p:spPr>
      </p:pic>
      <p:pic>
        <p:nvPicPr>
          <p:cNvPr id="26" name="picture 26"/>
          <p:cNvPicPr>
            <a:picLocks noChangeAspect="1"/>
          </p:cNvPicPr>
          <p:nvPr/>
        </p:nvPicPr>
        <p:blipFill>
          <a:blip r:embed="rId5"/>
          <a:stretch>
            <a:fillRect/>
          </a:stretch>
        </p:blipFill>
        <p:spPr>
          <a:xfrm rot="21600000">
            <a:off x="4289246" y="1990674"/>
            <a:ext cx="1124711" cy="745235"/>
          </a:xfrm>
          <a:prstGeom prst="rect">
            <a:avLst/>
          </a:prstGeom>
        </p:spPr>
      </p:pic>
      <p:graphicFrame>
        <p:nvGraphicFramePr>
          <p:cNvPr id="28" name="table 28"/>
          <p:cNvGraphicFramePr>
            <a:graphicFrameLocks noGrp="1"/>
          </p:cNvGraphicFramePr>
          <p:nvPr/>
        </p:nvGraphicFramePr>
        <p:xfrm>
          <a:off x="0" y="0"/>
          <a:ext cx="5777865" cy="3249930"/>
        </p:xfrm>
        <a:graphic>
          <a:graphicData uri="http://schemas.openxmlformats.org/drawingml/2006/table">
            <a:tbl>
              <a:tblPr/>
              <a:tblGrid>
                <a:gridCol w="2042160">
                  <a:extLst>
                    <a:ext uri="{9D8B030D-6E8A-4147-A177-3AD203B41FA5}">
                      <a16:colId xmlns:a16="http://schemas.microsoft.com/office/drawing/2014/main" val="20000"/>
                    </a:ext>
                  </a:extLst>
                </a:gridCol>
                <a:gridCol w="1870075">
                  <a:extLst>
                    <a:ext uri="{9D8B030D-6E8A-4147-A177-3AD203B41FA5}">
                      <a16:colId xmlns:a16="http://schemas.microsoft.com/office/drawing/2014/main" val="20001"/>
                    </a:ext>
                  </a:extLst>
                </a:gridCol>
                <a:gridCol w="1865630">
                  <a:extLst>
                    <a:ext uri="{9D8B030D-6E8A-4147-A177-3AD203B41FA5}">
                      <a16:colId xmlns:a16="http://schemas.microsoft.com/office/drawing/2014/main" val="20002"/>
                    </a:ext>
                  </a:extLst>
                </a:gridCol>
              </a:tblGrid>
              <a:tr h="1811020">
                <a:tc gridSpan="3">
                  <a:txBody>
                    <a:bodyPr/>
                    <a:lstStyle/>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91465" algn="l" rtl="0" eaLnBrk="0">
                        <a:lnSpc>
                          <a:spcPct val="97000"/>
                        </a:lnSpc>
                      </a:pPr>
                      <a:r>
                        <a:rPr sz="12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标准修订必要性</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marL="303530" indent="-177165" algn="l" rtl="0" eaLnBrk="0">
                        <a:lnSpc>
                          <a:spcPct val="141000"/>
                        </a:lnSpc>
                        <a:spcBef>
                          <a:spcPts val="250"/>
                        </a:spcBef>
                      </a:pPr>
                      <a:r>
                        <a:rPr sz="800" kern="0" spc="70" dirty="0">
                          <a:solidFill>
                            <a:srgbClr val="000000">
                              <a:alpha val="100000"/>
                            </a:srgbClr>
                          </a:solidFill>
                          <a:latin typeface="Arial" panose="020B0604020202020204"/>
                          <a:ea typeface="Arial" panose="020B0604020202020204"/>
                          <a:cs typeface="Arial" panose="020B0604020202020204"/>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一是我国为世界化工第一大国</a:t>
                      </a:r>
                      <a:r>
                        <a:rPr sz="8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，化工总产值占世界40%</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，危险化学品重大危险源企业7000余家</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重大危险</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源2.4万余处</a:t>
                      </a:r>
                      <a:r>
                        <a:rPr sz="800"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具有数量多、</a:t>
                      </a:r>
                      <a:r>
                        <a:rPr sz="8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分布广、</a:t>
                      </a:r>
                      <a:r>
                        <a:rPr sz="8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事故易发等特点。</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1000"/>
                        </a:lnSpc>
                      </a:pPr>
                      <a:endParaRPr sz="500" dirty="0">
                        <a:latin typeface="Arial" panose="020B0604020202020204"/>
                        <a:ea typeface="Arial" panose="020B0604020202020204"/>
                        <a:cs typeface="Arial" panose="020B0604020202020204"/>
                      </a:endParaRPr>
                    </a:p>
                    <a:p>
                      <a:pPr marL="126365" algn="l" rtl="0" eaLnBrk="0">
                        <a:lnSpc>
                          <a:spcPct val="96000"/>
                        </a:lnSpc>
                        <a:spcBef>
                          <a:spcPts val="5"/>
                        </a:spcBef>
                      </a:pPr>
                      <a:r>
                        <a:rPr sz="800" kern="0" spc="70" dirty="0">
                          <a:solidFill>
                            <a:srgbClr val="000000">
                              <a:alpha val="100000"/>
                            </a:srgbClr>
                          </a:solidFill>
                          <a:latin typeface="Arial" panose="020B0604020202020204"/>
                          <a:ea typeface="Arial" panose="020B0604020202020204"/>
                          <a:cs typeface="Arial" panose="020B0604020202020204"/>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据统计</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，2011以来</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，化工行业</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15起</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重</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特大事故</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全部</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发生在重大危险源企业。</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968375">
                <a:tc rowSpan="2">
                  <a:txBody>
                    <a:bodyPr/>
                    <a:lstStyle/>
                    <a:p>
                      <a:pPr algn="l" rtl="0" eaLnBrk="0">
                        <a:lnSpc>
                          <a:spcPct val="15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517525" algn="l" rtl="0" eaLnBrk="0">
                        <a:lnSpc>
                          <a:spcPct val="97000"/>
                        </a:lnSpc>
                      </a:pPr>
                      <a:r>
                        <a:rPr sz="1000" b="1" kern="0" spc="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生产装置</a:t>
                      </a:r>
                      <a:endParaRPr sz="10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02000"/>
                        </a:lnSpc>
                      </a:pPr>
                      <a:endParaRPr sz="200" dirty="0">
                        <a:latin typeface="Arial" panose="020B0604020202020204"/>
                        <a:ea typeface="Arial" panose="020B0604020202020204"/>
                        <a:cs typeface="Arial" panose="020B0604020202020204"/>
                      </a:endParaRPr>
                    </a:p>
                    <a:p>
                      <a:pPr marL="582295" indent="-2540" algn="l" rtl="0" eaLnBrk="0">
                        <a:lnSpc>
                          <a:spcPct val="100000"/>
                        </a:lnSpc>
                        <a:spcBef>
                          <a:spcPts val="0"/>
                        </a:spcBef>
                      </a:pPr>
                      <a:r>
                        <a:rPr sz="800" kern="0" spc="20" dirty="0">
                          <a:solidFill>
                            <a:srgbClr val="000000">
                              <a:alpha val="100000"/>
                            </a:srgbClr>
                          </a:solidFill>
                          <a:latin typeface="Arial" panose="020B0604020202020204"/>
                          <a:ea typeface="Arial" panose="020B0604020202020204"/>
                          <a:cs typeface="Arial" panose="020B0604020202020204"/>
                        </a:rPr>
                        <a:t>2023</a:t>
                      </a: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年聊城鲁西双氧水</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800" kern="0" spc="-10" dirty="0">
                          <a:solidFill>
                            <a:srgbClr val="000000">
                              <a:alpha val="100000"/>
                            </a:srgbClr>
                          </a:solidFill>
                          <a:latin typeface="Arial" panose="020B0604020202020204"/>
                          <a:ea typeface="Arial" panose="020B0604020202020204"/>
                          <a:cs typeface="Arial" panose="020B0604020202020204"/>
                        </a:rPr>
                        <a:t>5·1” </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重大爆炸着火事故</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5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83540" algn="l" rtl="0" eaLnBrk="0">
                        <a:lnSpc>
                          <a:spcPct val="97000"/>
                        </a:lnSpc>
                      </a:pPr>
                      <a:r>
                        <a:rPr sz="1000" b="1" kern="0" spc="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储罐区</a:t>
                      </a:r>
                      <a:endParaRPr sz="10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a:noFill/>
                    </a:lnL>
                    <a:lnR>
                      <a:noFill/>
                    </a:lnR>
                    <a:lnT>
                      <a:noFill/>
                    </a:lnT>
                    <a:lnB>
                      <a:noFill/>
                    </a:lnB>
                  </a:tcPr>
                </a:tc>
                <a:tc>
                  <a:txBody>
                    <a:bodyPr/>
                    <a:lstStyle/>
                    <a:p>
                      <a:pPr algn="l" rtl="0" eaLnBrk="0">
                        <a:lnSpc>
                          <a:spcPct val="134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488315" algn="l" rtl="0" eaLnBrk="0">
                        <a:lnSpc>
                          <a:spcPct val="97000"/>
                        </a:lnSpc>
                      </a:pPr>
                      <a:r>
                        <a:rPr sz="1000" b="1" kern="0" spc="-1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仓库</a:t>
                      </a:r>
                      <a:endParaRPr sz="10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a:noFill/>
                    </a:lnL>
                    <a:lnR w="31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470534">
                <a:tc vMerge="1">
                  <a:txBody>
                    <a:bodyPr/>
                    <a:lstStyle/>
                    <a:p>
                      <a:endParaRPr lang="zh-CN"/>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sz="300" dirty="0">
                        <a:latin typeface="Arial" panose="020B0604020202020204"/>
                        <a:ea typeface="Arial" panose="020B0604020202020204"/>
                        <a:cs typeface="Arial" panose="020B0604020202020204"/>
                      </a:endParaRPr>
                    </a:p>
                    <a:p>
                      <a:pPr marL="390525" indent="-97155" algn="l" rtl="0" eaLnBrk="0">
                        <a:lnSpc>
                          <a:spcPct val="99000"/>
                        </a:lnSpc>
                        <a:spcBef>
                          <a:spcPts val="5"/>
                        </a:spcBef>
                      </a:pPr>
                      <a:r>
                        <a:rPr sz="800" kern="0" spc="10" dirty="0">
                          <a:solidFill>
                            <a:srgbClr val="000000">
                              <a:alpha val="100000"/>
                            </a:srgbClr>
                          </a:solidFill>
                          <a:latin typeface="Arial" panose="020B0604020202020204"/>
                          <a:ea typeface="Arial" panose="020B0604020202020204"/>
                          <a:cs typeface="Arial" panose="020B0604020202020204"/>
                        </a:rPr>
                        <a:t>2010</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年大连中石油</a:t>
                      </a:r>
                      <a:r>
                        <a:rPr sz="800" kern="0" spc="-1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800" kern="0" spc="10" dirty="0">
                          <a:solidFill>
                            <a:srgbClr val="000000">
                              <a:alpha val="100000"/>
                            </a:srgbClr>
                          </a:solidFill>
                          <a:latin typeface="Arial" panose="020B0604020202020204"/>
                          <a:ea typeface="Arial" panose="020B0604020202020204"/>
                          <a:cs typeface="Arial" panose="020B0604020202020204"/>
                        </a:rPr>
                        <a:t>7·16”</a:t>
                      </a:r>
                      <a:r>
                        <a:rPr sz="800" kern="0" spc="0" dirty="0">
                          <a:solidFill>
                            <a:srgbClr val="000000">
                              <a:alpha val="100000"/>
                            </a:srgbClr>
                          </a:solidFill>
                          <a:latin typeface="Arial" panose="020B0604020202020204"/>
                          <a:ea typeface="Arial" panose="020B0604020202020204"/>
                          <a:cs typeface="Arial" panose="020B0604020202020204"/>
                        </a:rPr>
                        <a:t>             </a:t>
                      </a: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特别重大爆炸火灾事故</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a:noFill/>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61000"/>
                        </a:lnSpc>
                      </a:pPr>
                      <a:endParaRPr sz="100" dirty="0">
                        <a:latin typeface="Arial" panose="020B0604020202020204"/>
                        <a:ea typeface="Arial" panose="020B0604020202020204"/>
                        <a:cs typeface="Arial" panose="020B0604020202020204"/>
                      </a:endParaRPr>
                    </a:p>
                    <a:p>
                      <a:pPr marL="525780" indent="-184785" algn="l" rtl="0" eaLnBrk="0">
                        <a:lnSpc>
                          <a:spcPct val="99000"/>
                        </a:lnSpc>
                      </a:pPr>
                      <a:r>
                        <a:rPr sz="800" kern="0" spc="0" dirty="0">
                          <a:solidFill>
                            <a:srgbClr val="000000">
                              <a:alpha val="100000"/>
                            </a:srgbClr>
                          </a:solidFill>
                          <a:latin typeface="Arial" panose="020B0604020202020204"/>
                          <a:ea typeface="Arial" panose="020B0604020202020204"/>
                          <a:cs typeface="Arial" panose="020B0604020202020204"/>
                        </a:rPr>
                        <a:t>1993</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年深圳清水河“</a:t>
                      </a:r>
                      <a:r>
                        <a:rPr sz="800" kern="0" spc="0" dirty="0">
                          <a:solidFill>
                            <a:srgbClr val="000000">
                              <a:alpha val="100000"/>
                            </a:srgbClr>
                          </a:solidFill>
                          <a:latin typeface="Arial" panose="020B0604020202020204"/>
                          <a:ea typeface="Arial" panose="020B0604020202020204"/>
                          <a:cs typeface="Arial" panose="020B0604020202020204"/>
                        </a:rPr>
                        <a:t>8</a:t>
                      </a:r>
                      <a:r>
                        <a:rPr sz="800" kern="0" spc="-100" dirty="0">
                          <a:solidFill>
                            <a:srgbClr val="000000">
                              <a:alpha val="100000"/>
                            </a:srgbClr>
                          </a:solidFill>
                          <a:latin typeface="Arial" panose="020B0604020202020204"/>
                          <a:ea typeface="Arial" panose="020B0604020202020204"/>
                          <a:cs typeface="Arial" panose="020B0604020202020204"/>
                        </a:rPr>
                        <a:t> </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800" kern="0" spc="0" dirty="0">
                          <a:solidFill>
                            <a:srgbClr val="000000">
                              <a:alpha val="100000"/>
                            </a:srgbClr>
                          </a:solidFill>
                          <a:latin typeface="Arial" panose="020B0604020202020204"/>
                          <a:ea typeface="Arial" panose="020B0604020202020204"/>
                          <a:cs typeface="Arial" panose="020B0604020202020204"/>
                        </a:rPr>
                        <a:t>5”            </a:t>
                      </a: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特大爆炸火灾事故</a:t>
                      </a:r>
                      <a:endParaRPr sz="8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70000"/>
                        </a:lnSpc>
                      </a:pPr>
                      <a:endParaRPr sz="100" dirty="0">
                        <a:latin typeface="Arial" panose="020B0604020202020204"/>
                        <a:ea typeface="Arial" panose="020B0604020202020204"/>
                        <a:cs typeface="Arial" panose="020B0604020202020204"/>
                      </a:endParaRPr>
                    </a:p>
                    <a:p>
                      <a:pPr marL="1689735" algn="l" rtl="0" eaLnBrk="0">
                        <a:lnSpc>
                          <a:spcPct val="77000"/>
                        </a:lnSpc>
                        <a:spcBef>
                          <a:spcPts val="0"/>
                        </a:spcBef>
                      </a:pPr>
                      <a:r>
                        <a:rPr sz="600" kern="0" spc="-10" dirty="0">
                          <a:solidFill>
                            <a:srgbClr val="000000">
                              <a:alpha val="100000"/>
                            </a:srgbClr>
                          </a:solidFill>
                          <a:latin typeface="Arial" panose="020B0604020202020204"/>
                          <a:ea typeface="Arial" panose="020B0604020202020204"/>
                          <a:cs typeface="Arial" panose="020B0604020202020204"/>
                        </a:rPr>
                        <a:t>•</a:t>
                      </a:r>
                      <a:r>
                        <a:rPr sz="600" kern="0" spc="-10" dirty="0">
                          <a:solidFill>
                            <a:srgbClr val="000000">
                              <a:alpha val="100000"/>
                            </a:srgbClr>
                          </a:solidFill>
                          <a:latin typeface="Calibri" panose="020F0502020204030204"/>
                          <a:ea typeface="Calibri" panose="020F0502020204030204"/>
                          <a:cs typeface="Calibri" panose="020F0502020204030204"/>
                        </a:rPr>
                        <a:t>4</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8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90" name="table 19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68605" algn="l" rtl="0" eaLnBrk="0">
                        <a:lnSpc>
                          <a:spcPct val="97000"/>
                        </a:lnSpc>
                        <a:spcBef>
                          <a:spcPts val="485"/>
                        </a:spcBef>
                      </a:pP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6.4.2</a:t>
                      </a:r>
                      <a:r>
                        <a:rPr sz="1000" kern="0" spc="10" dirty="0">
                          <a:solidFill>
                            <a:srgbClr val="FF0000">
                              <a:alpha val="100000"/>
                            </a:srgbClr>
                          </a:solidFill>
                          <a:latin typeface="黑体" panose="02010609060101010101" charset="-122"/>
                          <a:ea typeface="黑体" panose="02010609060101010101" charset="-122"/>
                          <a:cs typeface="黑体" panose="02010609060101010101" charset="-122"/>
                        </a:rPr>
                        <a:t> </a:t>
                      </a: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安全仪表系统</a:t>
                      </a:r>
                      <a:endParaRPr sz="1000" dirty="0">
                        <a:latin typeface="黑体" panose="02010609060101010101" charset="-122"/>
                        <a:ea typeface="黑体" panose="02010609060101010101" charset="-122"/>
                        <a:cs typeface="黑体" panose="02010609060101010101" charset="-122"/>
                      </a:endParaRPr>
                    </a:p>
                    <a:p>
                      <a:pPr marL="268605" indent="3810" algn="l" rtl="0" eaLnBrk="0">
                        <a:lnSpc>
                          <a:spcPct val="113000"/>
                        </a:lnSpc>
                        <a:spcBef>
                          <a:spcPts val="40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6.4.2.1</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涉及</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有毒气体、液化气体、剧毒液体</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的一级或二级危险化学品重大危险源的生产单</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元、储存单元（仓库除外</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）应配备SIS。</a:t>
                      </a:r>
                      <a:endParaRPr sz="1000" dirty="0">
                        <a:latin typeface="华文中宋" panose="02010600040101010101" charset="-122"/>
                        <a:ea typeface="华文中宋" panose="02010600040101010101" charset="-122"/>
                        <a:cs typeface="华文中宋" panose="02010600040101010101" charset="-122"/>
                      </a:endParaRPr>
                    </a:p>
                    <a:p>
                      <a:pPr marL="266700" algn="l" rtl="0" eaLnBrk="0">
                        <a:lnSpc>
                          <a:spcPct val="143000"/>
                        </a:lnSpc>
                        <a:spcBef>
                          <a:spcPts val="385"/>
                        </a:spcBef>
                      </a:pP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依据国家安全生产监督管理总局令</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第40号《危险化学品重大危险源监督管理暂行规定》</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中的</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第十三条第（</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三）款“涉及</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毒性气体、</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液化气体、</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剧毒液体的一级或者二级重大危险源</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配备独立</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的</a:t>
                      </a:r>
                      <a:r>
                        <a:rPr sz="800"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安</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全仪表系统（</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SIS</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”而制定。</a:t>
                      </a:r>
                      <a:endParaRPr sz="800" dirty="0">
                        <a:latin typeface="华文中宋" panose="02010600040101010101" charset="-122"/>
                        <a:ea typeface="华文中宋" panose="02010600040101010101" charset="-122"/>
                        <a:cs typeface="华文中宋" panose="02010600040101010101" charset="-122"/>
                      </a:endParaRPr>
                    </a:p>
                    <a:p>
                      <a:pPr marL="414020" algn="l" rtl="0" eaLnBrk="0">
                        <a:lnSpc>
                          <a:spcPct val="98000"/>
                        </a:lnSpc>
                        <a:spcBef>
                          <a:spcPts val="450"/>
                        </a:spcBef>
                      </a:pP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其中</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“有毒气体”</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的范围参照</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18218中的“毒性气体”</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“液化气体”</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的范围依</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据本文件术语</a:t>
                      </a:r>
                      <a:endParaRPr sz="800" dirty="0">
                        <a:latin typeface="华文中宋" panose="02010600040101010101" charset="-122"/>
                        <a:ea typeface="华文中宋" panose="02010600040101010101" charset="-122"/>
                        <a:cs typeface="华文中宋" panose="02010600040101010101" charset="-122"/>
                      </a:endParaRPr>
                    </a:p>
                    <a:p>
                      <a:pPr marL="271145" algn="l" rtl="0" eaLnBrk="0">
                        <a:lnSpc>
                          <a:spcPts val="1190"/>
                        </a:lnSpc>
                        <a:spcBef>
                          <a:spcPts val="400"/>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3.6；</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“剧毒液体”</a:t>
                      </a:r>
                      <a:r>
                        <a:rPr sz="800" kern="0" spc="-1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的范围是《危险化学品目录（2015版）</a:t>
                      </a:r>
                      <a:r>
                        <a:rPr sz="800" kern="0" spc="1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‘剧毒化学品</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中的液体”。</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56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194" name="table 19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98450" indent="3810" algn="l" rtl="0" eaLnBrk="0">
                        <a:lnSpc>
                          <a:spcPct val="124000"/>
                        </a:lnSpc>
                        <a:spcBef>
                          <a:spcPts val="37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6.4.2.2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除6.4.2.</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1条之外的危险化学品重大危险源的生产单元、储存单元（仓库除外）</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据</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SIL</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评估结果确定是否配备</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当</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SIL</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定级报告确</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定该生产单元、储存单元（仓库除外）</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具有SIL1及以上的SIF时</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，应配备符合SIL要求的SIS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297815" algn="l" rtl="0" eaLnBrk="0">
                        <a:lnSpc>
                          <a:spcPct val="144000"/>
                        </a:lnSpc>
                        <a:spcBef>
                          <a:spcPts val="220"/>
                        </a:spcBef>
                      </a:pP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依据国家安全生产监督管理总局</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安监总管三【</a:t>
                      </a:r>
                      <a:r>
                        <a:rPr sz="800"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2014】</a:t>
                      </a:r>
                      <a:r>
                        <a:rPr sz="800"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116号</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《关于加强化工安全仪表系统管</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理的指导意见》</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，对于</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SIL</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评估达到</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SIL</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1及以上的</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SIF</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时</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，应配备符合</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SIL</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要求的</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SIS</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否则可不设置</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SIS</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02895" algn="l" rtl="0" eaLnBrk="0">
                        <a:lnSpc>
                          <a:spcPts val="1350"/>
                        </a:lnSpc>
                        <a:spcBef>
                          <a:spcPts val="14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6.4.2.3</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SIS的独立性应满足SIF的要求。</a:t>
                      </a:r>
                      <a:endParaRPr sz="1000" dirty="0">
                        <a:latin typeface="华文中宋" panose="02010600040101010101" charset="-122"/>
                        <a:ea typeface="华文中宋" panose="02010600040101010101" charset="-122"/>
                        <a:cs typeface="华文中宋" panose="02010600040101010101" charset="-122"/>
                      </a:endParaRPr>
                    </a:p>
                    <a:p>
                      <a:pPr marL="297815" algn="l" rtl="0" eaLnBrk="0">
                        <a:lnSpc>
                          <a:spcPts val="1190"/>
                        </a:lnSpc>
                        <a:spcBef>
                          <a:spcPts val="295"/>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参照</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50770《石油化工安全仪表系统设计规范》</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的6.2、</a:t>
                      </a:r>
                      <a:r>
                        <a:rPr sz="800" kern="0" spc="-1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7.2、</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8.2节</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301625" indent="1270" algn="l" rtl="0" eaLnBrk="0">
                        <a:lnSpc>
                          <a:spcPct val="122000"/>
                        </a:lnSpc>
                        <a:spcBef>
                          <a:spcPts val="20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6.4.2.4</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的设计</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除了应符合本文件要求之外</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，还应符合GB/T</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20438（所有部分）</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21109（所有部分）和GB/T</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50770的要</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求。</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55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9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198" name="table 19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16865" algn="l" rtl="0" eaLnBrk="0">
                        <a:lnSpc>
                          <a:spcPct val="97000"/>
                        </a:lnSpc>
                        <a:spcBef>
                          <a:spcPts val="795"/>
                        </a:spcBef>
                      </a:pP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6.4.3</a:t>
                      </a:r>
                      <a:r>
                        <a:rPr sz="1000" kern="0" spc="10" dirty="0">
                          <a:solidFill>
                            <a:srgbClr val="FF0000">
                              <a:alpha val="100000"/>
                            </a:srgbClr>
                          </a:solidFill>
                          <a:latin typeface="黑体" panose="02010609060101010101" charset="-122"/>
                          <a:ea typeface="黑体" panose="02010609060101010101" charset="-122"/>
                          <a:cs typeface="黑体" panose="02010609060101010101" charset="-122"/>
                        </a:rPr>
                        <a:t> </a:t>
                      </a: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气体检测报警系统</a:t>
                      </a:r>
                      <a:endParaRPr sz="1000" dirty="0">
                        <a:latin typeface="黑体" panose="02010609060101010101" charset="-122"/>
                        <a:ea typeface="黑体" panose="02010609060101010101" charset="-122"/>
                        <a:cs typeface="黑体" panose="02010609060101010101" charset="-122"/>
                      </a:endParaRPr>
                    </a:p>
                    <a:p>
                      <a:pPr marL="318135" indent="1905" algn="l" rtl="0" eaLnBrk="0">
                        <a:lnSpc>
                          <a:spcPct val="115000"/>
                        </a:lnSpc>
                        <a:spcBef>
                          <a:spcPts val="20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在使用或产生有毒气体、</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甲类可燃气体</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或甲类、</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乙A类可燃液体的重大危险源生产</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单元、储存单元内</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，应按区域控制和重点控制相结合的原</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则</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，设置GDS。</a:t>
                      </a:r>
                      <a:endParaRPr sz="1000" dirty="0">
                        <a:latin typeface="华文中宋" panose="02010600040101010101" charset="-122"/>
                        <a:ea typeface="华文中宋" panose="02010600040101010101" charset="-122"/>
                        <a:cs typeface="华文中宋" panose="02010600040101010101" charset="-122"/>
                      </a:endParaRPr>
                    </a:p>
                    <a:p>
                      <a:pPr marL="314325" algn="l" rtl="0" eaLnBrk="0">
                        <a:lnSpc>
                          <a:spcPct val="157000"/>
                        </a:lnSpc>
                        <a:spcBef>
                          <a:spcPts val="135"/>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石油化工企业设计防火标准》</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kern="0" spc="1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50160－</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2008（</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2018年版）</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第5.</a:t>
                      </a:r>
                      <a:r>
                        <a:rPr sz="800"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1.3条</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“在使用或</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产生甲类气体或甲、</a:t>
                      </a:r>
                      <a:r>
                        <a:rPr sz="800"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乙A类液体的工艺装置、</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系统</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单元和储运设施区内</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应按区域控制和重点控制相结</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合的原则</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设置可燃气体报警系统”强制性条文而制定；</a:t>
                      </a:r>
                      <a:r>
                        <a:rPr sz="800"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并根据《石油化工可燃气体和有毒气体检测报</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警设计标准》</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2019</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有关内容</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，增加了对有毒气体检测报警的相关要求。</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52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20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02" name="table 20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13690" indent="6350" algn="l" rtl="0" eaLnBrk="0">
                        <a:lnSpc>
                          <a:spcPct val="119000"/>
                        </a:lnSpc>
                        <a:spcBef>
                          <a:spcPts val="82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6.4.3.2</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具有可燃气体释放源，</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释放时空气中可燃气体易于积聚且浓度有可能达到报警设定</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值的场所</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，应设置可燃气体探测器。</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具有有毒</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气体释放源，</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释放时空气中有毒气体易于积聚</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且浓度有可能达到报</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警设定值并有人员活动的场所</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，应设置有毒气体探测器，</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有毒气体探测</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判定应符合附录A的规定</a:t>
                      </a:r>
                      <a:r>
                        <a:rPr sz="1000" kern="0" spc="-19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既属</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于可燃气体又属于有毒气体的单组分气体释放源存在的场所</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应设置有毒气体探测器。</a:t>
                      </a:r>
                      <a:endParaRPr sz="1000" dirty="0">
                        <a:latin typeface="华文中宋" panose="02010600040101010101" charset="-122"/>
                        <a:ea typeface="华文中宋" panose="02010600040101010101" charset="-122"/>
                        <a:cs typeface="华文中宋" panose="02010600040101010101" charset="-122"/>
                      </a:endParaRPr>
                    </a:p>
                    <a:p>
                      <a:pPr marL="315595" indent="4445" algn="l" rtl="0" eaLnBrk="0">
                        <a:lnSpc>
                          <a:spcPct val="119000"/>
                        </a:lnSpc>
                        <a:spcBef>
                          <a:spcPts val="4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6.4.3.3</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可燃气体和有毒气体同时存在的混合释放源场所，</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释放时当空气中可燃气体浓度可</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能达到报警设定值</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，而有毒气体不能达到报警设定值时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，应设置可燃气体探测器；</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释放时当</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空气中有毒气体可能达到报警设定值</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，而可燃气体浓度不能达到报警设定值时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设置有毒</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气体探测器；释放时当空气中的可燃气体浓度和有毒气体浓</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度可能同时达到报警设定值时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应同时设置可燃气体探测器和有毒气体探</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测器。</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4000"/>
                        </a:lnSpc>
                      </a:pPr>
                      <a:endParaRPr sz="300" dirty="0">
                        <a:latin typeface="Arial" panose="020B0604020202020204"/>
                        <a:ea typeface="Arial" panose="020B0604020202020204"/>
                        <a:cs typeface="Arial" panose="020B0604020202020204"/>
                      </a:endParaRPr>
                    </a:p>
                    <a:p>
                      <a:pPr marL="314960" algn="l" rtl="0" eaLnBrk="0">
                        <a:lnSpc>
                          <a:spcPts val="1235"/>
                        </a:lnSpc>
                        <a:spcBef>
                          <a:spcPts val="5"/>
                        </a:spcBef>
                      </a:pP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6.4.3.2和6.4.3.3条依据</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2</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019的3.0.</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1条</a:t>
                      </a: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而制定（有修改）</a:t>
                      </a:r>
                      <a:r>
                        <a:rPr sz="800"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900" kern="0" spc="40" baseline="-19000" dirty="0">
                          <a:solidFill>
                            <a:srgbClr val="000000">
                              <a:alpha val="100000"/>
                            </a:srgbClr>
                          </a:solidFill>
                          <a:latin typeface="Arial" panose="020B0604020202020204"/>
                          <a:ea typeface="Arial" panose="020B0604020202020204"/>
                          <a:cs typeface="Arial" panose="020B0604020202020204"/>
                        </a:rPr>
                        <a:t>•</a:t>
                      </a:r>
                      <a:r>
                        <a:rPr sz="900" kern="0" spc="40" baseline="-19000" dirty="0">
                          <a:solidFill>
                            <a:srgbClr val="000000">
                              <a:alpha val="100000"/>
                            </a:srgbClr>
                          </a:solidFill>
                          <a:latin typeface="Calibri" panose="020F0502020204030204"/>
                          <a:ea typeface="Calibri" panose="020F0502020204030204"/>
                          <a:cs typeface="Calibri" panose="020F0502020204030204"/>
                        </a:rPr>
                        <a:t>43</a:t>
                      </a:r>
                      <a:endParaRPr sz="900" baseline="-190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20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06" name="table 20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306070" algn="l" rtl="0" eaLnBrk="0">
                        <a:lnSpc>
                          <a:spcPts val="1350"/>
                        </a:lnSpc>
                        <a:spcBef>
                          <a:spcPts val="27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6.4.3.4</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下列满足6.4.3.2要求的可燃气体和（或）有毒气体释放源周围应设置检测点：</a:t>
                      </a:r>
                      <a:endParaRPr sz="1000" dirty="0">
                        <a:latin typeface="华文中宋" panose="02010600040101010101" charset="-122"/>
                        <a:ea typeface="华文中宋" panose="02010600040101010101" charset="-122"/>
                        <a:cs typeface="华文中宋" panose="02010600040101010101" charset="-122"/>
                      </a:endParaRPr>
                    </a:p>
                    <a:p>
                      <a:pPr marL="30289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气体压缩机和液体泵的动密封；</a:t>
                      </a:r>
                      <a:endParaRPr sz="1000" dirty="0">
                        <a:latin typeface="华文中宋" panose="02010600040101010101" charset="-122"/>
                        <a:ea typeface="华文中宋" panose="02010600040101010101" charset="-122"/>
                        <a:cs typeface="华文中宋" panose="02010600040101010101" charset="-122"/>
                      </a:endParaRPr>
                    </a:p>
                    <a:p>
                      <a:pPr marL="30099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手动液体采样口和气体采样口；</a:t>
                      </a:r>
                      <a:endParaRPr sz="1000" dirty="0">
                        <a:latin typeface="华文中宋" panose="02010600040101010101" charset="-122"/>
                        <a:ea typeface="华文中宋" panose="02010600040101010101" charset="-122"/>
                        <a:cs typeface="华文中宋" panose="02010600040101010101" charset="-122"/>
                      </a:endParaRPr>
                    </a:p>
                    <a:p>
                      <a:pPr marL="302895"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手动切水口；</a:t>
                      </a:r>
                      <a:endParaRPr sz="1000" dirty="0">
                        <a:latin typeface="华文中宋" panose="02010600040101010101" charset="-122"/>
                        <a:ea typeface="华文中宋" panose="02010600040101010101" charset="-122"/>
                        <a:cs typeface="华文中宋" panose="02010600040101010101" charset="-122"/>
                      </a:endParaRPr>
                    </a:p>
                    <a:p>
                      <a:pPr marL="302895"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储罐区、装车和卸车区物</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料进出连接法兰或阀门组；</a:t>
                      </a:r>
                      <a:endParaRPr sz="1000" dirty="0">
                        <a:latin typeface="华文中宋" panose="02010600040101010101" charset="-122"/>
                        <a:ea typeface="华文中宋" panose="02010600040101010101" charset="-122"/>
                        <a:cs typeface="华文中宋" panose="02010600040101010101" charset="-122"/>
                      </a:endParaRPr>
                    </a:p>
                    <a:p>
                      <a:pPr marL="30734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其他经评估需要监测气体泄漏的场所。</a:t>
                      </a:r>
                      <a:endParaRPr sz="1000" dirty="0">
                        <a:latin typeface="华文中宋" panose="02010600040101010101" charset="-122"/>
                        <a:ea typeface="华文中宋" panose="02010600040101010101" charset="-122"/>
                        <a:cs typeface="华文中宋" panose="02010600040101010101" charset="-122"/>
                      </a:endParaRPr>
                    </a:p>
                    <a:p>
                      <a:pPr marL="300355" algn="l" rtl="0" eaLnBrk="0">
                        <a:lnSpc>
                          <a:spcPts val="1190"/>
                        </a:lnSpc>
                        <a:spcBef>
                          <a:spcPts val="295"/>
                        </a:spcBef>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依据《石油化工可燃气体和有毒气体检测报警设计标准》</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2019的4.</a:t>
                      </a:r>
                      <a:r>
                        <a:rPr sz="800"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1.3条</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而</a:t>
                      </a:r>
                      <a:endParaRPr sz="800" dirty="0">
                        <a:latin typeface="华文中宋" panose="02010600040101010101" charset="-122"/>
                        <a:ea typeface="华文中宋" panose="02010600040101010101" charset="-122"/>
                        <a:cs typeface="华文中宋" panose="02010600040101010101" charset="-122"/>
                      </a:endParaRPr>
                    </a:p>
                    <a:p>
                      <a:pPr marL="301625" algn="l" rtl="0" eaLnBrk="0">
                        <a:lnSpc>
                          <a:spcPts val="1190"/>
                        </a:lnSpc>
                        <a:spcBef>
                          <a:spcPts val="325"/>
                        </a:spcBef>
                      </a:pP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制定</a:t>
                      </a:r>
                      <a:r>
                        <a:rPr sz="800"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，其中的</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b)、</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c)</a:t>
                      </a:r>
                      <a:r>
                        <a:rPr sz="800"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d)</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内容均有修改：</a:t>
                      </a:r>
                      <a:endParaRPr sz="800" dirty="0">
                        <a:latin typeface="华文中宋" panose="02010600040101010101" charset="-122"/>
                        <a:ea typeface="华文中宋" panose="02010600040101010101" charset="-122"/>
                        <a:cs typeface="华文中宋" panose="02010600040101010101" charset="-122"/>
                      </a:endParaRPr>
                    </a:p>
                    <a:p>
                      <a:pPr marL="300990" algn="l" rtl="0" eaLnBrk="0">
                        <a:lnSpc>
                          <a:spcPts val="1190"/>
                        </a:lnSpc>
                        <a:spcBef>
                          <a:spcPts val="325"/>
                        </a:spcBef>
                      </a:pP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b)</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增加了“手动”</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因为在线分析仪的自动液体和气体采样口是完全密闭的</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无需设置气体探测器。</a:t>
                      </a:r>
                      <a:endParaRPr sz="800" dirty="0">
                        <a:latin typeface="华文中宋" panose="02010600040101010101" charset="-122"/>
                        <a:ea typeface="华文中宋" panose="02010600040101010101" charset="-122"/>
                        <a:cs typeface="华文中宋" panose="02010600040101010101" charset="-122"/>
                      </a:endParaRPr>
                    </a:p>
                    <a:p>
                      <a:pPr marL="302260" algn="l" rtl="0" eaLnBrk="0">
                        <a:lnSpc>
                          <a:spcPts val="1190"/>
                        </a:lnSpc>
                        <a:spcBef>
                          <a:spcPts val="325"/>
                        </a:spcBef>
                      </a:pP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c)</a:t>
                      </a:r>
                      <a:r>
                        <a:rPr sz="800"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原文“液体（气体）</a:t>
                      </a:r>
                      <a:r>
                        <a:rPr sz="800" kern="0" spc="-1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排液（水）</a:t>
                      </a:r>
                      <a:r>
                        <a:rPr sz="800"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口和放空口”范围太大</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实际无法操作</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因此改为“手</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动切水口”。</a:t>
                      </a:r>
                      <a:endParaRPr sz="800" dirty="0">
                        <a:latin typeface="华文中宋" panose="02010600040101010101" charset="-122"/>
                        <a:ea typeface="华文中宋" panose="02010600040101010101" charset="-122"/>
                        <a:cs typeface="华文中宋" panose="02010600040101010101" charset="-122"/>
                      </a:endParaRPr>
                    </a:p>
                    <a:p>
                      <a:pPr marL="302260" algn="l" rtl="0" eaLnBrk="0">
                        <a:lnSpc>
                          <a:spcPts val="1175"/>
                        </a:lnSpc>
                        <a:spcBef>
                          <a:spcPts val="325"/>
                        </a:spcBef>
                      </a:pP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d)</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原文“经常拆卸的法兰和经常操作的阀门组”实际难以判断</a:t>
                      </a:r>
                      <a:r>
                        <a:rPr sz="800" kern="0" spc="-1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因此改为本规范的</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d)款内容。</a:t>
                      </a:r>
                      <a:endParaRPr sz="800" dirty="0">
                        <a:latin typeface="华文中宋" panose="02010600040101010101" charset="-122"/>
                        <a:ea typeface="华文中宋" panose="02010600040101010101" charset="-122"/>
                        <a:cs typeface="华文中宋" panose="02010600040101010101" charset="-122"/>
                      </a:endParaRPr>
                    </a:p>
                    <a:p>
                      <a:pPr marL="5561330" algn="l" rtl="0" eaLnBrk="0">
                        <a:lnSpc>
                          <a:spcPct val="75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0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10" name="table 21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116840"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7640" algn="l" rtl="0" eaLnBrk="0">
                        <a:lnSpc>
                          <a:spcPts val="1350"/>
                        </a:lnSpc>
                        <a:spcBef>
                          <a:spcPts val="62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以下重点场所可</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燃和（或）有毒气体探测器的布置应符合下列规定。</a:t>
                      </a:r>
                      <a:endParaRPr sz="1000" dirty="0">
                        <a:latin typeface="华文中宋" panose="02010600040101010101" charset="-122"/>
                        <a:ea typeface="华文中宋" panose="02010600040101010101" charset="-122"/>
                        <a:cs typeface="华文中宋" panose="02010600040101010101" charset="-122"/>
                      </a:endParaRPr>
                    </a:p>
                    <a:p>
                      <a:pPr marL="163830" indent="635" algn="l" rtl="0" eaLnBrk="0">
                        <a:lnSpc>
                          <a:spcPct val="116000"/>
                        </a:lnSpc>
                        <a:spcBef>
                          <a:spcPts val="16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液化烃、</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甲B或乙A类液体等产生可燃气体的液体储罐的防火堤内；</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当防</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火堤内隔堤的高度超</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过气体探测器的安装高度时</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隔堤分割的区域内应设气体探测器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16319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对于液化烃、</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甲B或乙A类液体的装车和卸车设施</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，探测器的布置应符合下列规定：</a:t>
                      </a:r>
                      <a:endParaRPr sz="1000" dirty="0">
                        <a:latin typeface="华文中宋" panose="02010600040101010101" charset="-122"/>
                        <a:ea typeface="华文中宋" panose="02010600040101010101" charset="-122"/>
                        <a:cs typeface="华文中宋" panose="02010600040101010101" charset="-122"/>
                      </a:endParaRPr>
                    </a:p>
                    <a:p>
                      <a:pPr marL="165735" indent="15240" algn="l" rtl="0" eaLnBrk="0">
                        <a:lnSpc>
                          <a:spcPct val="11600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1)铁路装车和卸车站台的地面上</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，每个车位应设1台探测器</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，且探测器与装车、</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卸车口的水平距离</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不应大于10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16573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2)汽车装车和卸车鹤位与探测器的</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水平距离不应大于10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164465"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液化烃灌装站的</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探测器布置应符合下列规定：</a:t>
                      </a:r>
                      <a:endParaRPr sz="1000" dirty="0">
                        <a:latin typeface="华文中宋" panose="02010600040101010101" charset="-122"/>
                        <a:ea typeface="华文中宋" panose="02010600040101010101" charset="-122"/>
                        <a:cs typeface="华文中宋" panose="02010600040101010101" charset="-122"/>
                      </a:endParaRPr>
                    </a:p>
                    <a:p>
                      <a:pPr marL="180975"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1)封闭或半敞开的灌瓶间</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，灌装口与探测器的水平距离不应大</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于7.5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163195" indent="2540" algn="l" rtl="0" eaLnBrk="0">
                        <a:lnSpc>
                          <a:spcPct val="11600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2)敞开式储瓶库房沿四周每隔15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m～20</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m应设一台探测器；</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当四周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边长总和小于15</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一台探测器；</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81000"/>
                        </a:lnSpc>
                      </a:pPr>
                      <a:endParaRPr sz="100" dirty="0">
                        <a:latin typeface="Arial" panose="020B0604020202020204"/>
                        <a:ea typeface="Arial" panose="020B0604020202020204"/>
                        <a:cs typeface="Arial" panose="020B0604020202020204"/>
                      </a:endParaRPr>
                    </a:p>
                    <a:p>
                      <a:pPr marL="5561330" algn="l" rtl="0" eaLnBrk="0">
                        <a:lnSpc>
                          <a:spcPct val="77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45</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14" name="table 214"/>
          <p:cNvGraphicFramePr>
            <a:graphicFrameLocks noGrp="1"/>
          </p:cNvGraphicFramePr>
          <p:nvPr/>
        </p:nvGraphicFramePr>
        <p:xfrm>
          <a:off x="0" y="0"/>
          <a:ext cx="5822315" cy="3249929"/>
        </p:xfrm>
        <a:graphic>
          <a:graphicData uri="http://schemas.openxmlformats.org/drawingml/2006/table">
            <a:tbl>
              <a:tblPr/>
              <a:tblGrid>
                <a:gridCol w="5822315">
                  <a:extLst>
                    <a:ext uri="{9D8B030D-6E8A-4147-A177-3AD203B41FA5}">
                      <a16:colId xmlns:a16="http://schemas.microsoft.com/office/drawing/2014/main" val="20000"/>
                    </a:ext>
                  </a:extLst>
                </a:gridCol>
              </a:tblGrid>
              <a:tr h="3246754">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116840"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7640" algn="l" rtl="0" eaLnBrk="0">
                        <a:lnSpc>
                          <a:spcPts val="1350"/>
                        </a:lnSpc>
                        <a:spcBef>
                          <a:spcPts val="97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3)缓冲罐排水口或阀组与探测器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的水平距离不应大于7.5</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164465"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封闭或半敞开的氢气灌瓶间</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，应在灌装口上方的室内最高</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点易于滞留气体处设探测器。</a:t>
                      </a:r>
                      <a:endParaRPr sz="1000" dirty="0">
                        <a:latin typeface="华文中宋" panose="02010600040101010101" charset="-122"/>
                        <a:ea typeface="华文中宋" panose="02010600040101010101" charset="-122"/>
                        <a:cs typeface="华文中宋" panose="02010600040101010101" charset="-122"/>
                      </a:endParaRPr>
                    </a:p>
                    <a:p>
                      <a:pPr marL="168910"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明火加热炉与可燃气体</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释放源之间应设可燃气体探测器。</a:t>
                      </a:r>
                      <a:endParaRPr sz="1000" dirty="0">
                        <a:latin typeface="华文中宋" panose="02010600040101010101" charset="-122"/>
                        <a:ea typeface="华文中宋" panose="02010600040101010101" charset="-122"/>
                        <a:cs typeface="华文中宋" panose="02010600040101010101" charset="-122"/>
                      </a:endParaRPr>
                    </a:p>
                    <a:p>
                      <a:pPr marL="162560" indent="635" algn="l" rtl="0" eaLnBrk="0">
                        <a:lnSpc>
                          <a:spcPct val="11600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f)</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设在爆炸危险区域2区内的在线分析小屋</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，应设可燃和（或）</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有毒气体探测器</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同时应布置氧</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气探测器。</a:t>
                      </a:r>
                      <a:endParaRPr sz="1000" dirty="0">
                        <a:latin typeface="华文中宋" panose="02010600040101010101" charset="-122"/>
                        <a:ea typeface="华文中宋" panose="02010600040101010101" charset="-122"/>
                        <a:cs typeface="华文中宋" panose="02010600040101010101" charset="-122"/>
                      </a:endParaRPr>
                    </a:p>
                    <a:p>
                      <a:pPr marL="162560" indent="2540" algn="l" rtl="0" eaLnBrk="0">
                        <a:lnSpc>
                          <a:spcPct val="12200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g)</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控制室、现场机柜室的空调新风引风口等可燃和（或）有毒气体有可能进入建筑物的地方</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设可燃和（或）有毒气体</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a:t>
                      </a:r>
                      <a:endParaRPr sz="1000" dirty="0">
                        <a:latin typeface="华文中宋" panose="02010600040101010101" charset="-122"/>
                        <a:ea typeface="华文中宋" panose="02010600040101010101" charset="-122"/>
                        <a:cs typeface="华文中宋" panose="02010600040101010101" charset="-122"/>
                      </a:endParaRPr>
                    </a:p>
                    <a:p>
                      <a:pPr marL="163195" indent="635" algn="l" rtl="0" eaLnBrk="0">
                        <a:lnSpc>
                          <a:spcPct val="122000"/>
                        </a:lnSpc>
                        <a:spcBef>
                          <a:spcPts val="10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h)</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有人进入巡检操作且可能积聚比空气重的可燃</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气体和（或）有毒气体的工艺阀井、管沟等场所，</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应设可燃和（或）有毒气体</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55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46</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1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18" name="table 21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0655" indent="635" algn="l" rtl="0" eaLnBrk="0">
                        <a:lnSpc>
                          <a:spcPct val="120000"/>
                        </a:lnSpc>
                        <a:spcBef>
                          <a:spcPts val="60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i)</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释放源处于露天或敞开式厂房布置的设备区域内</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，可燃气体探测器距其所覆盖范围内的任一</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释</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放源的水平距离不应大于10</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m；有毒气体探测器距其所覆盖范围内的任一释</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放源的水平距离不</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应大于4</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163830" indent="-5080" algn="l" rtl="0" eaLnBrk="0">
                        <a:lnSpc>
                          <a:spcPct val="120000"/>
                        </a:lnSpc>
                        <a:spcBef>
                          <a:spcPts val="23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j)</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释放源处于封闭式厂房或局部通风不良的半敞开厂房内时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，可燃气体探测器距其所覆盖范围内</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的任一释放源的水平距离不应大于5</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m；有毒气体探测器距其所覆盖范围</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内的任一释放源的水平</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距离不应大于2</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173355" indent="-12700" algn="l" rtl="0" eaLnBrk="0">
                        <a:lnSpc>
                          <a:spcPct val="122000"/>
                        </a:lnSpc>
                        <a:spcBef>
                          <a:spcPts val="250"/>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k)</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比空气轻的可燃气体和（或）</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有毒气体释放源处于封闭式厂</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房或局部通风不良的半敞开厂房</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内时</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除了应在释放源上方设置探测器外</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，还应</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在厂房内最高点气体易于积聚处设置可燃和（或）</a:t>
                      </a:r>
                      <a:endParaRPr sz="1000" dirty="0">
                        <a:latin typeface="华文中宋" panose="02010600040101010101" charset="-122"/>
                        <a:ea typeface="华文中宋" panose="02010600040101010101" charset="-122"/>
                        <a:cs typeface="华文中宋" panose="02010600040101010101" charset="-122"/>
                      </a:endParaRPr>
                    </a:p>
                    <a:p>
                      <a:pPr marL="162560" algn="l" rtl="0" eaLnBrk="0">
                        <a:lnSpc>
                          <a:spcPct val="86000"/>
                        </a:lnSpc>
                        <a:spcBef>
                          <a:spcPts val="34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有毒气体探测器。</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38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7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2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22" name="table 22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58750" indent="6350" algn="l" rtl="0" eaLnBrk="0">
                        <a:lnSpc>
                          <a:spcPct val="119000"/>
                        </a:lnSpc>
                        <a:spcBef>
                          <a:spcPts val="36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6.4.3.6</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在生产过程中可能导致环境氧气浓度</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变化，</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出现欠氧、过氧的有人员活动受限空间或</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封闭场所</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，应设置氧气探测器</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当相关气体</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释放源为可燃气体或有毒气体释放源时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，氧气探测</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器应与相关可燃气体、有毒气体探测器一起设置</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160655" indent="4445" algn="l" rtl="0" eaLnBrk="0">
                        <a:lnSpc>
                          <a:spcPct val="121000"/>
                        </a:lnSpc>
                        <a:spcBef>
                          <a:spcPts val="2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6.4.3.7</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GDS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应独立于</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BPCS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和</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当可燃气体和（或）有毒气体探测器联锁回路具有</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SIL</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等</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级要求时</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，探测器应独立于</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GDS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设置</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，探测器输出信号应送至</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，气体探测器联锁回路配置</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/T</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50770的有</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关规定</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当气体探测器不直接参与</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BPCS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，也不参与</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消防联动时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，气体探测器联锁应在GDS中设置。</a:t>
                      </a:r>
                      <a:endParaRPr sz="1000" dirty="0">
                        <a:latin typeface="华文中宋" panose="02010600040101010101" charset="-122"/>
                        <a:ea typeface="华文中宋" panose="02010600040101010101" charset="-122"/>
                        <a:cs typeface="华文中宋" panose="02010600040101010101" charset="-122"/>
                      </a:endParaRPr>
                    </a:p>
                    <a:p>
                      <a:pPr marL="159385" algn="l" rtl="0" eaLnBrk="0">
                        <a:lnSpc>
                          <a:spcPct val="145000"/>
                        </a:lnSpc>
                        <a:spcBef>
                          <a:spcPts val="350"/>
                        </a:spcBef>
                      </a:pP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2019的3</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.0.8条</a:t>
                      </a:r>
                      <a:r>
                        <a:rPr sz="8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“可燃气体和有毒气体检测报警系统应独立于其他系统</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单</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独设置”</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而制定</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同时也符合《火灾自动报警系统设计规</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范》</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50116－</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2013的8.</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1.2条“可燃气体探测</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报警系统应独立组成”</a:t>
                      </a:r>
                      <a:r>
                        <a:rPr sz="800" kern="0" spc="-1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的规定。</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48</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2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26" name="table 226"/>
          <p:cNvGraphicFramePr>
            <a:graphicFrameLocks noGrp="1"/>
          </p:cNvGraphicFramePr>
          <p:nvPr/>
        </p:nvGraphicFramePr>
        <p:xfrm>
          <a:off x="0" y="0"/>
          <a:ext cx="5777864" cy="3249929"/>
        </p:xfrm>
        <a:graphic>
          <a:graphicData uri="http://schemas.openxmlformats.org/drawingml/2006/table">
            <a:tbl>
              <a:tblPr/>
              <a:tblGrid>
                <a:gridCol w="5477509">
                  <a:extLst>
                    <a:ext uri="{9D8B030D-6E8A-4147-A177-3AD203B41FA5}">
                      <a16:colId xmlns:a16="http://schemas.microsoft.com/office/drawing/2014/main" val="20000"/>
                    </a:ext>
                  </a:extLst>
                </a:gridCol>
                <a:gridCol w="300354">
                  <a:extLst>
                    <a:ext uri="{9D8B030D-6E8A-4147-A177-3AD203B41FA5}">
                      <a16:colId xmlns:a16="http://schemas.microsoft.com/office/drawing/2014/main" val="20001"/>
                    </a:ext>
                  </a:extLst>
                </a:gridCol>
              </a:tblGrid>
              <a:tr h="3249929">
                <a:tc>
                  <a:txBody>
                    <a:bodyPr/>
                    <a:lstStyle/>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1000"/>
                        </a:lnSpc>
                      </a:pPr>
                      <a:endParaRPr sz="1000" dirty="0">
                        <a:latin typeface="Arial" panose="020B0604020202020204"/>
                        <a:ea typeface="Arial" panose="020B0604020202020204"/>
                        <a:cs typeface="Arial" panose="020B0604020202020204"/>
                      </a:endParaRPr>
                    </a:p>
                    <a:p>
                      <a:pPr marL="154940"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85420" algn="l" rtl="0" eaLnBrk="0">
                        <a:lnSpc>
                          <a:spcPts val="1350"/>
                        </a:lnSpc>
                        <a:spcBef>
                          <a:spcPts val="290"/>
                        </a:spcBef>
                      </a:pPr>
                      <a:r>
                        <a:rPr sz="1000" b="1"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6.4.3.8</a:t>
                      </a:r>
                      <a:r>
                        <a:rPr sz="1000"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气体探测器的技术性能应符合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12358、</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kern="0" spc="3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5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5322（所有部分）</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/T</a:t>
                      </a:r>
                      <a:endParaRPr sz="1000" dirty="0">
                        <a:latin typeface="华文中宋" panose="02010600040101010101" charset="-122"/>
                        <a:ea typeface="华文中宋" panose="02010600040101010101" charset="-122"/>
                        <a:cs typeface="华文中宋" panose="02010600040101010101" charset="-122"/>
                      </a:endParaRPr>
                    </a:p>
                    <a:p>
                      <a:pPr marL="187960"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50493、GB/T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20936（所有部分</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的要求。</a:t>
                      </a:r>
                      <a:endParaRPr sz="1000" dirty="0">
                        <a:latin typeface="华文中宋" panose="02010600040101010101" charset="-122"/>
                        <a:ea typeface="华文中宋" panose="02010600040101010101" charset="-122"/>
                        <a:cs typeface="华文中宋" panose="02010600040101010101" charset="-122"/>
                      </a:endParaRPr>
                    </a:p>
                    <a:p>
                      <a:pPr marL="184785" indent="-5080" algn="l" rtl="0" eaLnBrk="0">
                        <a:lnSpc>
                          <a:spcPct val="144000"/>
                        </a:lnSpc>
                        <a:spcBef>
                          <a:spcPts val="430"/>
                        </a:spcBef>
                      </a:pP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6.4.3.8条所要求的应符合</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kern="0" spc="2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12358《作业场所环境气体检测报警仪</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通用技术要</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求》、</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15322（所有部分）</a:t>
                      </a:r>
                      <a:r>
                        <a:rPr sz="800"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《可燃气体探测器</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第1部分</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第4部分》</a:t>
                      </a:r>
                      <a:r>
                        <a:rPr sz="800" kern="0" spc="-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为</a:t>
                      </a:r>
                      <a:r>
                        <a:rPr sz="800" b="1"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气体探测</a:t>
                      </a:r>
                      <a:r>
                        <a:rPr sz="800" b="1"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器的产品标准</a:t>
                      </a:r>
                      <a:r>
                        <a:rPr sz="800"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b="1"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而</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b="1"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/T</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50493《石油化工可</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燃气体和有毒气体检测报警设计标准》</a:t>
                      </a:r>
                      <a:r>
                        <a:rPr sz="800" kern="0" spc="-1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20936（所有部分）《爆炸性环境</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用气体探测器</a:t>
                      </a:r>
                      <a:r>
                        <a:rPr sz="800"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第1部分～第4部分》</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为</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设计和应用标准。</a:t>
                      </a:r>
                      <a:endParaRPr sz="800" dirty="0">
                        <a:latin typeface="华文中宋" panose="02010600040101010101" charset="-122"/>
                        <a:ea typeface="华文中宋" panose="02010600040101010101" charset="-122"/>
                        <a:cs typeface="华文中宋" panose="02010600040101010101" charset="-122"/>
                      </a:endParaRPr>
                    </a:p>
                    <a:p>
                      <a:pPr marL="180340" indent="4445" algn="l" rtl="0" eaLnBrk="0">
                        <a:lnSpc>
                          <a:spcPct val="116000"/>
                        </a:lnSpc>
                        <a:spcBef>
                          <a:spcPts val="27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6.4.3.9</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报</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警控制单元的技术性能，</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除了应符合本文件要求之外</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，还应符合GB/T</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50493的</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规定</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。参与消防联动的报警控制单元应</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符合GB</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16808的规定。</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7000"/>
                        </a:lnSpc>
                      </a:pPr>
                      <a:endParaRPr sz="200" dirty="0">
                        <a:latin typeface="Arial" panose="020B0604020202020204"/>
                        <a:ea typeface="Arial" panose="020B0604020202020204"/>
                        <a:cs typeface="Arial" panose="020B0604020202020204"/>
                      </a:endParaRPr>
                    </a:p>
                    <a:p>
                      <a:pPr marL="180340" indent="-635" algn="l" rtl="0" eaLnBrk="0">
                        <a:lnSpc>
                          <a:spcPct val="150000"/>
                        </a:lnSpc>
                        <a:spcBef>
                          <a:spcPts val="0"/>
                        </a:spcBef>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根据</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50493－</a:t>
                      </a:r>
                      <a:r>
                        <a:rPr sz="800"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2019的5</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.4.3条</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“可燃气体探测器参与消防联动时</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探测器信号应先</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送至按</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专用可燃气体报警控制器</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产品标准制造并取得检测报告的专用可燃气体报警控制器，…</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因</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此</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报警控制单元的技术性能</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尚应符合</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504</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93的规定</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。参与消防联动的报警控制单元应符合</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16808《可燃气体报警控制器》</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的规定。</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8382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49</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2" name="table 32"/>
          <p:cNvGraphicFramePr>
            <a:graphicFrameLocks noGrp="1"/>
          </p:cNvGraphicFramePr>
          <p:nvPr/>
        </p:nvGraphicFramePr>
        <p:xfrm>
          <a:off x="0" y="0"/>
          <a:ext cx="5777865" cy="3249930"/>
        </p:xfrm>
        <a:graphic>
          <a:graphicData uri="http://schemas.openxmlformats.org/drawingml/2006/table">
            <a:tbl>
              <a:tblPr/>
              <a:tblGrid>
                <a:gridCol w="2162175">
                  <a:extLst>
                    <a:ext uri="{9D8B030D-6E8A-4147-A177-3AD203B41FA5}">
                      <a16:colId xmlns:a16="http://schemas.microsoft.com/office/drawing/2014/main" val="20000"/>
                    </a:ext>
                  </a:extLst>
                </a:gridCol>
                <a:gridCol w="1858010">
                  <a:extLst>
                    <a:ext uri="{9D8B030D-6E8A-4147-A177-3AD203B41FA5}">
                      <a16:colId xmlns:a16="http://schemas.microsoft.com/office/drawing/2014/main" val="20001"/>
                    </a:ext>
                  </a:extLst>
                </a:gridCol>
                <a:gridCol w="1513840">
                  <a:extLst>
                    <a:ext uri="{9D8B030D-6E8A-4147-A177-3AD203B41FA5}">
                      <a16:colId xmlns:a16="http://schemas.microsoft.com/office/drawing/2014/main" val="20002"/>
                    </a:ext>
                  </a:extLst>
                </a:gridCol>
                <a:gridCol w="243840">
                  <a:extLst>
                    <a:ext uri="{9D8B030D-6E8A-4147-A177-3AD203B41FA5}">
                      <a16:colId xmlns:a16="http://schemas.microsoft.com/office/drawing/2014/main" val="20003"/>
                    </a:ext>
                  </a:extLst>
                </a:gridCol>
              </a:tblGrid>
              <a:tr h="1411605">
                <a:tc gridSpan="4">
                  <a:txBody>
                    <a:bodyPr/>
                    <a:lstStyle/>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91465" algn="l" rtl="0" eaLnBrk="0">
                        <a:lnSpc>
                          <a:spcPct val="97000"/>
                        </a:lnSpc>
                      </a:pPr>
                      <a:r>
                        <a:rPr sz="12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标准修订必要性</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22000"/>
                        </a:lnSpc>
                      </a:pPr>
                      <a:endParaRPr sz="300" dirty="0">
                        <a:latin typeface="Arial" panose="020B0604020202020204"/>
                        <a:ea typeface="Arial" panose="020B0604020202020204"/>
                        <a:cs typeface="Arial" panose="020B0604020202020204"/>
                      </a:endParaRPr>
                    </a:p>
                    <a:p>
                      <a:pPr marL="241300" indent="-177800" algn="l" rtl="0" eaLnBrk="0">
                        <a:lnSpc>
                          <a:spcPct val="152000"/>
                        </a:lnSpc>
                        <a:spcBef>
                          <a:spcPts val="5"/>
                        </a:spcBef>
                      </a:pPr>
                      <a:r>
                        <a:rPr sz="800" kern="0" spc="70" dirty="0">
                          <a:solidFill>
                            <a:srgbClr val="000000">
                              <a:alpha val="100000"/>
                            </a:srgbClr>
                          </a:solidFill>
                          <a:latin typeface="Arial" panose="020B0604020202020204"/>
                          <a:ea typeface="Arial" panose="020B0604020202020204"/>
                          <a:cs typeface="Arial" panose="020B0604020202020204"/>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二是</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800" kern="0" spc="2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17681-1999、</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AQ</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3035-2010和</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AQ</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3036-2010已经发布实施多年</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部分条款已无法满足当前</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重大危险源安全风险防控的需求。</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8383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marL="67945" algn="l" rtl="0" eaLnBrk="0">
                        <a:lnSpc>
                          <a:spcPct val="77000"/>
                        </a:lnSpc>
                        <a:spcBef>
                          <a:spcPts val="0"/>
                        </a:spcBef>
                      </a:pPr>
                      <a:r>
                        <a:rPr sz="600" kern="0" spc="-10" dirty="0">
                          <a:solidFill>
                            <a:srgbClr val="000000">
                              <a:alpha val="100000"/>
                            </a:srgbClr>
                          </a:solidFill>
                          <a:latin typeface="Arial" panose="020B0604020202020204"/>
                          <a:ea typeface="Arial" panose="020B0604020202020204"/>
                          <a:cs typeface="Arial" panose="020B0604020202020204"/>
                        </a:rPr>
                        <a:t>•</a:t>
                      </a:r>
                      <a:r>
                        <a:rPr sz="600" kern="0" spc="-10" dirty="0">
                          <a:solidFill>
                            <a:srgbClr val="000000">
                              <a:alpha val="100000"/>
                            </a:srgbClr>
                          </a:solidFill>
                          <a:latin typeface="Calibri" panose="020F0502020204030204"/>
                          <a:ea typeface="Calibri" panose="020F0502020204030204"/>
                          <a:cs typeface="Calibri" panose="020F0502020204030204"/>
                        </a:rPr>
                        <a:t>5</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4" name="picture 34"/>
          <p:cNvPicPr>
            <a:picLocks noChangeAspect="1"/>
          </p:cNvPicPr>
          <p:nvPr/>
        </p:nvPicPr>
        <p:blipFill>
          <a:blip r:embed="rId3"/>
          <a:stretch>
            <a:fillRect/>
          </a:stretch>
        </p:blipFill>
        <p:spPr>
          <a:xfrm rot="21600000">
            <a:off x="2535123" y="1493520"/>
            <a:ext cx="1138427" cy="1557528"/>
          </a:xfrm>
          <a:prstGeom prst="rect">
            <a:avLst/>
          </a:prstGeom>
        </p:spPr>
      </p:pic>
      <p:pic>
        <p:nvPicPr>
          <p:cNvPr id="36" name="picture 36"/>
          <p:cNvPicPr>
            <a:picLocks noChangeAspect="1"/>
          </p:cNvPicPr>
          <p:nvPr/>
        </p:nvPicPr>
        <p:blipFill>
          <a:blip r:embed="rId4"/>
          <a:stretch>
            <a:fillRect/>
          </a:stretch>
        </p:blipFill>
        <p:spPr>
          <a:xfrm rot="21600000">
            <a:off x="698703" y="1493520"/>
            <a:ext cx="1091183" cy="1574291"/>
          </a:xfrm>
          <a:prstGeom prst="rect">
            <a:avLst/>
          </a:prstGeom>
        </p:spPr>
      </p:pic>
      <p:pic>
        <p:nvPicPr>
          <p:cNvPr id="38" name="picture 38"/>
          <p:cNvPicPr>
            <a:picLocks noChangeAspect="1"/>
          </p:cNvPicPr>
          <p:nvPr/>
        </p:nvPicPr>
        <p:blipFill>
          <a:blip r:embed="rId5"/>
          <a:stretch>
            <a:fillRect/>
          </a:stretch>
        </p:blipFill>
        <p:spPr>
          <a:xfrm rot="21600000">
            <a:off x="4366971" y="1513332"/>
            <a:ext cx="1098803" cy="153771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30" name="table 23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91135" algn="l" rtl="0" eaLnBrk="0">
                        <a:lnSpc>
                          <a:spcPts val="1190"/>
                        </a:lnSpc>
                        <a:spcBef>
                          <a:spcPts val="815"/>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：根据</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50493－</a:t>
                      </a:r>
                      <a:r>
                        <a:rPr sz="800"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2019的附录C</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，对于6.4.3.7条和6.4.3.9条中的</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GDS</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配置进</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一步解读为：</a:t>
                      </a:r>
                      <a:endParaRPr sz="800" dirty="0">
                        <a:latin typeface="华文中宋" panose="02010600040101010101" charset="-122"/>
                        <a:ea typeface="华文中宋" panose="02010600040101010101" charset="-122"/>
                        <a:cs typeface="华文中宋" panose="02010600040101010101" charset="-122"/>
                      </a:endParaRPr>
                    </a:p>
                    <a:p>
                      <a:pPr marL="207010" algn="l" rtl="0" eaLnBrk="0">
                        <a:lnSpc>
                          <a:spcPts val="1190"/>
                        </a:lnSpc>
                        <a:spcBef>
                          <a:spcPts val="400"/>
                        </a:spcBef>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1）标准型</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GDS</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（右图注1</a:t>
                      </a:r>
                      <a:r>
                        <a:rPr sz="800" b="1" kern="0" spc="3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193675" algn="l" rtl="0" eaLnBrk="0">
                        <a:lnSpc>
                          <a:spcPts val="1590"/>
                        </a:lnSpc>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2）</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消防联动型</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GDS</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（右图注2）</a:t>
                      </a:r>
                      <a:endParaRPr sz="800" dirty="0">
                        <a:latin typeface="华文中宋" panose="02010600040101010101" charset="-122"/>
                        <a:ea typeface="华文中宋" panose="02010600040101010101" charset="-122"/>
                        <a:cs typeface="华文中宋" panose="02010600040101010101" charset="-122"/>
                      </a:endParaRPr>
                    </a:p>
                    <a:p>
                      <a:pPr marL="194945" algn="l" rtl="0" eaLnBrk="0">
                        <a:lnSpc>
                          <a:spcPts val="1590"/>
                        </a:lnSpc>
                      </a:pP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3）与</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SIS</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相关的气体探测器</a:t>
                      </a:r>
                      <a:endParaRPr sz="800" dirty="0">
                        <a:latin typeface="华文中宋" panose="02010600040101010101" charset="-122"/>
                        <a:ea typeface="华文中宋" panose="02010600040101010101" charset="-122"/>
                        <a:cs typeface="华文中宋" panose="02010600040101010101" charset="-122"/>
                      </a:endParaRPr>
                    </a:p>
                    <a:p>
                      <a:pPr marL="262255" algn="l" rtl="0" eaLnBrk="0">
                        <a:lnSpc>
                          <a:spcPts val="1190"/>
                        </a:lnSpc>
                        <a:spcBef>
                          <a:spcPts val="400"/>
                        </a:spcBef>
                      </a:pP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（右图注3）</a:t>
                      </a:r>
                      <a:r>
                        <a:rPr sz="800" kern="0" spc="18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53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23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34" name="table 23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08915" indent="4445" algn="l" rtl="0" eaLnBrk="0">
                        <a:lnSpc>
                          <a:spcPct val="119000"/>
                        </a:lnSpc>
                        <a:spcBef>
                          <a:spcPts val="132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6.4.3.10</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可燃气体探测器、</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有毒气体探测器、氧气探测器的选用</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，应根据探</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测器的技术性</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能、被测气体的理化性质、被测气体的组分种类和检测精度要求、</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探测器与现场环境的相容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性、现场环境特点等因</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素确定。</a:t>
                      </a:r>
                      <a:endParaRPr sz="1000" dirty="0">
                        <a:latin typeface="华文中宋" panose="02010600040101010101" charset="-122"/>
                        <a:ea typeface="华文中宋" panose="02010600040101010101" charset="-122"/>
                        <a:cs typeface="华文中宋" panose="02010600040101010101" charset="-122"/>
                      </a:endParaRPr>
                    </a:p>
                    <a:p>
                      <a:pPr marL="213995" algn="l" rtl="0" eaLnBrk="0">
                        <a:lnSpc>
                          <a:spcPct val="87000"/>
                        </a:lnSpc>
                        <a:spcBef>
                          <a:spcPts val="47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可燃气体探测器的测量范围和报警设定值应符合下列规定。</a:t>
                      </a:r>
                      <a:endParaRPr sz="1000" dirty="0">
                        <a:latin typeface="华文中宋" panose="02010600040101010101" charset="-122"/>
                        <a:ea typeface="华文中宋" panose="02010600040101010101" charset="-122"/>
                        <a:cs typeface="华文中宋" panose="02010600040101010101" charset="-122"/>
                      </a:endParaRPr>
                    </a:p>
                    <a:p>
                      <a:pPr marL="210185" algn="l" rtl="0" eaLnBrk="0">
                        <a:lnSpc>
                          <a:spcPts val="1350"/>
                        </a:lnSpc>
                        <a:spcBef>
                          <a:spcPts val="24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点型可燃气体探测器的测量范围应为0～</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100%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LEL。</a:t>
                      </a:r>
                      <a:endParaRPr sz="1000" dirty="0">
                        <a:latin typeface="华文中宋" panose="02010600040101010101" charset="-122"/>
                        <a:ea typeface="华文中宋" panose="02010600040101010101" charset="-122"/>
                        <a:cs typeface="华文中宋" panose="02010600040101010101" charset="-122"/>
                      </a:endParaRPr>
                    </a:p>
                    <a:p>
                      <a:pPr marL="20891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线型可燃气体探测器的测量范围应为0～5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LEL</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215265" indent="-4445" algn="l" rtl="0" eaLnBrk="0">
                        <a:lnSpc>
                          <a:spcPct val="122000"/>
                        </a:lnSpc>
                        <a:spcBef>
                          <a:spcPts val="16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点型可燃气体探测器的一级报警设定值应小于或等于25%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LEL</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；二级报警设定值</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应小于</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或等于50%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LEL。</a:t>
                      </a:r>
                      <a:endParaRPr sz="1000" dirty="0">
                        <a:latin typeface="华文中宋" panose="02010600040101010101" charset="-122"/>
                        <a:ea typeface="华文中宋" panose="02010600040101010101" charset="-122"/>
                        <a:cs typeface="华文中宋" panose="02010600040101010101" charset="-122"/>
                      </a:endParaRPr>
                    </a:p>
                    <a:p>
                      <a:pPr marL="210820" algn="l" rtl="0" eaLnBrk="0">
                        <a:lnSpc>
                          <a:spcPts val="1350"/>
                        </a:lnSpc>
                        <a:spcBef>
                          <a:spcPts val="11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线型可燃气体探测器的一级报警设定值应为1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LEL</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·m；二级报警设定值</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应为2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LEL</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47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23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38" name="table 23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12090" algn="l" rtl="0" eaLnBrk="0">
                        <a:lnSpc>
                          <a:spcPct val="87000"/>
                        </a:lnSpc>
                        <a:spcBef>
                          <a:spcPts val="5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有毒气体探测器的测量范围和报警设定值应符合下列规定。</a:t>
                      </a:r>
                      <a:endParaRPr sz="1000" dirty="0">
                        <a:latin typeface="华文中宋" panose="02010600040101010101" charset="-122"/>
                        <a:ea typeface="华文中宋" panose="02010600040101010101" charset="-122"/>
                        <a:cs typeface="华文中宋" panose="02010600040101010101" charset="-122"/>
                      </a:endParaRPr>
                    </a:p>
                    <a:p>
                      <a:pPr marL="20891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有毒气体探测器的测量范围</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应为0～300%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OEL。</a:t>
                      </a:r>
                      <a:endParaRPr sz="1000" dirty="0">
                        <a:latin typeface="华文中宋" panose="02010600040101010101" charset="-122"/>
                        <a:ea typeface="华文中宋" panose="02010600040101010101" charset="-122"/>
                        <a:cs typeface="华文中宋" panose="02010600040101010101" charset="-122"/>
                      </a:endParaRPr>
                    </a:p>
                    <a:p>
                      <a:pPr marL="210185" indent="-2540" algn="l" rtl="0" eaLnBrk="0">
                        <a:lnSpc>
                          <a:spcPct val="123000"/>
                        </a:lnSpc>
                        <a:spcBef>
                          <a:spcPts val="15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当有毒气体探测器的测量范围不能满足</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.12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a)要求而采用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IDLH</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，其测量范围上限</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不应超过30%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IDLH。</a:t>
                      </a:r>
                      <a:endParaRPr sz="1000" dirty="0">
                        <a:latin typeface="华文中宋" panose="02010600040101010101" charset="-122"/>
                        <a:ea typeface="华文中宋" panose="02010600040101010101" charset="-122"/>
                        <a:cs typeface="华文中宋" panose="02010600040101010101" charset="-122"/>
                      </a:endParaRPr>
                    </a:p>
                    <a:p>
                      <a:pPr marL="210185" indent="-635" algn="l" rtl="0" eaLnBrk="0">
                        <a:lnSpc>
                          <a:spcPct val="126000"/>
                        </a:lnSpc>
                        <a:spcBef>
                          <a:spcPts val="10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有毒气体探测器的一级报警设定值应小于或等于100%</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OEL</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；二级报警设定值应小于或等于</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200%OEL。</a:t>
                      </a:r>
                      <a:endParaRPr sz="1000" dirty="0">
                        <a:latin typeface="华文中宋" panose="02010600040101010101" charset="-122"/>
                        <a:ea typeface="华文中宋" panose="02010600040101010101" charset="-122"/>
                        <a:cs typeface="华文中宋" panose="02010600040101010101" charset="-122"/>
                      </a:endParaRPr>
                    </a:p>
                    <a:p>
                      <a:pPr marL="207645" indent="1270" algn="l" rtl="0" eaLnBrk="0">
                        <a:lnSpc>
                          <a:spcPct val="121000"/>
                        </a:lnSpc>
                        <a:spcBef>
                          <a:spcPts val="2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当有毒气体探测器的测量范围不能满足</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3.12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a)要求而采用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IDLH</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，一级报警设定值</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应小于或等于5%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IDLH</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；二级报警设定值应小于或等于10</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IDLH。</a:t>
                      </a:r>
                      <a:endParaRPr sz="1000" dirty="0">
                        <a:latin typeface="华文中宋" panose="02010600040101010101" charset="-122"/>
                        <a:ea typeface="华文中宋" panose="02010600040101010101" charset="-122"/>
                        <a:cs typeface="华文中宋" panose="02010600040101010101" charset="-122"/>
                      </a:endParaRPr>
                    </a:p>
                    <a:p>
                      <a:pPr marL="209550" indent="-2540" algn="l" rtl="0" eaLnBrk="0">
                        <a:lnSpc>
                          <a:spcPct val="144000"/>
                        </a:lnSpc>
                        <a:spcBef>
                          <a:spcPts val="105"/>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6.4.3.</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10条～6.4.3.</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1</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2条整合了</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2019的“5.5节</a:t>
                      </a:r>
                      <a:r>
                        <a:rPr sz="800"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测量范围及报警值设定”</a:t>
                      </a:r>
                      <a:r>
                        <a:rPr sz="800" kern="0" spc="-1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的要</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求编制。</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picture 24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42" name="table 24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27330" indent="-5715" algn="l" rtl="0" eaLnBrk="0">
                        <a:lnSpc>
                          <a:spcPct val="115000"/>
                        </a:lnSpc>
                        <a:spcBef>
                          <a:spcPts val="925"/>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6.4.3.13</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可燃气体和有毒气体的报警应按</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照生产单元、储存单元内的工艺单元进行报警分</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区</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。可燃气体区域报警功能和有毒气体区域报警功能应区别实现。</a:t>
                      </a:r>
                      <a:endParaRPr sz="1000" dirty="0">
                        <a:latin typeface="华文中宋" panose="02010600040101010101" charset="-122"/>
                        <a:ea typeface="华文中宋" panose="02010600040101010101" charset="-122"/>
                        <a:cs typeface="华文中宋" panose="02010600040101010101" charset="-122"/>
                      </a:endParaRPr>
                    </a:p>
                    <a:p>
                      <a:pPr marL="219075" indent="2540" algn="l" rtl="0" eaLnBrk="0">
                        <a:lnSpc>
                          <a:spcPct val="113000"/>
                        </a:lnSpc>
                        <a:spcBef>
                          <a:spcPts val="47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6.4.3.14</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区域警报器的启动信号应采用二级报警设定值。</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区域警报器的声压级应高于110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dBA</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，且距离区域警报器1</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m处的总声压值不应高于120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dBA。</a:t>
                      </a:r>
                      <a:endParaRPr sz="1000" dirty="0">
                        <a:latin typeface="华文中宋" panose="02010600040101010101" charset="-122"/>
                        <a:ea typeface="华文中宋" panose="02010600040101010101" charset="-122"/>
                        <a:cs typeface="华文中宋" panose="02010600040101010101" charset="-122"/>
                      </a:endParaRPr>
                    </a:p>
                    <a:p>
                      <a:pPr marL="216535" algn="l" rtl="0" eaLnBrk="0">
                        <a:lnSpc>
                          <a:spcPts val="1190"/>
                        </a:lnSpc>
                        <a:spcBef>
                          <a:spcPts val="230"/>
                        </a:spcBef>
                      </a:pP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2019的5.3.</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1条和5.3.2条。</a:t>
                      </a:r>
                      <a:endParaRPr sz="800" dirty="0">
                        <a:latin typeface="华文中宋" panose="02010600040101010101" charset="-122"/>
                        <a:ea typeface="华文中宋" panose="02010600040101010101" charset="-122"/>
                        <a:cs typeface="华文中宋" panose="02010600040101010101" charset="-122"/>
                      </a:endParaRPr>
                    </a:p>
                    <a:p>
                      <a:pPr marL="219075" indent="2540" algn="l" rtl="0" eaLnBrk="0">
                        <a:lnSpc>
                          <a:spcPct val="116000"/>
                        </a:lnSpc>
                        <a:spcBef>
                          <a:spcPts val="19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6.4.3.15</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可燃气体和有毒气体的检测报警信号应送至至少一处24h有人值守的控</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制室显示</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报警；可燃气体二级报警信号、</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GDS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控制单元的故障信号应送至消防控制室。</a:t>
                      </a:r>
                      <a:endParaRPr sz="1000" dirty="0">
                        <a:latin typeface="华文中宋" panose="02010600040101010101" charset="-122"/>
                        <a:ea typeface="华文中宋" panose="02010600040101010101" charset="-122"/>
                        <a:cs typeface="华文中宋" panose="02010600040101010101" charset="-122"/>
                      </a:endParaRPr>
                    </a:p>
                    <a:p>
                      <a:pPr marL="216535" algn="l" rtl="0" eaLnBrk="0">
                        <a:lnSpc>
                          <a:spcPts val="1190"/>
                        </a:lnSpc>
                        <a:spcBef>
                          <a:spcPts val="380"/>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：依据《火灾自动报警系统设计规</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范》</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50116－</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2013的8.</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1.4条。</a:t>
                      </a:r>
                      <a:endParaRPr sz="800" dirty="0">
                        <a:latin typeface="华文中宋" panose="02010600040101010101" charset="-122"/>
                        <a:ea typeface="华文中宋" panose="02010600040101010101" charset="-122"/>
                        <a:cs typeface="华文中宋" panose="02010600040101010101" charset="-122"/>
                      </a:endParaRPr>
                    </a:p>
                    <a:p>
                      <a:pPr marL="217170" indent="4445" algn="l" rtl="0" eaLnBrk="0">
                        <a:lnSpc>
                          <a:spcPct val="113000"/>
                        </a:lnSpc>
                        <a:spcBef>
                          <a:spcPts val="40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6">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6.4.3.16</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控制室内可燃气体和有毒气体的声光警报器的声压等级</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应满足设备前方1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m处不</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小于75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dBA</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，声光警报器的启动信号应采用综合二级报警设定值。</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1000"/>
                        </a:lnSpc>
                      </a:pPr>
                      <a:endParaRPr sz="200" dirty="0">
                        <a:latin typeface="Arial" panose="020B0604020202020204"/>
                        <a:ea typeface="Arial" panose="020B0604020202020204"/>
                        <a:cs typeface="Arial" panose="020B0604020202020204"/>
                      </a:endParaRPr>
                    </a:p>
                    <a:p>
                      <a:pPr marL="216535" algn="l" rtl="0" eaLnBrk="0">
                        <a:lnSpc>
                          <a:spcPts val="1190"/>
                        </a:lnSpc>
                        <a:spcBef>
                          <a:spcPts val="0"/>
                        </a:spcBef>
                      </a:pP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FF0000">
                              <a:alpha val="100000"/>
                            </a:srgbClr>
                          </a:solidFill>
                          <a:latin typeface="华文中宋" panose="02010600040101010101" charset="-122"/>
                          <a:ea typeface="华文中宋" panose="02010600040101010101" charset="-122"/>
                          <a:cs typeface="华文中宋" panose="02010600040101010101" charset="-122"/>
                        </a:rPr>
                        <a:t>2019的5.4.2条</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600" kern="0" spc="30" dirty="0">
                          <a:solidFill>
                            <a:srgbClr val="000000">
                              <a:alpha val="100000"/>
                            </a:srgbClr>
                          </a:solidFill>
                          <a:latin typeface="Arial" panose="020B0604020202020204"/>
                          <a:ea typeface="Arial" panose="020B0604020202020204"/>
                          <a:cs typeface="Arial" panose="020B0604020202020204"/>
                        </a:rPr>
                        <a:t>•</a:t>
                      </a:r>
                      <a:r>
                        <a:rPr sz="600" kern="0" spc="30" dirty="0">
                          <a:solidFill>
                            <a:srgbClr val="000000">
                              <a:alpha val="100000"/>
                            </a:srgbClr>
                          </a:solidFill>
                          <a:latin typeface="Calibri" panose="020F0502020204030204"/>
                          <a:ea typeface="Calibri" panose="020F0502020204030204"/>
                          <a:cs typeface="Calibri" panose="020F0502020204030204"/>
                        </a:rPr>
                        <a:t>53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picture 24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46" name="table 24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06375" algn="l" rtl="0" eaLnBrk="0">
                        <a:lnSpc>
                          <a:spcPct val="87000"/>
                        </a:lnSpc>
                        <a:spcBef>
                          <a:spcPts val="107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6.4.3.17</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在现场有安装空间的情</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况下，气体探测器的布点及安装位置应符合下列规定。</a:t>
                      </a:r>
                      <a:endParaRPr sz="1000" dirty="0">
                        <a:latin typeface="华文中宋" panose="02010600040101010101" charset="-122"/>
                        <a:ea typeface="华文中宋" panose="02010600040101010101" charset="-122"/>
                        <a:cs typeface="华文中宋" panose="02010600040101010101" charset="-122"/>
                      </a:endParaRPr>
                    </a:p>
                    <a:p>
                      <a:pPr marL="203200"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气体探测器的布点及安装位置应符合生产单元、储存单元对气体或液体蒸气泄</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漏的监测要求。</a:t>
                      </a:r>
                      <a:endParaRPr sz="1000" dirty="0">
                        <a:latin typeface="华文中宋" panose="02010600040101010101" charset="-122"/>
                        <a:ea typeface="华文中宋" panose="02010600040101010101" charset="-122"/>
                        <a:cs typeface="华文中宋" panose="02010600040101010101" charset="-122"/>
                      </a:endParaRPr>
                    </a:p>
                    <a:p>
                      <a:pPr marL="203200" indent="-1270" algn="l" rtl="0" eaLnBrk="0">
                        <a:lnSpc>
                          <a:spcPct val="116000"/>
                        </a:lnSpc>
                        <a:spcBef>
                          <a:spcPts val="16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气体探测器应安装在无冲击、无振动、无强电磁场干扰、易于检修的场</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所</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。探测器安装地点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与周边工艺管道或设备之间的净空</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不应小于0.5</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endParaRPr sz="1000" dirty="0">
                        <a:latin typeface="华文中宋" panose="02010600040101010101" charset="-122"/>
                        <a:ea typeface="华文中宋" panose="02010600040101010101" charset="-122"/>
                        <a:cs typeface="华文中宋" panose="02010600040101010101" charset="-122"/>
                      </a:endParaRPr>
                    </a:p>
                    <a:p>
                      <a:pPr marL="205105" indent="-1270" algn="l" rtl="0" eaLnBrk="0">
                        <a:lnSpc>
                          <a:spcPct val="116000"/>
                        </a:lnSpc>
                        <a:spcBef>
                          <a:spcPts val="25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检测比空气重的可燃气体或有毒气体时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，气体探测器的安装高度应距地坪（或楼/框架地板）</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0.3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m～0.6</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m内。</a:t>
                      </a:r>
                      <a:endParaRPr sz="1000" dirty="0">
                        <a:latin typeface="华文中宋" panose="02010600040101010101" charset="-122"/>
                        <a:ea typeface="华文中宋" panose="02010600040101010101" charset="-122"/>
                        <a:cs typeface="华文中宋" panose="02010600040101010101" charset="-122"/>
                      </a:endParaRPr>
                    </a:p>
                    <a:p>
                      <a:pPr marL="202565" indent="635" algn="l" rtl="0" eaLnBrk="0">
                        <a:lnSpc>
                          <a:spcPct val="116000"/>
                        </a:lnSpc>
                        <a:spcBef>
                          <a:spcPts val="25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检测比空气轻的可燃</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气体或有毒气体时</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，气体探测器的安装高度应在释放源上方0.5</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m～2.0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m内。</a:t>
                      </a:r>
                      <a:endParaRPr sz="1000" dirty="0">
                        <a:latin typeface="华文中宋" panose="02010600040101010101" charset="-122"/>
                        <a:ea typeface="华文中宋" panose="02010600040101010101" charset="-122"/>
                        <a:cs typeface="华文中宋" panose="02010600040101010101" charset="-122"/>
                      </a:endParaRPr>
                    </a:p>
                    <a:p>
                      <a:pPr marL="219710" indent="-12065" algn="l" rtl="0" eaLnBrk="0">
                        <a:lnSpc>
                          <a:spcPct val="122000"/>
                        </a:lnSpc>
                        <a:spcBef>
                          <a:spcPts val="25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检测比空气略重的可燃气体或有毒气体时</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测器的安装高度应在释放源下方0.5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m内</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，且距地</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坪（或楼/框架地板）0.3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m以上。</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5000"/>
                        </a:lnSpc>
                      </a:pPr>
                      <a:endParaRPr sz="600" dirty="0">
                        <a:latin typeface="Arial" panose="020B0604020202020204"/>
                        <a:ea typeface="Arial" panose="020B0604020202020204"/>
                        <a:cs typeface="Arial" panose="020B0604020202020204"/>
                      </a:endParaRPr>
                    </a:p>
                    <a:p>
                      <a:pPr marL="5561330" algn="l" rtl="0" eaLnBrk="0">
                        <a:lnSpc>
                          <a:spcPct val="77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icture 24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50" name="table 25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98755" indent="-17145" algn="l" rtl="0" eaLnBrk="0">
                        <a:lnSpc>
                          <a:spcPct val="116000"/>
                        </a:lnSpc>
                        <a:spcBef>
                          <a:spcPts val="109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f)</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检测比空气略轻的可燃气体或有毒气体时</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，气体探测器的安装高度应在释放</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源上方0</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1.0</a:t>
                      </a:r>
                      <a:r>
                        <a:rPr sz="1000"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m内。</a:t>
                      </a:r>
                      <a:endParaRPr sz="1000" dirty="0">
                        <a:latin typeface="华文中宋" panose="02010600040101010101" charset="-122"/>
                        <a:ea typeface="华文中宋" panose="02010600040101010101" charset="-122"/>
                        <a:cs typeface="华文中宋" panose="02010600040101010101" charset="-122"/>
                      </a:endParaRPr>
                    </a:p>
                    <a:p>
                      <a:pPr marL="183515" algn="l" rtl="0" eaLnBrk="0">
                        <a:lnSpc>
                          <a:spcPts val="1350"/>
                        </a:lnSpc>
                        <a:spcBef>
                          <a:spcPts val="24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环境氧气探测器的安装高度应距地坪（或楼/框架地板）</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1.5</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m～2.0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m内。</a:t>
                      </a:r>
                      <a:endParaRPr sz="1000" dirty="0">
                        <a:latin typeface="华文中宋" panose="02010600040101010101" charset="-122"/>
                        <a:ea typeface="华文中宋" panose="02010600040101010101" charset="-122"/>
                        <a:cs typeface="华文中宋" panose="02010600040101010101" charset="-122"/>
                      </a:endParaRPr>
                    </a:p>
                    <a:p>
                      <a:pPr marL="180340" algn="l" rtl="0" eaLnBrk="0">
                        <a:lnSpc>
                          <a:spcPts val="1190"/>
                        </a:lnSpc>
                        <a:spcBef>
                          <a:spcPts val="295"/>
                        </a:spcBef>
                      </a:pPr>
                      <a:r>
                        <a:rPr sz="800" b="1" kern="0" spc="3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0000FF">
                              <a:alpha val="100000"/>
                            </a:srgbClr>
                          </a:solidFill>
                          <a:latin typeface="华文中宋" panose="02010600040101010101" charset="-122"/>
                          <a:ea typeface="华文中宋" panose="02010600040101010101" charset="-122"/>
                          <a:cs typeface="华文中宋" panose="02010600040101010101" charset="-122"/>
                        </a:rPr>
                        <a:t>：整合</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50493－</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2019的6.</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1.</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1条、</a:t>
                      </a:r>
                      <a:r>
                        <a:rPr sz="800" kern="0" spc="-1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6.</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1.2</a:t>
                      </a:r>
                      <a:r>
                        <a:rPr sz="8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条。</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7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55</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icture 25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54" name="table 25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95580" algn="l" rtl="0" eaLnBrk="0">
                        <a:lnSpc>
                          <a:spcPct val="98000"/>
                        </a:lnSpc>
                        <a:spcBef>
                          <a:spcPts val="470"/>
                        </a:spcBef>
                      </a:pP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6.4.4</a:t>
                      </a:r>
                      <a:r>
                        <a:rPr sz="1000" kern="0" spc="10" dirty="0">
                          <a:solidFill>
                            <a:srgbClr val="FF0000">
                              <a:alpha val="100000"/>
                            </a:srgbClr>
                          </a:solidFill>
                          <a:latin typeface="黑体" panose="02010609060101010101" charset="-122"/>
                          <a:ea typeface="黑体" panose="02010609060101010101" charset="-122"/>
                          <a:cs typeface="黑体" panose="02010609060101010101" charset="-122"/>
                        </a:rPr>
                        <a:t> </a:t>
                      </a: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过程检测仪表</a:t>
                      </a:r>
                      <a:endParaRPr sz="1000" dirty="0">
                        <a:latin typeface="黑体" panose="02010609060101010101" charset="-122"/>
                        <a:ea typeface="黑体" panose="02010609060101010101" charset="-122"/>
                        <a:cs typeface="黑体" panose="02010609060101010101" charset="-122"/>
                      </a:endParaRPr>
                    </a:p>
                    <a:p>
                      <a:pPr marL="199390" algn="l" rtl="0" eaLnBrk="0">
                        <a:lnSpc>
                          <a:spcPct val="87000"/>
                        </a:lnSpc>
                        <a:spcBef>
                          <a:spcPts val="40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6.4.4.1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生产单元、</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储存单元应配备满足安全生产要求的过程检测仪表。</a:t>
                      </a:r>
                      <a:endParaRPr sz="1000" dirty="0">
                        <a:latin typeface="华文中宋" panose="02010600040101010101" charset="-122"/>
                        <a:ea typeface="华文中宋" panose="02010600040101010101" charset="-122"/>
                        <a:cs typeface="华文中宋" panose="02010600040101010101" charset="-122"/>
                      </a:endParaRPr>
                    </a:p>
                    <a:p>
                      <a:pPr marL="196215" indent="2540" algn="l" rtl="0" eaLnBrk="0">
                        <a:lnSpc>
                          <a:spcPct val="119000"/>
                        </a:lnSpc>
                        <a:spcBef>
                          <a:spcPts val="26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6.4.4.2</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仪表选型应根据工</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艺要求的操作条件、设计条件、精确度等级、工艺介质特性、检测点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环境、配管材料等级规定及安全环保要求等因素确定</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，并满足工程项目对仪表选型的总</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体技术水</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平要求</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。仪表选型应安全可靠、技术先进、经济合理。</a:t>
                      </a:r>
                      <a:endParaRPr sz="1000" dirty="0">
                        <a:latin typeface="华文中宋" panose="02010600040101010101" charset="-122"/>
                        <a:ea typeface="华文中宋" panose="02010600040101010101" charset="-122"/>
                        <a:cs typeface="华文中宋" panose="02010600040101010101" charset="-122"/>
                      </a:endParaRPr>
                    </a:p>
                    <a:p>
                      <a:pPr marL="194945" indent="3810" algn="l" rtl="0" eaLnBrk="0">
                        <a:lnSpc>
                          <a:spcPct val="119000"/>
                        </a:lnSpc>
                        <a:spcBef>
                          <a:spcPts val="2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6.4.4.3</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仪表选型在性能要求上应根据测量用途、</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测量范围、范围度、精确度、灵敏度、分辨率、</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重复性、线性度、可调比、死区、永久压损、输出信号特性、</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响应时间、控制系统要求、安全系</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统要求、</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防火要求、环保要求、节能要求、可</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靠性及经济性等因素来综合考虑。</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55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56</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25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58" name="table 25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94310" indent="4445" algn="l" rtl="0" eaLnBrk="0">
                        <a:lnSpc>
                          <a:spcPct val="123000"/>
                        </a:lnSpc>
                        <a:spcBef>
                          <a:spcPts val="31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6.4.4.4</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在现</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场安装的电子式仪表，</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防护等级不应低于</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/T</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4208规定的</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IP</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65；在现场安装的</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气动仪表及就地仪表</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防护等级不应低于</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IP</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55；在仪表井、</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阀门井及水池内安装的仪表</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防护</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等级应为IP68。</a:t>
                      </a:r>
                      <a:endParaRPr sz="1000" dirty="0">
                        <a:latin typeface="华文中宋" panose="02010600040101010101" charset="-122"/>
                        <a:ea typeface="华文中宋" panose="02010600040101010101" charset="-122"/>
                        <a:cs typeface="华文中宋" panose="02010600040101010101" charset="-122"/>
                      </a:endParaRPr>
                    </a:p>
                    <a:p>
                      <a:pPr marL="254000" indent="-60325" algn="l" rtl="0" eaLnBrk="0">
                        <a:lnSpc>
                          <a:spcPct val="144000"/>
                        </a:lnSpc>
                        <a:spcBef>
                          <a:spcPts val="230"/>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6</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4</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4</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1条</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～6</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4</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4</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4条均来源于</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《石油化工自动化仪表选型设计规范》</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SH</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3005－</a:t>
                      </a:r>
                      <a:r>
                        <a:rPr sz="800"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2016的</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“第4章</a:t>
                      </a:r>
                      <a:r>
                        <a:rPr sz="800"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一般规定”</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以及</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HG</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/T</a:t>
                      </a:r>
                      <a:r>
                        <a:rPr sz="800"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20507－</a:t>
                      </a:r>
                      <a:r>
                        <a:rPr sz="800"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2014《自动化仪表选型设计规范》</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0000FF">
                              <a:alpha val="100000"/>
                            </a:srgbClr>
                          </a:solidFill>
                          <a:latin typeface="华文中宋" panose="02010600040101010101" charset="-122"/>
                          <a:ea typeface="华文中宋" panose="02010600040101010101" charset="-122"/>
                          <a:cs typeface="华文中宋" panose="02010600040101010101" charset="-122"/>
                        </a:rPr>
                        <a:t>的</a:t>
                      </a:r>
                      <a:r>
                        <a:rPr sz="800" b="1" kern="0" spc="40" dirty="0">
                          <a:solidFill>
                            <a:srgbClr val="0000FF">
                              <a:alpha val="100000"/>
                            </a:srgbClr>
                          </a:solidFill>
                          <a:latin typeface="华文中宋" panose="02010600040101010101" charset="-122"/>
                          <a:ea typeface="华文中宋" panose="02010600040101010101" charset="-122"/>
                          <a:cs typeface="华文中宋" panose="02010600040101010101" charset="-122"/>
                        </a:rPr>
                        <a:t>相关规定。</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7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picture 26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62" name="table 26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5100" algn="l" rtl="0" eaLnBrk="0">
                        <a:lnSpc>
                          <a:spcPct val="87000"/>
                        </a:lnSpc>
                        <a:spcBef>
                          <a:spcPts val="85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6.4.4.5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过程检测仪表应符合下</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列规定。</a:t>
                      </a:r>
                      <a:endParaRPr sz="1000" dirty="0">
                        <a:latin typeface="华文中宋" panose="02010600040101010101" charset="-122"/>
                        <a:ea typeface="华文中宋" panose="02010600040101010101" charset="-122"/>
                        <a:cs typeface="华文中宋" panose="02010600040101010101" charset="-122"/>
                      </a:endParaRPr>
                    </a:p>
                    <a:p>
                      <a:pPr marL="161925"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仪表的承受压力部件不</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应采用低熔点材质。</a:t>
                      </a:r>
                      <a:endParaRPr sz="1000" dirty="0">
                        <a:latin typeface="华文中宋" panose="02010600040101010101" charset="-122"/>
                        <a:ea typeface="华文中宋" panose="02010600040101010101" charset="-122"/>
                        <a:cs typeface="华文中宋" panose="02010600040101010101" charset="-122"/>
                      </a:endParaRPr>
                    </a:p>
                    <a:p>
                      <a:pPr marL="16065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智能型变送器应具有自诊断功能。</a:t>
                      </a:r>
                      <a:endParaRPr sz="1000" dirty="0">
                        <a:latin typeface="华文中宋" panose="02010600040101010101" charset="-122"/>
                        <a:ea typeface="华文中宋" panose="02010600040101010101" charset="-122"/>
                        <a:cs typeface="华文中宋" panose="02010600040101010101" charset="-122"/>
                      </a:endParaRPr>
                    </a:p>
                    <a:p>
                      <a:pPr marL="161925"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多路温度转换器不应用于SIS联锁。</a:t>
                      </a:r>
                      <a:endParaRPr sz="1000" dirty="0">
                        <a:latin typeface="华文中宋" panose="02010600040101010101" charset="-122"/>
                        <a:ea typeface="华文中宋" panose="02010600040101010101" charset="-122"/>
                        <a:cs typeface="华文中宋" panose="02010600040101010101" charset="-122"/>
                      </a:endParaRPr>
                    </a:p>
                    <a:p>
                      <a:pPr marL="161925"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温度计套管材</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质的选用应满足温度测量范围及防腐蚀、</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防磨蚀等要求。</a:t>
                      </a:r>
                      <a:endParaRPr sz="1000" dirty="0">
                        <a:latin typeface="华文中宋" panose="02010600040101010101" charset="-122"/>
                        <a:ea typeface="华文中宋" panose="02010600040101010101" charset="-122"/>
                        <a:cs typeface="华文中宋" panose="02010600040101010101" charset="-122"/>
                      </a:endParaRPr>
                    </a:p>
                    <a:p>
                      <a:pPr marL="160020" indent="6350" algn="l" rtl="0" eaLnBrk="0">
                        <a:lnSpc>
                          <a:spcPct val="116000"/>
                        </a:lnSpc>
                        <a:spcBef>
                          <a:spcPts val="16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安装在工艺管道上的温度计套管应做振</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动频率及应力符合性计算</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，并应根据计算结果采取防冲</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折断措施。</a:t>
                      </a:r>
                      <a:endParaRPr sz="1000" dirty="0">
                        <a:latin typeface="华文中宋" panose="02010600040101010101" charset="-122"/>
                        <a:ea typeface="华文中宋" panose="02010600040101010101" charset="-122"/>
                        <a:cs typeface="华文中宋" panose="02010600040101010101" charset="-122"/>
                      </a:endParaRPr>
                    </a:p>
                    <a:p>
                      <a:pPr marL="161925" indent="-635" algn="l" rtl="0" eaLnBrk="0">
                        <a:lnSpc>
                          <a:spcPct val="116000"/>
                        </a:lnSpc>
                        <a:spcBef>
                          <a:spcPts val="250"/>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f)</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用于同一个</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联锁源的多台压力、差压变送器不应共用取压</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口、根部阀及导压管</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，压力就地</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指示仪表和压力远传仪表不应共用一个取压口</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，多个压力远传仪表不应共用取压口。</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57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58</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26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66" name="table 26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1290" indent="1270" algn="l" rtl="0" eaLnBrk="0">
                        <a:lnSpc>
                          <a:spcPct val="116000"/>
                        </a:lnSpc>
                        <a:spcBef>
                          <a:spcPts val="62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g)</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容积大于10000m</a:t>
                      </a:r>
                      <a:r>
                        <a:rPr sz="1000" b="1" kern="0" spc="30" baseline="26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6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或直径大于30m的储罐连续液位检测应选用雷达</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物位计、伺服液位计或磁</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致伸缩液位计。</a:t>
                      </a:r>
                      <a:endParaRPr sz="1000" dirty="0">
                        <a:latin typeface="华文中宋" panose="02010600040101010101" charset="-122"/>
                        <a:ea typeface="华文中宋" panose="02010600040101010101" charset="-122"/>
                        <a:cs typeface="华文中宋" panose="02010600040101010101" charset="-122"/>
                      </a:endParaRPr>
                    </a:p>
                    <a:p>
                      <a:pPr marL="160655" indent="635" algn="l" rtl="0" eaLnBrk="0">
                        <a:lnSpc>
                          <a:spcPct val="116000"/>
                        </a:lnSpc>
                        <a:spcBef>
                          <a:spcPts val="25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h)</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当选用放射性物位计时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，放射源的强度应</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根据测量和安全性要求进行选择</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。现场的射线剂量当</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量应符合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GBZ</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125规定</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要求</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。放射源应有隔离射线装置</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，并具备远程关断功能。</a:t>
                      </a:r>
                      <a:endParaRPr sz="1000" dirty="0">
                        <a:latin typeface="华文中宋" panose="02010600040101010101" charset="-122"/>
                        <a:ea typeface="华文中宋" panose="02010600040101010101" charset="-122"/>
                        <a:cs typeface="华文中宋" panose="02010600040101010101" charset="-122"/>
                      </a:endParaRPr>
                    </a:p>
                    <a:p>
                      <a:pPr marL="159385" algn="l" rtl="0" eaLnBrk="0">
                        <a:lnSpc>
                          <a:spcPts val="1190"/>
                        </a:lnSpc>
                        <a:spcBef>
                          <a:spcPts val="380"/>
                        </a:spcBef>
                      </a:pP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梳理了</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SH</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3005－</a:t>
                      </a:r>
                      <a:r>
                        <a:rPr sz="800"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2016和</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HG</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20507－</a:t>
                      </a:r>
                      <a:r>
                        <a:rPr sz="800"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2014中与安全相关的要求</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59</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42" name="table 42"/>
          <p:cNvGraphicFramePr>
            <a:graphicFrameLocks noGrp="1"/>
          </p:cNvGraphicFramePr>
          <p:nvPr/>
        </p:nvGraphicFramePr>
        <p:xfrm>
          <a:off x="0" y="0"/>
          <a:ext cx="5777865" cy="3249930"/>
        </p:xfrm>
        <a:graphic>
          <a:graphicData uri="http://schemas.openxmlformats.org/drawingml/2006/table">
            <a:tbl>
              <a:tblPr/>
              <a:tblGrid>
                <a:gridCol w="2103120">
                  <a:extLst>
                    <a:ext uri="{9D8B030D-6E8A-4147-A177-3AD203B41FA5}">
                      <a16:colId xmlns:a16="http://schemas.microsoft.com/office/drawing/2014/main" val="20000"/>
                    </a:ext>
                  </a:extLst>
                </a:gridCol>
                <a:gridCol w="1564005">
                  <a:extLst>
                    <a:ext uri="{9D8B030D-6E8A-4147-A177-3AD203B41FA5}">
                      <a16:colId xmlns:a16="http://schemas.microsoft.com/office/drawing/2014/main" val="20001"/>
                    </a:ext>
                  </a:extLst>
                </a:gridCol>
                <a:gridCol w="2110739">
                  <a:extLst>
                    <a:ext uri="{9D8B030D-6E8A-4147-A177-3AD203B41FA5}">
                      <a16:colId xmlns:a16="http://schemas.microsoft.com/office/drawing/2014/main" val="20002"/>
                    </a:ext>
                  </a:extLst>
                </a:gridCol>
              </a:tblGrid>
              <a:tr h="1588135">
                <a:tc gridSpan="3">
                  <a:txBody>
                    <a:bodyPr/>
                    <a:lstStyle/>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91465" algn="l" rtl="0" eaLnBrk="0">
                        <a:lnSpc>
                          <a:spcPct val="97000"/>
                        </a:lnSpc>
                      </a:pPr>
                      <a:r>
                        <a:rPr sz="12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标准修订必要性</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9000"/>
                        </a:lnSpc>
                      </a:pPr>
                      <a:endParaRPr sz="400" dirty="0">
                        <a:latin typeface="Arial" panose="020B0604020202020204"/>
                        <a:ea typeface="Arial" panose="020B0604020202020204"/>
                        <a:cs typeface="Arial" panose="020B0604020202020204"/>
                      </a:endParaRPr>
                    </a:p>
                    <a:p>
                      <a:pPr marL="472440" indent="-176530" algn="l" rtl="0" eaLnBrk="0">
                        <a:lnSpc>
                          <a:spcPct val="157000"/>
                        </a:lnSpc>
                        <a:spcBef>
                          <a:spcPts val="5"/>
                        </a:spcBef>
                      </a:pPr>
                      <a:r>
                        <a:rPr sz="800" kern="0" spc="80" dirty="0">
                          <a:solidFill>
                            <a:srgbClr val="000000">
                              <a:alpha val="100000"/>
                            </a:srgbClr>
                          </a:solidFill>
                          <a:latin typeface="Arial" panose="020B0604020202020204"/>
                          <a:ea typeface="Arial" panose="020B0604020202020204"/>
                          <a:cs typeface="Arial" panose="020B0604020202020204"/>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三是近年来</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，应急管理部门对危险化学品重大危</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险源安全监控提出了一系列新要求</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同时相关</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良好实践不断涌现</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需根据当前应用现状</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重新梳理</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优化提升相关技术标准要求</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，进一步规范</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提升危险化学品重大危险源安全风险防</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控水平。</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5605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3175" cap="flat" cmpd="sng" algn="ctr">
                      <a:solidFill>
                        <a:srgbClr val="000000"/>
                      </a:solidFill>
                      <a:prstDash val="solid"/>
                      <a:round/>
                      <a:headEnd type="none" w="med" len="med"/>
                      <a:tailEnd type="none" w="med" len="med"/>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w="31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05740">
                <a:tc gridSpan="3">
                  <a:txBody>
                    <a:bodyPr/>
                    <a:lstStyle/>
                    <a:p>
                      <a:pPr algn="l" rtl="0" eaLnBrk="0">
                        <a:lnSpc>
                          <a:spcPct val="172000"/>
                        </a:lnSpc>
                      </a:pPr>
                      <a:endParaRPr sz="100" dirty="0">
                        <a:latin typeface="Arial" panose="020B0604020202020204"/>
                        <a:ea typeface="Arial" panose="020B0604020202020204"/>
                        <a:cs typeface="Arial" panose="020B0604020202020204"/>
                      </a:endParaRPr>
                    </a:p>
                    <a:p>
                      <a:pPr marL="5601970" algn="l" rtl="0" eaLnBrk="0">
                        <a:lnSpc>
                          <a:spcPct val="78000"/>
                        </a:lnSpc>
                      </a:pPr>
                      <a:r>
                        <a:rPr sz="600" kern="0" spc="-10" dirty="0">
                          <a:solidFill>
                            <a:srgbClr val="000000">
                              <a:alpha val="100000"/>
                            </a:srgbClr>
                          </a:solidFill>
                          <a:latin typeface="Arial" panose="020B0604020202020204"/>
                          <a:ea typeface="Arial" panose="020B0604020202020204"/>
                          <a:cs typeface="Arial" panose="020B0604020202020204"/>
                        </a:rPr>
                        <a:t>•</a:t>
                      </a:r>
                      <a:r>
                        <a:rPr sz="600" kern="0" spc="-10" dirty="0">
                          <a:solidFill>
                            <a:srgbClr val="000000">
                              <a:alpha val="100000"/>
                            </a:srgbClr>
                          </a:solidFill>
                          <a:latin typeface="Calibri" panose="020F0502020204030204"/>
                          <a:ea typeface="Calibri" panose="020F0502020204030204"/>
                          <a:cs typeface="Calibri" panose="020F0502020204030204"/>
                        </a:rPr>
                        <a:t>6</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4" name="picture 44"/>
          <p:cNvPicPr>
            <a:picLocks noChangeAspect="1"/>
          </p:cNvPicPr>
          <p:nvPr/>
        </p:nvPicPr>
        <p:blipFill>
          <a:blip r:embed="rId3"/>
          <a:stretch>
            <a:fillRect/>
          </a:stretch>
        </p:blipFill>
        <p:spPr>
          <a:xfrm rot="21600000">
            <a:off x="2343099" y="1652346"/>
            <a:ext cx="1130808" cy="1365503"/>
          </a:xfrm>
          <a:prstGeom prst="rect">
            <a:avLst/>
          </a:prstGeom>
        </p:spPr>
      </p:pic>
      <p:pic>
        <p:nvPicPr>
          <p:cNvPr id="46" name="picture 46"/>
          <p:cNvPicPr>
            <a:picLocks noChangeAspect="1"/>
          </p:cNvPicPr>
          <p:nvPr/>
        </p:nvPicPr>
        <p:blipFill>
          <a:blip r:embed="rId4"/>
          <a:stretch>
            <a:fillRect/>
          </a:stretch>
        </p:blipFill>
        <p:spPr>
          <a:xfrm rot="21600000">
            <a:off x="3861003" y="1652346"/>
            <a:ext cx="1091184" cy="1338072"/>
          </a:xfrm>
          <a:prstGeom prst="rect">
            <a:avLst/>
          </a:prstGeom>
        </p:spPr>
      </p:pic>
      <p:pic>
        <p:nvPicPr>
          <p:cNvPr id="48" name="picture 48"/>
          <p:cNvPicPr>
            <a:picLocks noChangeAspect="1"/>
          </p:cNvPicPr>
          <p:nvPr/>
        </p:nvPicPr>
        <p:blipFill>
          <a:blip r:embed="rId5"/>
          <a:stretch>
            <a:fillRect/>
          </a:stretch>
        </p:blipFill>
        <p:spPr>
          <a:xfrm rot="21600000">
            <a:off x="825195" y="1624913"/>
            <a:ext cx="1037844" cy="139293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icture 26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70" name="table 270"/>
          <p:cNvGraphicFramePr>
            <a:graphicFrameLocks noGrp="1"/>
          </p:cNvGraphicFramePr>
          <p:nvPr/>
        </p:nvGraphicFramePr>
        <p:xfrm>
          <a:off x="0" y="0"/>
          <a:ext cx="5793740" cy="3249929"/>
        </p:xfrm>
        <a:graphic>
          <a:graphicData uri="http://schemas.openxmlformats.org/drawingml/2006/table">
            <a:tbl>
              <a:tblPr/>
              <a:tblGrid>
                <a:gridCol w="5793740">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45000"/>
                        </a:lnSpc>
                      </a:pPr>
                      <a:endParaRPr sz="1000" dirty="0">
                        <a:latin typeface="Arial" panose="020B0604020202020204"/>
                        <a:ea typeface="Arial" panose="020B0604020202020204"/>
                        <a:cs typeface="Arial" panose="020B0604020202020204"/>
                      </a:endParaRPr>
                    </a:p>
                    <a:p>
                      <a:pPr marL="113665" algn="l" rtl="0" eaLnBrk="0">
                        <a:lnSpc>
                          <a:spcPct val="98000"/>
                        </a:lnSpc>
                        <a:spcBef>
                          <a:spcPts val="305"/>
                        </a:spcBef>
                      </a:pP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6.4.5</a:t>
                      </a:r>
                      <a:r>
                        <a:rPr sz="1000" kern="0" spc="10" dirty="0">
                          <a:solidFill>
                            <a:srgbClr val="FF0000">
                              <a:alpha val="100000"/>
                            </a:srgbClr>
                          </a:solidFill>
                          <a:latin typeface="黑体" panose="02010609060101010101" charset="-122"/>
                          <a:ea typeface="黑体" panose="02010609060101010101" charset="-122"/>
                          <a:cs typeface="黑体" panose="02010609060101010101" charset="-122"/>
                        </a:rPr>
                        <a:t> </a:t>
                      </a: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气象监测仪</a:t>
                      </a:r>
                      <a:endParaRPr sz="1000" dirty="0">
                        <a:latin typeface="黑体" panose="02010609060101010101" charset="-122"/>
                        <a:ea typeface="黑体" panose="02010609060101010101" charset="-122"/>
                        <a:cs typeface="黑体" panose="02010609060101010101" charset="-122"/>
                      </a:endParaRPr>
                    </a:p>
                    <a:p>
                      <a:pPr marL="112395" indent="4445" algn="l" rtl="0" eaLnBrk="0">
                        <a:lnSpc>
                          <a:spcPct val="113000"/>
                        </a:lnSpc>
                        <a:spcBef>
                          <a:spcPts val="39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6.4.5.1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危险化学品重大危险源企业每个厂区应至少配备1套气象监测设施，监测风速、风向、</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大</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气压、环境温度和环境湿度等参数</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，采样频次不应少于1次/h。</a:t>
                      </a:r>
                      <a:endParaRPr sz="1000" dirty="0">
                        <a:latin typeface="华文中宋" panose="02010600040101010101" charset="-122"/>
                        <a:ea typeface="华文中宋" panose="02010600040101010101" charset="-122"/>
                        <a:cs typeface="华文中宋" panose="02010600040101010101" charset="-122"/>
                      </a:endParaRPr>
                    </a:p>
                    <a:p>
                      <a:pPr marL="115570" indent="1905" algn="l" rtl="0" eaLnBrk="0">
                        <a:lnSpc>
                          <a:spcPct val="115000"/>
                        </a:lnSpc>
                        <a:spcBef>
                          <a:spcPts val="13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6.4.5.2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气象监测仪应安装在距地面5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m高处、空气清洁且流动良好、便于安装维护的非</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爆炸危险场所。</a:t>
                      </a:r>
                      <a:endParaRPr sz="1000" dirty="0">
                        <a:latin typeface="华文中宋" panose="02010600040101010101" charset="-122"/>
                        <a:ea typeface="华文中宋" panose="02010600040101010101" charset="-122"/>
                        <a:cs typeface="华文中宋" panose="02010600040101010101" charset="-122"/>
                      </a:endParaRPr>
                    </a:p>
                    <a:p>
                      <a:pPr algn="r" rtl="0" eaLnBrk="0">
                        <a:lnSpc>
                          <a:spcPct val="87000"/>
                        </a:lnSpc>
                        <a:spcBef>
                          <a:spcPts val="47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6.4.5.3</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气象参数报表中应能统计并记录当日、</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当月、</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当年各气象参数</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的最大值、最小值和平均值。</a:t>
                      </a:r>
                      <a:endParaRPr sz="1000" dirty="0">
                        <a:latin typeface="华文中宋" panose="02010600040101010101" charset="-122"/>
                        <a:ea typeface="华文中宋" panose="02010600040101010101" charset="-122"/>
                        <a:cs typeface="华文中宋" panose="02010600040101010101" charset="-122"/>
                      </a:endParaRPr>
                    </a:p>
                    <a:p>
                      <a:pPr marL="111760" algn="l" rtl="0" eaLnBrk="0">
                        <a:lnSpc>
                          <a:spcPct val="98000"/>
                        </a:lnSpc>
                        <a:spcBef>
                          <a:spcPts val="550"/>
                        </a:spcBef>
                      </a:pP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6</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4</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5节依据</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应急处置、</a:t>
                      </a:r>
                      <a:r>
                        <a:rPr sz="800"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消防救援、</a:t>
                      </a:r>
                      <a:r>
                        <a:rPr sz="800" kern="0" spc="-1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特殊作业等需求</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而编制</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“厂</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区”</a:t>
                      </a:r>
                      <a:r>
                        <a:rPr sz="800" kern="0" spc="2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的定义参照</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50160中</a:t>
                      </a:r>
                      <a:endParaRPr sz="800" dirty="0">
                        <a:latin typeface="华文中宋" panose="02010600040101010101" charset="-122"/>
                        <a:ea typeface="华文中宋" panose="02010600040101010101" charset="-122"/>
                        <a:cs typeface="华文中宋" panose="02010600040101010101" charset="-122"/>
                      </a:endParaRPr>
                    </a:p>
                    <a:p>
                      <a:pPr marL="114935" algn="l" rtl="0" eaLnBrk="0">
                        <a:lnSpc>
                          <a:spcPct val="86000"/>
                        </a:lnSpc>
                        <a:spcBef>
                          <a:spcPts val="675"/>
                        </a:spcBef>
                      </a:pPr>
                      <a:r>
                        <a:rPr sz="800" b="1" kern="0" spc="30" dirty="0">
                          <a:solidFill>
                            <a:srgbClr val="0000FF">
                              <a:alpha val="100000"/>
                            </a:srgbClr>
                          </a:solidFill>
                          <a:latin typeface="华文中宋" panose="02010600040101010101" charset="-122"/>
                          <a:ea typeface="华文中宋" panose="02010600040101010101" charset="-122"/>
                          <a:cs typeface="华文中宋" panose="02010600040101010101" charset="-122"/>
                        </a:rPr>
                        <a:t>2.0.2</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54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27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74" name="table 27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8590"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82245" algn="l" rtl="0" eaLnBrk="0">
                        <a:lnSpc>
                          <a:spcPct val="97000"/>
                        </a:lnSpc>
                        <a:spcBef>
                          <a:spcPts val="375"/>
                        </a:spcBef>
                      </a:pP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6.4.6</a:t>
                      </a:r>
                      <a:r>
                        <a:rPr sz="1000" kern="0" spc="10" dirty="0">
                          <a:solidFill>
                            <a:srgbClr val="FF0000">
                              <a:alpha val="100000"/>
                            </a:srgbClr>
                          </a:solidFill>
                          <a:latin typeface="黑体" panose="02010609060101010101" charset="-122"/>
                          <a:ea typeface="黑体" panose="02010609060101010101" charset="-122"/>
                          <a:cs typeface="黑体" panose="02010609060101010101" charset="-122"/>
                        </a:rPr>
                        <a:t> </a:t>
                      </a:r>
                      <a:r>
                        <a:rPr sz="1000" b="1" kern="0" spc="10" dirty="0">
                          <a:solidFill>
                            <a:srgbClr val="FF0000">
                              <a:alpha val="100000"/>
                            </a:srgbClr>
                          </a:solidFill>
                          <a:latin typeface="黑体" panose="02010609060101010101" charset="-122"/>
                          <a:ea typeface="黑体" panose="02010609060101010101" charset="-122"/>
                          <a:cs typeface="黑体" panose="02010609060101010101" charset="-122"/>
                        </a:rPr>
                        <a:t>最终执行机构</a:t>
                      </a:r>
                      <a:endParaRPr sz="1000" dirty="0">
                        <a:latin typeface="黑体" panose="02010609060101010101" charset="-122"/>
                        <a:ea typeface="黑体" panose="02010609060101010101" charset="-122"/>
                        <a:cs typeface="黑体" panose="02010609060101010101" charset="-122"/>
                      </a:endParaRPr>
                    </a:p>
                    <a:p>
                      <a:pPr marL="180340" algn="l" rtl="0" eaLnBrk="0">
                        <a:lnSpc>
                          <a:spcPts val="1190"/>
                        </a:lnSpc>
                        <a:spcBef>
                          <a:spcPts val="320"/>
                        </a:spcBef>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6.4.6节整合了</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50</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770、</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SH</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3005和</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HG</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20507中与安全相关的要求</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marL="186055" algn="l" rtl="0" eaLnBrk="0">
                        <a:lnSpc>
                          <a:spcPts val="1350"/>
                        </a:lnSpc>
                        <a:spcBef>
                          <a:spcPts val="19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6.4.6.1</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火灾安全型的开关阀应具有防火结构并应符合ISO</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10497</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的规定。</a:t>
                      </a:r>
                      <a:endParaRPr sz="1000" dirty="0">
                        <a:latin typeface="华文中宋" panose="02010600040101010101" charset="-122"/>
                        <a:ea typeface="华文中宋" panose="02010600040101010101" charset="-122"/>
                        <a:cs typeface="华文中宋" panose="02010600040101010101" charset="-122"/>
                      </a:endParaRPr>
                    </a:p>
                    <a:p>
                      <a:pPr marL="187325" indent="-1270" algn="l" rtl="0" eaLnBrk="0">
                        <a:lnSpc>
                          <a:spcPct val="115000"/>
                        </a:lnSpc>
                        <a:spcBef>
                          <a:spcPts val="19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6.4.6.2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最终执行机构的安装支架、轴承、键销、紧固件等配件应选用钢制材料</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。不应采用石棉</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或层压石棉作阀门填料和垫片材料。</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57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27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78" name="table 27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8590" algn="l" rtl="0" eaLnBrk="0">
                        <a:lnSpc>
                          <a:spcPct val="96000"/>
                        </a:lnSpc>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82245" indent="3175" algn="l" rtl="0" eaLnBrk="0">
                        <a:lnSpc>
                          <a:spcPct val="120000"/>
                        </a:lnSpc>
                        <a:spcBef>
                          <a:spcPts val="100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6.4.6.3</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当工艺安全对最终</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执行机构有防火保护要求时，最终执行机构的驱动部分及其附件应有</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防火保护措施</a:t>
                      </a:r>
                      <a:r>
                        <a:rPr sz="1000" kern="0" spc="-1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，应选择安装防火保护罩或涂敷防火涂层，</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防火试验应取得</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产品型式批准证书</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能够在1093℃下抵抗烃</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类火灾30</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min</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，确保防火保护罩内或防火涂层内的温度不超过阀门驱动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部分及其附件的最高允许温度</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。正常运行时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，最终执行</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机构外表面温度不应超过其电气防爆认证</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允许的温度上限。</a:t>
                      </a:r>
                      <a:endParaRPr sz="1000" dirty="0">
                        <a:latin typeface="华文中宋" panose="02010600040101010101" charset="-122"/>
                        <a:ea typeface="华文中宋" panose="02010600040101010101" charset="-122"/>
                        <a:cs typeface="华文中宋" panose="02010600040101010101" charset="-122"/>
                      </a:endParaRPr>
                    </a:p>
                    <a:p>
                      <a:pPr marL="180975" indent="-635" algn="l" rtl="0" eaLnBrk="0">
                        <a:lnSpc>
                          <a:spcPct val="148000"/>
                        </a:lnSpc>
                        <a:spcBef>
                          <a:spcPts val="375"/>
                        </a:spcBef>
                      </a:pP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条文说明：</a:t>
                      </a:r>
                      <a:r>
                        <a:rPr sz="800"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0000FF">
                              <a:alpha val="100000"/>
                            </a:srgbClr>
                          </a:solidFill>
                          <a:latin typeface="华文中宋" panose="02010600040101010101" charset="-122"/>
                          <a:ea typeface="华文中宋" panose="02010600040101010101" charset="-122"/>
                          <a:cs typeface="华文中宋" panose="02010600040101010101" charset="-122"/>
                        </a:rPr>
                        <a:t>依据</a:t>
                      </a:r>
                      <a:r>
                        <a:rPr sz="8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SH</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/T</a:t>
                      </a:r>
                      <a:r>
                        <a:rPr sz="800"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3005－</a:t>
                      </a:r>
                      <a:r>
                        <a:rPr sz="800"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2</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016的10.3.6.</a:t>
                      </a:r>
                      <a:r>
                        <a:rPr sz="800"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14条</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要求而编制</a:t>
                      </a:r>
                      <a:r>
                        <a:rPr sz="800" kern="0" spc="-13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。根据</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API</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RP</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2218-2013</a:t>
                      </a:r>
                      <a:r>
                        <a:rPr sz="800"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的规定</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FF">
                              <a:alpha val="100000"/>
                            </a:srgbClr>
                          </a:solidFill>
                          <a:latin typeface="华文中宋" panose="02010600040101010101" charset="-122"/>
                          <a:ea typeface="华文中宋" panose="02010600040101010101" charset="-122"/>
                          <a:cs typeface="华文中宋" panose="02010600040101010101" charset="-122"/>
                        </a:rPr>
                        <a:t>给紧急</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切断阀加装防火保护罩或涂敷防火涂层、</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选用耐火电缆或安装耐火电缆槽盒等</a:t>
                      </a:r>
                      <a:r>
                        <a:rPr sz="800" kern="0" spc="-11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，属于</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被动防火保护</a:t>
                      </a:r>
                      <a:r>
                        <a:rPr sz="800" b="1" kern="0" spc="8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Passive</a:t>
                      </a:r>
                      <a:r>
                        <a:rPr sz="800"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Fire</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Protection</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PFP</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）措施</a:t>
                      </a:r>
                      <a:r>
                        <a:rPr sz="800" kern="0" spc="-12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是为执行主动防火赢得“</a:t>
                      </a:r>
                      <a:r>
                        <a:rPr sz="800" b="1" kern="0" spc="100" dirty="0">
                          <a:solidFill>
                            <a:srgbClr val="FF0000">
                              <a:alpha val="100000"/>
                            </a:srgbClr>
                          </a:solidFill>
                          <a:latin typeface="华文中宋" panose="02010600040101010101" charset="-122"/>
                          <a:ea typeface="华文中宋" panose="02010600040101010101" charset="-122"/>
                          <a:cs typeface="华文中宋" panose="02010600040101010101" charset="-122"/>
                        </a:rPr>
                        <a:t>买方时间</a:t>
                      </a:r>
                      <a:r>
                        <a:rPr sz="800" b="1" kern="0" spc="10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buys</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0000FF">
                              <a:alpha val="100000"/>
                            </a:srgbClr>
                          </a:solidFill>
                          <a:latin typeface="华文中宋" panose="02010600040101010101" charset="-122"/>
                          <a:ea typeface="华文中宋" panose="02010600040101010101" charset="-122"/>
                          <a:cs typeface="华文中宋" panose="02010600040101010101" charset="-122"/>
                        </a:rPr>
                        <a:t>time</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0000FF">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8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82" name="table 28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5100" algn="l" rtl="0" eaLnBrk="0">
                        <a:lnSpc>
                          <a:spcPts val="1350"/>
                        </a:lnSpc>
                        <a:spcBef>
                          <a:spcPts val="142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6.4.6.4</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当</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的最终执行机构选用电动开关阀且有防火保护要求时</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，应采取下列安全措施：</a:t>
                      </a:r>
                      <a:endParaRPr sz="1000" dirty="0">
                        <a:latin typeface="华文中宋" panose="02010600040101010101" charset="-122"/>
                        <a:ea typeface="华文中宋" panose="02010600040101010101" charset="-122"/>
                        <a:cs typeface="华文中宋" panose="02010600040101010101" charset="-122"/>
                      </a:endParaRPr>
                    </a:p>
                    <a:p>
                      <a:pPr marL="160020" indent="1270" algn="l" rtl="0" eaLnBrk="0">
                        <a:lnSpc>
                          <a:spcPct val="11600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架空敷设的电源电缆和信号电缆应采用阻燃和耐火性能不低于</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/T</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1966</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6规定的ZBN的阻</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燃耐火型电缆或采用符合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29415规定的耐火型电缆槽盒敷设；</a:t>
                      </a:r>
                      <a:endParaRPr sz="1000" dirty="0">
                        <a:latin typeface="华文中宋" panose="02010600040101010101" charset="-122"/>
                        <a:ea typeface="华文中宋" panose="02010600040101010101" charset="-122"/>
                        <a:cs typeface="华文中宋" panose="02010600040101010101" charset="-122"/>
                      </a:endParaRPr>
                    </a:p>
                    <a:p>
                      <a:pPr marL="16065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电动开关阀电动</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执行器应满足6.4.6.3条要求。</a:t>
                      </a:r>
                      <a:endParaRPr sz="1000" dirty="0">
                        <a:latin typeface="华文中宋" panose="02010600040101010101" charset="-122"/>
                        <a:ea typeface="华文中宋" panose="02010600040101010101" charset="-122"/>
                        <a:cs typeface="华文中宋" panose="02010600040101010101" charset="-122"/>
                      </a:endParaRPr>
                    </a:p>
                    <a:p>
                      <a:pPr marL="161925" indent="3175" algn="l" rtl="0" eaLnBrk="0">
                        <a:lnSpc>
                          <a:spcPct val="122000"/>
                        </a:lnSpc>
                        <a:spcBef>
                          <a:spcPts val="16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6.4.6.5</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电动开关阀和电液开关阀</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应确保来自</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的紧急停车信号能够对电机控制系统的自保功</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能及其它控制信号进行超驰，</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信号应具有最高优先级。</a:t>
                      </a:r>
                      <a:endParaRPr sz="1000" dirty="0">
                        <a:latin typeface="华文中宋" panose="02010600040101010101" charset="-122"/>
                        <a:ea typeface="华文中宋" panose="02010600040101010101" charset="-122"/>
                        <a:cs typeface="华文中宋" panose="02010600040101010101" charset="-122"/>
                      </a:endParaRPr>
                    </a:p>
                    <a:p>
                      <a:pPr marL="163195" indent="1905" algn="l" rtl="0" eaLnBrk="0">
                        <a:lnSpc>
                          <a:spcPct val="115000"/>
                        </a:lnSpc>
                        <a:spcBef>
                          <a:spcPts val="14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6.4.6.6</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电动开关阀的安全要求应符合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30439.8的规定</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。气动开关阀和电液开关阀所用的气</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动电磁阀和液压电磁阀的安全要求应</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符合GB</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30439.6的规定。</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153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picture 28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86" name="table 28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5100" algn="l" rtl="0" eaLnBrk="0">
                        <a:lnSpc>
                          <a:spcPct val="87000"/>
                        </a:lnSpc>
                        <a:spcBef>
                          <a:spcPts val="1345"/>
                        </a:spcBef>
                      </a:pP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6.5</a:t>
                      </a:r>
                      <a:r>
                        <a:rPr sz="1000"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电视监视系统</a:t>
                      </a:r>
                      <a:endParaRPr sz="1000" dirty="0">
                        <a:latin typeface="华文中宋" panose="02010600040101010101" charset="-122"/>
                        <a:ea typeface="华文中宋" panose="02010600040101010101" charset="-122"/>
                        <a:cs typeface="华文中宋" panose="02010600040101010101" charset="-122"/>
                      </a:endParaRPr>
                    </a:p>
                    <a:p>
                      <a:pPr marL="165100" algn="l" rtl="0" eaLnBrk="0">
                        <a:lnSpc>
                          <a:spcPct val="87000"/>
                        </a:lnSpc>
                        <a:spcBef>
                          <a:spcPts val="47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6.5.</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电视监视系统应具有与其他系统进行</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联网的接口</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，应能联动显示报警区域的图像。</a:t>
                      </a:r>
                      <a:endParaRPr sz="1000" dirty="0">
                        <a:latin typeface="华文中宋" panose="02010600040101010101" charset="-122"/>
                        <a:ea typeface="华文中宋" panose="02010600040101010101" charset="-122"/>
                        <a:cs typeface="华文中宋" panose="02010600040101010101" charset="-122"/>
                      </a:endParaRPr>
                    </a:p>
                    <a:p>
                      <a:pPr marL="160020" algn="l" rtl="0" eaLnBrk="0">
                        <a:lnSpc>
                          <a:spcPct val="88000"/>
                        </a:lnSpc>
                        <a:spcBef>
                          <a:spcPts val="460"/>
                        </a:spcBef>
                      </a:pPr>
                      <a:r>
                        <a:rPr sz="1000" b="1" kern="0" spc="1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1000" kern="0" spc="-1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2464CB">
                              <a:alpha val="100000"/>
                            </a:srgbClr>
                          </a:solidFill>
                          <a:latin typeface="华文中宋" panose="02010600040101010101" charset="-122"/>
                          <a:ea typeface="华文中宋" panose="02010600040101010101" charset="-122"/>
                          <a:cs typeface="华文中宋" panose="02010600040101010101" charset="-122"/>
                        </a:rPr>
                        <a:t>：具体需要与哪些系统联网</a:t>
                      </a:r>
                      <a:r>
                        <a:rPr sz="1000" kern="0" spc="-1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2464CB">
                              <a:alpha val="100000"/>
                            </a:srgbClr>
                          </a:solidFill>
                          <a:latin typeface="华文中宋" panose="02010600040101010101" charset="-122"/>
                          <a:ea typeface="华文中宋" panose="02010600040101010101" charset="-122"/>
                          <a:cs typeface="华文中宋" panose="02010600040101010101" charset="-122"/>
                        </a:rPr>
                        <a:t>，须满足相关标准规范规定和实际需</a:t>
                      </a:r>
                      <a:r>
                        <a:rPr sz="10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求。</a:t>
                      </a:r>
                      <a:endParaRPr sz="1000" dirty="0">
                        <a:latin typeface="华文中宋" panose="02010600040101010101" charset="-122"/>
                        <a:ea typeface="华文中宋" panose="02010600040101010101" charset="-122"/>
                        <a:cs typeface="华文中宋" panose="02010600040101010101" charset="-122"/>
                      </a:endParaRPr>
                    </a:p>
                    <a:p>
                      <a:pPr marL="158750" indent="6350" algn="l" rtl="0" eaLnBrk="0">
                        <a:lnSpc>
                          <a:spcPct val="118000"/>
                        </a:lnSpc>
                        <a:spcBef>
                          <a:spcPts val="4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6.5.2</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电视监视系统应采</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用独立的网络结构</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，容纳全部视频信号输入</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，支持在显示输出终端选择</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输入信号</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，并具备扩展功能</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电视监视系统的视频服务器网络协</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议应采用TCP/IP</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，支持固定IP</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及动态</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IP</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用户联网。</a:t>
                      </a:r>
                      <a:endParaRPr sz="1000" dirty="0">
                        <a:latin typeface="华文中宋" panose="02010600040101010101" charset="-122"/>
                        <a:ea typeface="华文中宋" panose="02010600040101010101" charset="-122"/>
                        <a:cs typeface="华文中宋" panose="02010600040101010101" charset="-122"/>
                      </a:endParaRPr>
                    </a:p>
                    <a:p>
                      <a:pPr marL="158750" indent="5715" algn="l" rtl="0" eaLnBrk="0">
                        <a:lnSpc>
                          <a:spcPct val="115000"/>
                        </a:lnSpc>
                        <a:spcBef>
                          <a:spcPts val="13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6.5.3具有智能分析功</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能的电视监视系统应能识别人员侵入、值班室脱岗、初期火灾等异常</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电</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视监视系统摄像机获取的火灾报警信息应接入火灾自动报警系统。</a:t>
                      </a:r>
                      <a:endParaRPr sz="1000" dirty="0">
                        <a:latin typeface="华文中宋" panose="02010600040101010101" charset="-122"/>
                        <a:ea typeface="华文中宋" panose="02010600040101010101" charset="-122"/>
                        <a:cs typeface="华文中宋" panose="02010600040101010101" charset="-122"/>
                      </a:endParaRPr>
                    </a:p>
                    <a:p>
                      <a:pPr marL="168910" indent="-3810" algn="l" rtl="0" eaLnBrk="0">
                        <a:lnSpc>
                          <a:spcPct val="115000"/>
                        </a:lnSpc>
                        <a:spcBef>
                          <a:spcPts val="27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6.5.4</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电视监视系统应支</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持检索图像记录</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，并具有逐帧回放及防篡改功能</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，显示及记录的图像应</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附带时间、监控区域的位置信息。</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6000"/>
                        </a:lnSpc>
                      </a:pPr>
                      <a:endParaRPr sz="5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8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90" name="table 29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76860" algn="l" rtl="0" eaLnBrk="0">
                        <a:lnSpc>
                          <a:spcPct val="88000"/>
                        </a:lnSpc>
                        <a:spcBef>
                          <a:spcPts val="144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6.5.5</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电视监视系统的图像信号传输延迟响应时间应小于或等于0.4</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a:t>
                      </a:r>
                      <a:endParaRPr sz="1000" dirty="0">
                        <a:latin typeface="华文中宋" panose="02010600040101010101" charset="-122"/>
                        <a:ea typeface="华文中宋" panose="02010600040101010101" charset="-122"/>
                        <a:cs typeface="华文中宋" panose="02010600040101010101" charset="-122"/>
                      </a:endParaRPr>
                    </a:p>
                    <a:p>
                      <a:pPr marL="271145" algn="l" rtl="0" eaLnBrk="0">
                        <a:lnSpc>
                          <a:spcPts val="1190"/>
                        </a:lnSpc>
                        <a:spcBef>
                          <a:spcPts val="380"/>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：来源于</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SH</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3153-202</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1</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《石油化工电信设计规范》</a:t>
                      </a:r>
                      <a:endParaRPr sz="800" dirty="0">
                        <a:latin typeface="华文中宋" panose="02010600040101010101" charset="-122"/>
                        <a:ea typeface="华文中宋" panose="02010600040101010101" charset="-122"/>
                        <a:cs typeface="华文中宋" panose="02010600040101010101" charset="-122"/>
                      </a:endParaRPr>
                    </a:p>
                    <a:p>
                      <a:pPr marL="276860" algn="l" rtl="0" eaLnBrk="0">
                        <a:lnSpc>
                          <a:spcPct val="88000"/>
                        </a:lnSpc>
                        <a:spcBef>
                          <a:spcPts val="41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6.5.6</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摄像机的设置个数和位置</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，应根据现场的实际情况而定</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，摄像机应有效监视</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下列场所：</a:t>
                      </a:r>
                      <a:endParaRPr sz="1000" dirty="0">
                        <a:latin typeface="华文中宋" panose="02010600040101010101" charset="-122"/>
                        <a:ea typeface="华文中宋" panose="02010600040101010101" charset="-122"/>
                        <a:cs typeface="华文中宋" panose="02010600040101010101" charset="-122"/>
                      </a:endParaRPr>
                    </a:p>
                    <a:p>
                      <a:pPr marL="273685"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FF0000">
                              <a:alpha val="100000"/>
                            </a:srgbClr>
                          </a:solidFill>
                          <a:latin typeface="华文中宋" panose="02010600040101010101" charset="-122"/>
                          <a:ea typeface="华文中宋" panose="02010600040101010101" charset="-122"/>
                          <a:cs typeface="华文中宋" panose="02010600040101010101" charset="-122"/>
                        </a:rPr>
                        <a:t>压缩机、机泵、炉区</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等</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对生产操作和安全影响重大的重要设备及区域；</a:t>
                      </a:r>
                      <a:endParaRPr sz="1000" dirty="0">
                        <a:latin typeface="华文中宋" panose="02010600040101010101" charset="-122"/>
                        <a:ea typeface="华文中宋" panose="02010600040101010101" charset="-122"/>
                        <a:cs typeface="华文中宋" panose="02010600040101010101" charset="-122"/>
                      </a:endParaRPr>
                    </a:p>
                    <a:p>
                      <a:pPr marL="27241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易发生易燃易爆有毒有害气体、液体泄</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漏和火灾</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的部位；</a:t>
                      </a:r>
                      <a:endParaRPr sz="1000" dirty="0">
                        <a:latin typeface="华文中宋" panose="02010600040101010101" charset="-122"/>
                        <a:ea typeface="华文中宋" panose="02010600040101010101" charset="-122"/>
                        <a:cs typeface="华文中宋" panose="02010600040101010101" charset="-122"/>
                      </a:endParaRPr>
                    </a:p>
                    <a:p>
                      <a:pPr marL="27368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储罐顶部和储罐底部阀组区</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273685"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重要巡检修通道、厂区及装置区进</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出通道、人员集中场所。</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53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65</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29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294" name="table 29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165100" algn="l" rtl="0" eaLnBrk="0">
                        <a:lnSpc>
                          <a:spcPct val="87000"/>
                        </a:lnSpc>
                        <a:spcBef>
                          <a:spcPts val="123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6.5.7</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摄像机安装应考虑下列</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条件：</a:t>
                      </a:r>
                      <a:endParaRPr sz="1000" dirty="0">
                        <a:latin typeface="华文中宋" panose="02010600040101010101" charset="-122"/>
                        <a:ea typeface="华文中宋" panose="02010600040101010101" charset="-122"/>
                        <a:cs typeface="华文中宋" panose="02010600040101010101" charset="-122"/>
                      </a:endParaRPr>
                    </a:p>
                    <a:p>
                      <a:pPr marL="161925"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应安装在有利于观察主要目标且对周边</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观察遮挡最小的位置；</a:t>
                      </a:r>
                      <a:endParaRPr sz="1000" dirty="0">
                        <a:latin typeface="华文中宋" panose="02010600040101010101" charset="-122"/>
                        <a:ea typeface="华文中宋" panose="02010600040101010101" charset="-122"/>
                        <a:cs typeface="华文中宋" panose="02010600040101010101" charset="-122"/>
                      </a:endParaRPr>
                    </a:p>
                    <a:p>
                      <a:pPr marL="16065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光学摄像机应避免强光直射镜头；</a:t>
                      </a:r>
                      <a:endParaRPr sz="1000" dirty="0">
                        <a:latin typeface="华文中宋" panose="02010600040101010101" charset="-122"/>
                        <a:ea typeface="华文中宋" panose="02010600040101010101" charset="-122"/>
                        <a:cs typeface="华文中宋" panose="02010600040101010101" charset="-122"/>
                      </a:endParaRPr>
                    </a:p>
                    <a:p>
                      <a:pPr marL="161925"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热成像摄像机的</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摄像区应避开高温干扰影响。</a:t>
                      </a:r>
                      <a:endParaRPr sz="1000" dirty="0">
                        <a:latin typeface="华文中宋" panose="02010600040101010101" charset="-122"/>
                        <a:ea typeface="华文中宋" panose="02010600040101010101" charset="-122"/>
                        <a:cs typeface="华文中宋" panose="02010600040101010101" charset="-122"/>
                      </a:endParaRPr>
                    </a:p>
                    <a:p>
                      <a:pPr marL="164465" algn="l" rtl="0" eaLnBrk="0">
                        <a:lnSpc>
                          <a:spcPct val="11600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6</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5</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摄像机的图像拾取范围</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灵敏度</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帧率</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图像效果</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、视场角</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环境照度等应符合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SH</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3153的规定</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，并应满足</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现场安全监控的需要。</a:t>
                      </a:r>
                      <a:endParaRPr sz="1000" dirty="0">
                        <a:latin typeface="华文中宋" panose="02010600040101010101" charset="-122"/>
                        <a:ea typeface="华文中宋" panose="02010600040101010101" charset="-122"/>
                        <a:cs typeface="华文中宋" panose="02010600040101010101" charset="-122"/>
                      </a:endParaRPr>
                    </a:p>
                    <a:p>
                      <a:pPr marL="160020" indent="3810" algn="l" rtl="0" eaLnBrk="0">
                        <a:lnSpc>
                          <a:spcPct val="149000"/>
                        </a:lnSpc>
                        <a:spcBef>
                          <a:spcPts val="235"/>
                        </a:spcBef>
                      </a:pP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6.5.9</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带电动云台的摄像机</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应以</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监视</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主目标</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为主</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同时还应</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兼顾周边</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场所</a:t>
                      </a:r>
                      <a:r>
                        <a:rPr sz="8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并应具有</a:t>
                      </a:r>
                      <a:r>
                        <a:rPr sz="800" b="1" kern="0" spc="60" dirty="0">
                          <a:solidFill>
                            <a:srgbClr val="FF0000">
                              <a:alpha val="100000"/>
                            </a:srgbClr>
                          </a:solidFill>
                          <a:latin typeface="华文中宋" panose="02010600040101010101" charset="-122"/>
                          <a:ea typeface="华文中宋" panose="02010600040101010101" charset="-122"/>
                          <a:cs typeface="华文中宋" panose="02010600040101010101" charset="-122"/>
                        </a:rPr>
                        <a:t>延时自动归位主目标</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的功能</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6.5.</a:t>
                      </a:r>
                      <a:r>
                        <a:rPr sz="8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10</a:t>
                      </a:r>
                      <a:r>
                        <a:rPr sz="8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防爆旋转云台或防爆直线云台与摄像机的连接电缆应采用</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内置结构</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配有防爆旋转云台</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摄像机的</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解码与</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信号转换、</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避雷设备</a:t>
                      </a:r>
                      <a:r>
                        <a:rPr sz="800" b="1"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等应</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内置在防爆护罩或防爆云</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台内</a:t>
                      </a:r>
                      <a:r>
                        <a:rPr sz="800" b="1"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81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66</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29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298" name="table 29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03835" algn="l" rtl="0" eaLnBrk="0">
                        <a:lnSpc>
                          <a:spcPct val="88000"/>
                        </a:lnSpc>
                        <a:spcBef>
                          <a:spcPts val="148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6.6</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防雷防静电</a:t>
                      </a:r>
                      <a:endParaRPr sz="1000" dirty="0">
                        <a:latin typeface="华文中宋" panose="02010600040101010101" charset="-122"/>
                        <a:ea typeface="华文中宋" panose="02010600040101010101" charset="-122"/>
                        <a:cs typeface="华文中宋" panose="02010600040101010101" charset="-122"/>
                      </a:endParaRPr>
                    </a:p>
                    <a:p>
                      <a:pPr marL="198120" algn="l" rtl="0" eaLnBrk="0">
                        <a:lnSpc>
                          <a:spcPct val="146000"/>
                        </a:lnSpc>
                        <a:spcBef>
                          <a:spcPts val="20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本文件的防雷防静电要求包含</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：雷电</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预警系统的设置要求、</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接地电阻在线监测系统的设置要求、</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装车和卸车场所的防静电接地装置的设置要求、</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过</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电压保护装置的设置要求。</a:t>
                      </a:r>
                      <a:endParaRPr sz="800" dirty="0">
                        <a:latin typeface="华文中宋" panose="02010600040101010101" charset="-122"/>
                        <a:ea typeface="华文中宋" panose="02010600040101010101" charset="-122"/>
                        <a:cs typeface="华文中宋" panose="02010600040101010101" charset="-122"/>
                      </a:endParaRPr>
                    </a:p>
                    <a:p>
                      <a:pPr marL="208280" indent="-6985" algn="l" rtl="0" eaLnBrk="0">
                        <a:lnSpc>
                          <a:spcPct val="145000"/>
                        </a:lnSpc>
                        <a:spcBef>
                          <a:spcPts val="250"/>
                        </a:spcBef>
                      </a:pP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本文件对防雷防静电的相关要求</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，重点突出“预警”与“预防”</a:t>
                      </a:r>
                      <a:r>
                        <a:rPr sz="800" kern="0" spc="-15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。对</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雷电天气做到“提前可知”</a:t>
                      </a:r>
                      <a:r>
                        <a:rPr sz="800" kern="0" spc="-1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；对装置内</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的接地情况做到“实时可知”</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；对装车和卸车场所</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的防静电接地装置连接情况做到“实时联锁”。</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57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30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02" name="table 30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03835" algn="l" rtl="0" eaLnBrk="0">
                        <a:lnSpc>
                          <a:spcPct val="87000"/>
                        </a:lnSpc>
                        <a:spcBef>
                          <a:spcPts val="149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6.6.</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雷电预警</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a:t>
                      </a:r>
                      <a:endParaRPr sz="1000" dirty="0">
                        <a:latin typeface="华文中宋" panose="02010600040101010101" charset="-122"/>
                        <a:ea typeface="华文中宋" panose="02010600040101010101" charset="-122"/>
                        <a:cs typeface="华文中宋" panose="02010600040101010101" charset="-122"/>
                      </a:endParaRPr>
                    </a:p>
                    <a:p>
                      <a:pPr marL="200025" indent="-1270" algn="l" rtl="0" eaLnBrk="0">
                        <a:lnSpc>
                          <a:spcPct val="141000"/>
                        </a:lnSpc>
                        <a:spcBef>
                          <a:spcPts val="43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雷电预警系统的基本功能、</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系统构成、技术指标等相关内容主要</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来自2022年应急管理部危化监</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管二司印发的《大型油气储存基地雷电预警系统基本要求（试行）》</a:t>
                      </a:r>
                      <a:endParaRPr sz="800" dirty="0">
                        <a:latin typeface="华文中宋" panose="02010600040101010101" charset="-122"/>
                        <a:ea typeface="华文中宋" panose="02010600040101010101" charset="-122"/>
                        <a:cs typeface="华文中宋" panose="02010600040101010101" charset="-122"/>
                      </a:endParaRPr>
                    </a:p>
                    <a:p>
                      <a:pPr marL="203835" algn="l" rtl="0" eaLnBrk="0">
                        <a:lnSpc>
                          <a:spcPct val="87000"/>
                        </a:lnSpc>
                        <a:spcBef>
                          <a:spcPts val="37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6.6.1.1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大型油气储存企业、地属多雷区或</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强雷区的二级以上石油库应设置雷电预警系统。</a:t>
                      </a:r>
                      <a:endParaRPr sz="1000" dirty="0">
                        <a:latin typeface="华文中宋" panose="02010600040101010101" charset="-122"/>
                        <a:ea typeface="华文中宋" panose="02010600040101010101" charset="-122"/>
                        <a:cs typeface="华文中宋" panose="02010600040101010101" charset="-122"/>
                      </a:endParaRPr>
                    </a:p>
                    <a:p>
                      <a:pPr marL="197485" indent="3175" algn="l" rtl="0" eaLnBrk="0">
                        <a:lnSpc>
                          <a:spcPct val="121000"/>
                        </a:lnSpc>
                        <a:spcBef>
                          <a:spcPts val="26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注</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：大型油气储存企业是指单罐罐容不小于100000</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2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且总库容不小于1000000</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1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600"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的原油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库；单罐罐容不小于5000</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1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且</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总库容不小于50000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6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的成品油库；单罐罐容不小于10000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2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且总库容不小于1</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00000</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1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6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的液化天然气接收站；单罐罐容不小于1000</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1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且总库容不小</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于10000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a:t>
                      </a:r>
                      <a:r>
                        <a:rPr sz="1000" b="1" kern="0" spc="0" baseline="2100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6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的液化石油气储存企业。</a:t>
                      </a:r>
                      <a:endParaRPr sz="1000" dirty="0">
                        <a:latin typeface="华文中宋" panose="02010600040101010101" charset="-122"/>
                        <a:ea typeface="华文中宋" panose="02010600040101010101" charset="-122"/>
                        <a:cs typeface="华文中宋" panose="02010600040101010101" charset="-122"/>
                      </a:endParaRPr>
                    </a:p>
                    <a:p>
                      <a:pPr marL="198120" algn="l" rtl="0" eaLnBrk="0">
                        <a:lnSpc>
                          <a:spcPct val="142000"/>
                        </a:lnSpc>
                        <a:spcBef>
                          <a:spcPts val="41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“大型油气储存企业”定义取自</a:t>
                      </a:r>
                      <a:r>
                        <a:rPr sz="800" b="1"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《应急管理部办公厅关于开展大型油气储存</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基地安全风险评估工</a:t>
                      </a:r>
                      <a:r>
                        <a:rPr sz="8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作的通知》</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（应急厅〔</a:t>
                      </a:r>
                      <a:r>
                        <a:rPr sz="800" kern="0" spc="-12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2021〕</a:t>
                      </a:r>
                      <a:r>
                        <a:rPr sz="800" kern="0" spc="-14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FF0000">
                              <a:alpha val="100000"/>
                            </a:srgbClr>
                          </a:solidFill>
                          <a:latin typeface="华文中宋" panose="02010600040101010101" charset="-122"/>
                          <a:ea typeface="华文中宋" panose="02010600040101010101" charset="-122"/>
                          <a:cs typeface="华文中宋" panose="02010600040101010101" charset="-122"/>
                        </a:rPr>
                        <a:t>35号</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a:t>
                      </a:r>
                      <a:r>
                        <a:rPr sz="800"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“多雷区、</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强雷区”</a:t>
                      </a:r>
                      <a:r>
                        <a:rPr sz="800" kern="0" spc="-1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的定义来自</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50343中3.</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1.3条</a:t>
                      </a:r>
                      <a:r>
                        <a:rPr sz="800" b="1"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23000"/>
                        </a:lnSpc>
                      </a:pPr>
                      <a:endParaRPr sz="300" dirty="0">
                        <a:latin typeface="Arial" panose="020B0604020202020204"/>
                        <a:ea typeface="Arial" panose="020B0604020202020204"/>
                        <a:cs typeface="Arial" panose="020B0604020202020204"/>
                      </a:endParaRPr>
                    </a:p>
                    <a:p>
                      <a:pPr marL="5561330" algn="l" rtl="0" eaLnBrk="0">
                        <a:lnSpc>
                          <a:spcPct val="78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68</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30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06" name="table 30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03835" algn="l" rtl="0" eaLnBrk="0">
                        <a:lnSpc>
                          <a:spcPct val="87000"/>
                        </a:lnSpc>
                        <a:spcBef>
                          <a:spcPts val="149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6.6.1.2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雷电预警系统不能替代雷电保护装置。</a:t>
                      </a:r>
                      <a:endParaRPr sz="1000" dirty="0">
                        <a:latin typeface="华文中宋" panose="02010600040101010101" charset="-122"/>
                        <a:ea typeface="华文中宋" panose="02010600040101010101" charset="-122"/>
                        <a:cs typeface="华文中宋" panose="02010600040101010101" charset="-122"/>
                      </a:endParaRPr>
                    </a:p>
                    <a:p>
                      <a:pPr marL="203835" algn="l" rtl="0" eaLnBrk="0">
                        <a:lnSpc>
                          <a:spcPct val="87000"/>
                        </a:lnSpc>
                        <a:spcBef>
                          <a:spcPts val="4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6.6.1.3</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雷电预警系统</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应由雷电探测模块、数据处理模块和应用终端等组成</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。雷电预警系统应</a:t>
                      </a:r>
                      <a:endParaRPr sz="1000" dirty="0">
                        <a:latin typeface="华文中宋" panose="02010600040101010101" charset="-122"/>
                        <a:ea typeface="华文中宋" panose="02010600040101010101" charset="-122"/>
                        <a:cs typeface="华文中宋" panose="02010600040101010101" charset="-122"/>
                      </a:endParaRPr>
                    </a:p>
                    <a:p>
                      <a:pPr marL="199390" indent="1270" algn="l" rtl="0" eaLnBrk="0">
                        <a:lnSpc>
                          <a:spcPct val="122000"/>
                        </a:lnSpc>
                        <a:spcBef>
                          <a:spcPts val="24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具备下列基本功能：a)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实时监测地面雷电特征参数；b)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雷电临近预警</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，包括雷电预警级别</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雷电预警时间、预警区域、预警解除等信息；c)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雷电历史数据统计、查询。</a:t>
                      </a:r>
                      <a:endParaRPr sz="1000" dirty="0">
                        <a:latin typeface="华文中宋" panose="02010600040101010101" charset="-122"/>
                        <a:ea typeface="华文中宋" panose="02010600040101010101" charset="-122"/>
                        <a:cs typeface="华文中宋" panose="02010600040101010101" charset="-122"/>
                      </a:endParaRPr>
                    </a:p>
                    <a:p>
                      <a:pPr marL="198755" algn="l" rtl="0" eaLnBrk="0">
                        <a:lnSpc>
                          <a:spcPct val="151000"/>
                        </a:lnSpc>
                        <a:spcBef>
                          <a:spcPts val="11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：根据调研</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，雷电探测模块常由大气电场仪、</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闪电定位系统、</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多普勒雷达等一种或</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多种方式组成</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其中大气电场仪在大型油气储存基地本地装设</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闪电定位系</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统和多普勒雷达探测数据宜通过第三方获取；</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数</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据处理模块一般配置支持雷电探测数据的通</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信、</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接收、</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存储、</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计算与应用发布的硬件和软件；</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应用终端包括</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电脑端、</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移动端、</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数据接口服务等一种或多种不</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同类型。</a:t>
                      </a:r>
                      <a:endParaRPr sz="800" dirty="0">
                        <a:latin typeface="华文中宋" panose="02010600040101010101" charset="-122"/>
                        <a:ea typeface="华文中宋" panose="02010600040101010101" charset="-122"/>
                        <a:cs typeface="华文中宋" panose="02010600040101010101" charset="-122"/>
                      </a:endParaRPr>
                    </a:p>
                    <a:p>
                      <a:pPr marL="198755" algn="l" rtl="0" eaLnBrk="0">
                        <a:lnSpc>
                          <a:spcPct val="96000"/>
                        </a:lnSpc>
                        <a:spcBef>
                          <a:spcPts val="595"/>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根据实时检测的参数</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，一般可将预警级别分为一级、</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二级、</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三级</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，其中：</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59000"/>
                        </a:lnSpc>
                      </a:pPr>
                      <a:endParaRPr sz="1000" dirty="0">
                        <a:latin typeface="Arial" panose="020B0604020202020204"/>
                        <a:ea typeface="Arial" panose="020B0604020202020204"/>
                        <a:cs typeface="Arial" panose="020B0604020202020204"/>
                      </a:endParaRPr>
                    </a:p>
                    <a:p>
                      <a:pPr algn="l" rtl="0" eaLnBrk="0">
                        <a:lnSpc>
                          <a:spcPct val="152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69</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5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52" name="table 5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321560" algn="l" rtl="0" eaLnBrk="0">
                        <a:lnSpc>
                          <a:spcPct val="98000"/>
                        </a:lnSpc>
                        <a:spcBef>
                          <a:spcPts val="5"/>
                        </a:spcBef>
                      </a:pPr>
                      <a:r>
                        <a:rPr sz="1500" kern="0" spc="10" dirty="0">
                          <a:solidFill>
                            <a:srgbClr val="FFFFFF">
                              <a:alpha val="100000"/>
                            </a:srgbClr>
                          </a:solidFill>
                          <a:latin typeface="黑体" panose="02010609060101010101" charset="-122"/>
                          <a:ea typeface="黑体" panose="02010609060101010101" charset="-122"/>
                          <a:cs typeface="黑体" panose="02010609060101010101" charset="-122"/>
                        </a:rPr>
                        <a:t>二、起草过程</a:t>
                      </a:r>
                      <a:endParaRPr sz="1500" dirty="0">
                        <a:latin typeface="黑体" panose="02010609060101010101" charset="-122"/>
                        <a:ea typeface="黑体" panose="02010609060101010101" charset="-122"/>
                        <a:cs typeface="黑体" panose="02010609060101010101"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601970" algn="l" rtl="0" eaLnBrk="0">
                        <a:lnSpc>
                          <a:spcPct val="77000"/>
                        </a:lnSpc>
                        <a:spcBef>
                          <a:spcPts val="0"/>
                        </a:spcBef>
                      </a:pPr>
                      <a:r>
                        <a:rPr sz="600" kern="0" spc="-10" dirty="0">
                          <a:solidFill>
                            <a:srgbClr val="000000">
                              <a:alpha val="100000"/>
                            </a:srgbClr>
                          </a:solidFill>
                          <a:latin typeface="Arial" panose="020B0604020202020204"/>
                          <a:ea typeface="Arial" panose="020B0604020202020204"/>
                          <a:cs typeface="Arial" panose="020B0604020202020204"/>
                        </a:rPr>
                        <a:t>•</a:t>
                      </a:r>
                      <a:r>
                        <a:rPr sz="600" kern="0" spc="-10" dirty="0">
                          <a:solidFill>
                            <a:srgbClr val="000000">
                              <a:alpha val="100000"/>
                            </a:srgbClr>
                          </a:solidFill>
                          <a:latin typeface="Calibri" panose="020F0502020204030204"/>
                          <a:ea typeface="Calibri" panose="020F0502020204030204"/>
                          <a:cs typeface="Calibri" panose="020F0502020204030204"/>
                        </a:rPr>
                        <a:t>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0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10" name="table 31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0"/>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49000"/>
                        </a:lnSpc>
                      </a:pPr>
                      <a:endParaRPr sz="1000" dirty="0">
                        <a:latin typeface="Arial" panose="020B0604020202020204"/>
                        <a:ea typeface="Arial" panose="020B0604020202020204"/>
                        <a:cs typeface="Arial" panose="020B0604020202020204"/>
                      </a:endParaRPr>
                    </a:p>
                    <a:p>
                      <a:pPr marL="186690" indent="-1905" algn="l" rtl="0" eaLnBrk="0">
                        <a:lnSpc>
                          <a:spcPct val="145000"/>
                        </a:lnSpc>
                        <a:spcBef>
                          <a:spcPts val="245"/>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一级预警</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：可能有雷电活动</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覆盖区域的大气电场正在增强</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电场</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出现波动</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，地闪回击点发生位置位于距大</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型油气储存基地10千米以外的临</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近区域</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有造成雷击事故的可能。</a:t>
                      </a:r>
                      <a:endParaRPr sz="800" dirty="0">
                        <a:latin typeface="华文中宋" panose="02010600040101010101" charset="-122"/>
                        <a:ea typeface="华文中宋" panose="02010600040101010101" charset="-122"/>
                        <a:cs typeface="华文中宋" panose="02010600040101010101" charset="-122"/>
                      </a:endParaRPr>
                    </a:p>
                    <a:p>
                      <a:pPr marL="184785" indent="1905" algn="l" rtl="0" eaLnBrk="0">
                        <a:lnSpc>
                          <a:spcPct val="145000"/>
                        </a:lnSpc>
                        <a:spcBef>
                          <a:spcPts val="25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二级预警</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：雷电发生的可能性较大</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覆盖区域的大气电场快速增</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强</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电场变化波动加剧</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，地闪回击点发生位</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置距大型油气储存基地5</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-10千米</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，造成雷击事故的可能增加。</a:t>
                      </a:r>
                      <a:endParaRPr sz="800" dirty="0">
                        <a:latin typeface="华文中宋" panose="02010600040101010101" charset="-122"/>
                        <a:ea typeface="华文中宋" panose="02010600040101010101" charset="-122"/>
                        <a:cs typeface="华文中宋" panose="02010600040101010101" charset="-122"/>
                      </a:endParaRPr>
                    </a:p>
                    <a:p>
                      <a:pPr marL="186690" algn="l" rtl="0" eaLnBrk="0">
                        <a:lnSpc>
                          <a:spcPct val="145000"/>
                        </a:lnSpc>
                        <a:spcBef>
                          <a:spcPts val="25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三级预警：</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即将发生雷电</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覆盖区域的大气电场剧烈波动</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，地闪回</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击点发生位置距大型油气储存基地0-5千</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米</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，造成雷击事故的可能性大。</a:t>
                      </a:r>
                      <a:endParaRPr sz="800" dirty="0">
                        <a:latin typeface="华文中宋" panose="02010600040101010101" charset="-122"/>
                        <a:ea typeface="华文中宋" panose="02010600040101010101" charset="-122"/>
                        <a:cs typeface="华文中宋" panose="02010600040101010101" charset="-122"/>
                      </a:endParaRPr>
                    </a:p>
                    <a:p>
                      <a:pPr marL="184785" algn="l" rtl="0" eaLnBrk="0">
                        <a:lnSpc>
                          <a:spcPct val="96000"/>
                        </a:lnSpc>
                        <a:spcBef>
                          <a:spcPts val="595"/>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雷电历史数据统计查询</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具备覆盖区域内雷电预警信息查询、</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统计分析功能</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。主要用于事故分析倒查。</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icture 31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14" name="table 31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16573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62255" algn="l" rtl="0" eaLnBrk="0">
                        <a:lnSpc>
                          <a:spcPct val="87000"/>
                        </a:lnSpc>
                        <a:spcBef>
                          <a:spcPts val="11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6.6.1.4</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雷电探测模块应自带抗雷击、过电压保护措施。</a:t>
                      </a:r>
                      <a:endParaRPr sz="1000" dirty="0">
                        <a:latin typeface="华文中宋" panose="02010600040101010101" charset="-122"/>
                        <a:ea typeface="华文中宋" panose="02010600040101010101" charset="-122"/>
                        <a:cs typeface="华文中宋" panose="02010600040101010101" charset="-122"/>
                      </a:endParaRPr>
                    </a:p>
                    <a:p>
                      <a:pPr marL="262255" algn="l" rtl="0" eaLnBrk="0">
                        <a:lnSpc>
                          <a:spcPct val="88000"/>
                        </a:lnSpc>
                        <a:spcBef>
                          <a:spcPts val="46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6.6.1.5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预警过程应包含预警启动、预警持续、预警结束阶段。</a:t>
                      </a:r>
                      <a:endParaRPr sz="1000" dirty="0">
                        <a:latin typeface="华文中宋" panose="02010600040101010101" charset="-122"/>
                        <a:ea typeface="华文中宋" panose="02010600040101010101" charset="-122"/>
                        <a:cs typeface="华文中宋" panose="02010600040101010101" charset="-122"/>
                      </a:endParaRPr>
                    </a:p>
                    <a:p>
                      <a:pPr marL="26225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5">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6.6.1.6</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雷电预警提前时</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间不应小于10</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min，平均有效报警率不应低于80%。</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picture 31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18" name="table 31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2241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23520" algn="l" rtl="0" eaLnBrk="0">
                        <a:lnSpc>
                          <a:spcPct val="87000"/>
                        </a:lnSpc>
                        <a:spcBef>
                          <a:spcPts val="465"/>
                        </a:spcBef>
                      </a:pP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6.6.2</a:t>
                      </a:r>
                      <a:r>
                        <a:rPr sz="1000"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FF0000">
                              <a:alpha val="100000"/>
                            </a:srgbClr>
                          </a:solidFill>
                          <a:latin typeface="华文中宋" panose="02010600040101010101" charset="-122"/>
                          <a:ea typeface="华文中宋" panose="02010600040101010101" charset="-122"/>
                          <a:cs typeface="华文中宋" panose="02010600040101010101" charset="-122"/>
                        </a:rPr>
                        <a:t>接地电阻在线</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监测系统</a:t>
                      </a:r>
                      <a:endParaRPr sz="1000" dirty="0">
                        <a:latin typeface="华文中宋" panose="02010600040101010101" charset="-122"/>
                        <a:ea typeface="华文中宋" panose="02010600040101010101" charset="-122"/>
                        <a:cs typeface="华文中宋" panose="02010600040101010101" charset="-122"/>
                      </a:endParaRPr>
                    </a:p>
                    <a:p>
                      <a:pPr marL="218440" indent="4445" algn="l" rtl="0" eaLnBrk="0">
                        <a:lnSpc>
                          <a:spcPct val="115000"/>
                        </a:lnSpc>
                        <a:spcBef>
                          <a:spcPts val="2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6.6.2.1</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土壤腐蚀严重地区或强雷区储存单元的易燃易爆介</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质地上储罐，应设置接地电阻在线</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监测系统</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，实时监测每座储罐的接地点接地电阻值</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，接地电阻值不应大于</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10</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Ω。</a:t>
                      </a:r>
                      <a:endParaRPr sz="1000" dirty="0">
                        <a:latin typeface="华文中宋" panose="02010600040101010101" charset="-122"/>
                        <a:ea typeface="华文中宋" panose="02010600040101010101" charset="-122"/>
                        <a:cs typeface="华文中宋" panose="02010600040101010101" charset="-122"/>
                      </a:endParaRPr>
                    </a:p>
                    <a:p>
                      <a:pPr marL="219075" indent="-1270" algn="l" rtl="0" eaLnBrk="0">
                        <a:lnSpc>
                          <a:spcPct val="146000"/>
                        </a:lnSpc>
                        <a:spcBef>
                          <a:spcPts val="205"/>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本规范适用范围为“危险化学品重大危险源”</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因此并非“储存易燃易爆介质地上储罐”必须全</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部设置</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，应根据适用条</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件进行判断。</a:t>
                      </a:r>
                      <a:endParaRPr sz="800" dirty="0">
                        <a:latin typeface="华文中宋" panose="02010600040101010101" charset="-122"/>
                        <a:ea typeface="华文中宋" panose="02010600040101010101" charset="-122"/>
                        <a:cs typeface="华文中宋" panose="02010600040101010101" charset="-122"/>
                      </a:endParaRPr>
                    </a:p>
                    <a:p>
                      <a:pPr marL="220345" indent="2540" algn="l" rtl="0" eaLnBrk="0">
                        <a:lnSpc>
                          <a:spcPct val="115000"/>
                        </a:lnSpc>
                        <a:spcBef>
                          <a:spcPts val="30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4">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6.6.2.2</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接地电阻在线监测系统应由接地电阻检测仪、通讯</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网络系统、监控系统及连接线缆等</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部分组成。</a:t>
                      </a:r>
                      <a:endParaRPr sz="1000" dirty="0">
                        <a:latin typeface="华文中宋" panose="02010600040101010101" charset="-122"/>
                        <a:ea typeface="华文中宋" panose="02010600040101010101" charset="-122"/>
                        <a:cs typeface="华文中宋" panose="02010600040101010101" charset="-122"/>
                      </a:endParaRPr>
                    </a:p>
                    <a:p>
                      <a:pPr marL="217805" algn="l" rtl="0" eaLnBrk="0">
                        <a:lnSpc>
                          <a:spcPct val="152000"/>
                        </a:lnSpc>
                        <a:spcBef>
                          <a:spcPts val="27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为了实现“在线”监测功能</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，可采用能够不断开</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引下线</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安全快速测量接地电阻功能的设备</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当</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被测回路电阻出现异常时</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系统应提供报警信号</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准确判断故障点</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，及时处理安全隐患</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，保证</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防雷接地回路</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正常运行</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。检测方法可依据</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21431，使用回路法或三级法等。</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52000"/>
                        </a:lnSpc>
                      </a:pPr>
                      <a:endParaRPr sz="1000" dirty="0">
                        <a:latin typeface="Arial" panose="020B0604020202020204"/>
                        <a:ea typeface="Arial" panose="020B0604020202020204"/>
                        <a:cs typeface="Arial" panose="020B0604020202020204"/>
                      </a:endParaRPr>
                    </a:p>
                    <a:p>
                      <a:pPr algn="l" rtl="0" eaLnBrk="0">
                        <a:lnSpc>
                          <a:spcPct val="158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32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22" name="table 32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2241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marL="219710" indent="3810" algn="l" rtl="0" eaLnBrk="0">
                        <a:lnSpc>
                          <a:spcPct val="115000"/>
                        </a:lnSpc>
                        <a:spcBef>
                          <a:spcPts val="95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hlinkClick r:id="rId3">
                            <a:extLst>
                              <a:ext uri="{DAF060AB-1E55-43B9-8AAB-6FB025537F2F}">
                                <wpsdc:hlinkClr xmlns:wpsdc="http://www.wps.cn/officeDocument/2017/drawingmlCustomData" xmlns="" val="000000"/>
                                <wpsdc:folHlinkClr xmlns:wpsdc="http://www.wps.cn/officeDocument/2017/drawingmlCustomData" xmlns="" val="000000"/>
                                <wpsdc:hlinkUnderline xmlns:wpsdc="http://www.wps.cn/officeDocument/2017/drawingmlCustomData" xmlns="" val="0"/>
                              </a:ext>
                            </a:extLst>
                          </a:hlinkClick>
                        </a:rPr>
                        <a:t>6.6.2.3</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接地</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电阻在线监测测量精度应满足系统功能及要求，</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同时不影响被监测的接地系统正</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常工作</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当被测回路电阻出现异常时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，系统应报警。</a:t>
                      </a:r>
                      <a:endParaRPr sz="1000" dirty="0">
                        <a:latin typeface="华文中宋" panose="02010600040101010101" charset="-122"/>
                        <a:ea typeface="华文中宋" panose="02010600040101010101" charset="-122"/>
                        <a:cs typeface="华文中宋" panose="02010600040101010101" charset="-122"/>
                      </a:endParaRPr>
                    </a:p>
                    <a:p>
                      <a:pPr marL="217805" algn="l" rtl="0" eaLnBrk="0">
                        <a:lnSpc>
                          <a:spcPct val="149000"/>
                        </a:lnSpc>
                        <a:spcBef>
                          <a:spcPts val="23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系统测量范围内</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，应能准确判断防雷引下线发生腐蚀或断裂等</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安全隐患的所在位置</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，可监控各个</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监控点的电阻值变化的数据</a:t>
                      </a:r>
                      <a:r>
                        <a:rPr sz="800"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具备报警提示功能；</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系统后台监控主机建议存储保留历史数据库</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历史曲线等</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运行轨迹供倒查</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同时能提醒企业对接地电阻变大趋势的回路进行重点监测。</a:t>
                      </a:r>
                      <a:endParaRPr sz="800" dirty="0">
                        <a:latin typeface="华文中宋" panose="02010600040101010101" charset="-122"/>
                        <a:ea typeface="华文中宋" panose="02010600040101010101" charset="-122"/>
                        <a:cs typeface="华文中宋" panose="02010600040101010101" charset="-122"/>
                      </a:endParaRPr>
                    </a:p>
                    <a:p>
                      <a:pPr marL="227330" indent="-10160" algn="l" rtl="0" eaLnBrk="0">
                        <a:lnSpc>
                          <a:spcPct val="145000"/>
                        </a:lnSpc>
                        <a:spcBef>
                          <a:spcPts val="25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对于“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同时不影响被监测的接地系统正常工作”</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的要求</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，表示企业不应采用注入电流等方法</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，进行接地电阻</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的在线监测</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以免对正常接地的其他设备及防爆区域内的接地系统产生不利影响。</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152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32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26" name="table 32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224155" algn="l" rtl="0" eaLnBrk="0">
                        <a:lnSpc>
                          <a:spcPct val="96000"/>
                        </a:lnSpc>
                        <a:spcBef>
                          <a:spcPts val="5"/>
                        </a:spcBef>
                      </a:pP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6 设计要求</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21000"/>
                        </a:lnSpc>
                      </a:pPr>
                      <a:endParaRPr sz="1000" dirty="0">
                        <a:latin typeface="Arial" panose="020B0604020202020204"/>
                        <a:ea typeface="Arial" panose="020B0604020202020204"/>
                        <a:cs typeface="Arial" panose="020B0604020202020204"/>
                      </a:endParaRPr>
                    </a:p>
                    <a:p>
                      <a:pPr marL="192405" algn="l" rtl="0" eaLnBrk="0">
                        <a:lnSpc>
                          <a:spcPct val="87000"/>
                        </a:lnSpc>
                        <a:spcBef>
                          <a:spcPts val="31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6.6.3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其他</a:t>
                      </a:r>
                      <a:endParaRPr sz="1000" dirty="0">
                        <a:latin typeface="华文中宋" panose="02010600040101010101" charset="-122"/>
                        <a:ea typeface="华文中宋" panose="02010600040101010101" charset="-122"/>
                        <a:cs typeface="华文中宋" panose="02010600040101010101" charset="-122"/>
                      </a:endParaRPr>
                    </a:p>
                    <a:p>
                      <a:pPr marL="187960" indent="1905" algn="l" rtl="0" eaLnBrk="0">
                        <a:lnSpc>
                          <a:spcPct val="119000"/>
                        </a:lnSpc>
                        <a:spcBef>
                          <a:spcPts val="26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给系统供电的线路在</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跨越不同的防雷分区时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，应在首端或末端装设与被保护设备耐压水平相适</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应的过电压保护装置</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当采用电涌保护器时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，应实时监</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测电涌保护器及其后备保护装置的运行</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状态。</a:t>
                      </a:r>
                      <a:endParaRPr sz="1000" dirty="0">
                        <a:latin typeface="华文中宋" panose="02010600040101010101" charset="-122"/>
                        <a:ea typeface="华文中宋" panose="02010600040101010101" charset="-122"/>
                        <a:cs typeface="华文中宋" panose="02010600040101010101" charset="-122"/>
                      </a:endParaRPr>
                    </a:p>
                    <a:p>
                      <a:pPr marL="185420" indent="1270" algn="l" rtl="0" eaLnBrk="0">
                        <a:lnSpc>
                          <a:spcPct val="145000"/>
                        </a:lnSpc>
                        <a:spcBef>
                          <a:spcPts val="225"/>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要实现“</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电涌保护器及其后备保护装置运行状态”</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的实时监测</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，可采用具备通信功</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能的电涌保护</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器</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，信号传至监控后台进行显示</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，企业应及时更换已失效的电涌保护器。</a:t>
                      </a:r>
                      <a:endParaRPr sz="800" dirty="0">
                        <a:latin typeface="华文中宋" panose="02010600040101010101" charset="-122"/>
                        <a:ea typeface="华文中宋" panose="02010600040101010101" charset="-122"/>
                        <a:cs typeface="华文中宋" panose="02010600040101010101" charset="-122"/>
                      </a:endParaRPr>
                    </a:p>
                    <a:p>
                      <a:pPr marL="192405" algn="l" rtl="0" eaLnBrk="0">
                        <a:lnSpc>
                          <a:spcPct val="88000"/>
                        </a:lnSpc>
                        <a:spcBef>
                          <a:spcPts val="48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6.7</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证实方法</a:t>
                      </a:r>
                      <a:endParaRPr sz="1000" dirty="0">
                        <a:latin typeface="华文中宋" panose="02010600040101010101" charset="-122"/>
                        <a:ea typeface="华文中宋" panose="02010600040101010101" charset="-122"/>
                        <a:cs typeface="华文中宋" panose="02010600040101010101" charset="-122"/>
                      </a:endParaRPr>
                    </a:p>
                    <a:p>
                      <a:pPr marL="189865" indent="-1905" algn="l" rtl="0" eaLnBrk="0">
                        <a:lnSpc>
                          <a:spcPct val="120000"/>
                        </a:lnSpc>
                        <a:spcBef>
                          <a:spcPts val="23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查验设计文件、危险化学品重大</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危险源评估报告、</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HAZOP</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和</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LOPA</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分析报告、</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SIL</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验算报告、</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安全需求规格书、</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防雷防静电检测报告、安全监控系统及现场设</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备设施设置等</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，证实满足</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本章要求。</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3000"/>
                        </a:lnSpc>
                      </a:pPr>
                      <a:endParaRPr sz="600" dirty="0">
                        <a:latin typeface="Arial" panose="020B0604020202020204"/>
                        <a:ea typeface="Arial" panose="020B0604020202020204"/>
                        <a:cs typeface="Arial" panose="020B0604020202020204"/>
                      </a:endParaRPr>
                    </a:p>
                    <a:p>
                      <a:pPr marL="5561330" algn="l" rtl="0" eaLnBrk="0">
                        <a:lnSpc>
                          <a:spcPct val="77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picture 32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30" name="table 33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415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7</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施工要求</a:t>
                      </a:r>
                      <a:endParaRPr sz="1200" dirty="0">
                        <a:latin typeface="微软雅黑" panose="020B0503020204020204" charset="-122"/>
                        <a:ea typeface="微软雅黑" panose="020B0503020204020204" charset="-122"/>
                        <a:cs typeface="微软雅黑" panose="020B0503020204020204" charset="-122"/>
                      </a:endParaRPr>
                    </a:p>
                    <a:p>
                      <a:pPr marL="154305" algn="l" rtl="0" eaLnBrk="0">
                        <a:lnSpc>
                          <a:spcPct val="86000"/>
                        </a:lnSpc>
                        <a:spcBef>
                          <a:spcPts val="1350"/>
                        </a:spcBef>
                      </a:pPr>
                      <a:r>
                        <a:rPr sz="10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7.</a:t>
                      </a:r>
                      <a:r>
                        <a:rPr sz="1000" kern="0" spc="-9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1</a:t>
                      </a:r>
                      <a:r>
                        <a:rPr sz="1000"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FF0000">
                              <a:alpha val="100000"/>
                            </a:srgbClr>
                          </a:solidFill>
                          <a:latin typeface="华文中宋" panose="02010600040101010101" charset="-122"/>
                          <a:ea typeface="华文中宋" panose="02010600040101010101" charset="-122"/>
                          <a:cs typeface="华文中宋" panose="02010600040101010101" charset="-122"/>
                        </a:rPr>
                        <a:t>施工准备</a:t>
                      </a:r>
                      <a:endParaRPr sz="1000" dirty="0">
                        <a:latin typeface="华文中宋" panose="02010600040101010101" charset="-122"/>
                        <a:ea typeface="华文中宋" panose="02010600040101010101" charset="-122"/>
                        <a:cs typeface="华文中宋" panose="02010600040101010101" charset="-122"/>
                      </a:endParaRPr>
                    </a:p>
                    <a:p>
                      <a:pPr marL="154305" algn="l" rtl="0" eaLnBrk="0">
                        <a:lnSpc>
                          <a:spcPct val="87000"/>
                        </a:lnSpc>
                        <a:spcBef>
                          <a:spcPts val="47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7.</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应选用具有相应资质的施工单位</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，特种作业人员应取得相应资格。</a:t>
                      </a:r>
                      <a:endParaRPr sz="1000" dirty="0">
                        <a:latin typeface="华文中宋" panose="02010600040101010101" charset="-122"/>
                        <a:ea typeface="华文中宋" panose="02010600040101010101" charset="-122"/>
                        <a:cs typeface="华文中宋" panose="02010600040101010101" charset="-122"/>
                      </a:endParaRPr>
                    </a:p>
                    <a:p>
                      <a:pPr marL="152400" indent="1270" algn="l" rtl="0" eaLnBrk="0">
                        <a:lnSpc>
                          <a:spcPct val="115000"/>
                        </a:lnSpc>
                        <a:spcBef>
                          <a:spcPts val="27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7.</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施工单位按</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设计文件、施工标准规范及建设单位技术交底内容编写施工方案和应急预案</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并完成审批。</a:t>
                      </a:r>
                      <a:endParaRPr sz="1000" dirty="0">
                        <a:latin typeface="华文中宋" panose="02010600040101010101" charset="-122"/>
                        <a:ea typeface="华文中宋" panose="02010600040101010101" charset="-122"/>
                        <a:cs typeface="华文中宋" panose="02010600040101010101" charset="-122"/>
                      </a:endParaRPr>
                    </a:p>
                    <a:p>
                      <a:pPr marL="149860" algn="l" rtl="0" eaLnBrk="0">
                        <a:lnSpc>
                          <a:spcPct val="96000"/>
                        </a:lnSpc>
                        <a:spcBef>
                          <a:spcPts val="57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：施工方案应至少应包括以下内</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容：</a:t>
                      </a:r>
                      <a:endParaRPr sz="800" dirty="0">
                        <a:latin typeface="华文中宋" panose="02010600040101010101" charset="-122"/>
                        <a:ea typeface="华文中宋" panose="02010600040101010101" charset="-122"/>
                        <a:cs typeface="华文中宋" panose="02010600040101010101" charset="-122"/>
                      </a:endParaRPr>
                    </a:p>
                    <a:p>
                      <a:pPr marL="304800" algn="l" rtl="0" eaLnBrk="0">
                        <a:lnSpc>
                          <a:spcPts val="1190"/>
                        </a:lnSpc>
                        <a:spcBef>
                          <a:spcPts val="405"/>
                        </a:spcBef>
                      </a:pP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1)编制说明；</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(2)工程概况和工程特点；</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(3)主要施工方法、</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关键操作法及施工程序；</a:t>
                      </a:r>
                      <a:endParaRPr sz="800" dirty="0">
                        <a:latin typeface="华文中宋" panose="02010600040101010101" charset="-122"/>
                        <a:ea typeface="华文中宋" panose="02010600040101010101" charset="-122"/>
                        <a:cs typeface="华文中宋" panose="02010600040101010101" charset="-122"/>
                      </a:endParaRPr>
                    </a:p>
                    <a:p>
                      <a:pPr marL="304800" algn="l" rtl="0" eaLnBrk="0">
                        <a:lnSpc>
                          <a:spcPts val="1190"/>
                        </a:lnSpc>
                        <a:spcBef>
                          <a:spcPts val="325"/>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(4)施工进度计划；(5)劳动力计划；</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6)执行的技术标准、</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规范、</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规程和主要质量指标。</a:t>
                      </a:r>
                      <a:endParaRPr sz="800" dirty="0">
                        <a:latin typeface="华文中宋" panose="02010600040101010101" charset="-122"/>
                        <a:ea typeface="华文中宋" panose="02010600040101010101" charset="-122"/>
                        <a:cs typeface="华文中宋" panose="02010600040101010101" charset="-122"/>
                      </a:endParaRPr>
                    </a:p>
                    <a:p>
                      <a:pPr marL="302895" algn="l" rtl="0" eaLnBrk="0">
                        <a:lnSpc>
                          <a:spcPts val="1190"/>
                        </a:lnSpc>
                        <a:spcBef>
                          <a:spcPts val="325"/>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(7)施工技术措施、</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质量</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保证措施；</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(8)施工安全措施；(9)施工机具计划；</a:t>
                      </a:r>
                      <a:endParaRPr sz="800" dirty="0">
                        <a:latin typeface="华文中宋" panose="02010600040101010101" charset="-122"/>
                        <a:ea typeface="华文中宋" panose="02010600040101010101" charset="-122"/>
                        <a:cs typeface="华文中宋" panose="02010600040101010101" charset="-122"/>
                      </a:endParaRPr>
                    </a:p>
                    <a:p>
                      <a:pPr marL="302895" algn="l" rtl="0" eaLnBrk="0">
                        <a:lnSpc>
                          <a:spcPts val="1190"/>
                        </a:lnSpc>
                        <a:spcBef>
                          <a:spcPts val="325"/>
                        </a:spcBef>
                      </a:pP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10)临时设施计划；(</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11)安全危险因素</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环境因</a:t>
                      </a:r>
                      <a:r>
                        <a:rPr sz="800" b="1" kern="0" spc="50" dirty="0">
                          <a:solidFill>
                            <a:srgbClr val="2464CB">
                              <a:alpha val="100000"/>
                            </a:srgbClr>
                          </a:solidFill>
                          <a:latin typeface="华文中宋" panose="02010600040101010101" charset="-122"/>
                          <a:ea typeface="华文中宋" panose="02010600040101010101" charset="-122"/>
                          <a:cs typeface="华文中宋" panose="02010600040101010101" charset="-122"/>
                        </a:rPr>
                        <a:t>素及相应的控制措施。</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55000"/>
                        </a:lnSpc>
                      </a:pPr>
                      <a:endParaRPr sz="100" dirty="0">
                        <a:latin typeface="Arial" panose="020B0604020202020204"/>
                        <a:ea typeface="Arial" panose="020B0604020202020204"/>
                        <a:cs typeface="Arial" panose="020B0604020202020204"/>
                      </a:endParaRPr>
                    </a:p>
                    <a:p>
                      <a:pPr marL="5561330" algn="l" rtl="0" eaLnBrk="0">
                        <a:lnSpc>
                          <a:spcPct val="77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75</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icture 33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34" name="table 33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415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7</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施工要求</a:t>
                      </a:r>
                      <a:endParaRPr sz="1200" dirty="0">
                        <a:latin typeface="微软雅黑" panose="020B0503020204020204" charset="-122"/>
                        <a:ea typeface="微软雅黑" panose="020B0503020204020204" charset="-122"/>
                        <a:cs typeface="微软雅黑" panose="020B0503020204020204" charset="-122"/>
                      </a:endParaRPr>
                    </a:p>
                    <a:p>
                      <a:pPr marL="183515" algn="l" rtl="0" eaLnBrk="0">
                        <a:lnSpc>
                          <a:spcPct val="88000"/>
                        </a:lnSpc>
                        <a:spcBef>
                          <a:spcPts val="83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7.</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施工前</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，应对系统组件、管件、仪表及其他设备、材料进行现场完好性检查和性</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能试验。</a:t>
                      </a:r>
                      <a:endParaRPr sz="1000" dirty="0">
                        <a:latin typeface="华文中宋" panose="02010600040101010101" charset="-122"/>
                        <a:ea typeface="华文中宋" panose="02010600040101010101" charset="-122"/>
                        <a:cs typeface="华文中宋" panose="02010600040101010101" charset="-122"/>
                      </a:endParaRPr>
                    </a:p>
                    <a:p>
                      <a:pPr marL="179070" algn="l" rtl="0" eaLnBrk="0">
                        <a:lnSpc>
                          <a:spcPct val="96000"/>
                        </a:lnSpc>
                        <a:spcBef>
                          <a:spcPts val="57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：仪表设备和材料的检验应符合设计文件和现行国家标准</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，依据《自动化仪表工程施工及质量验收规</a:t>
                      </a:r>
                      <a:endParaRPr sz="800" dirty="0">
                        <a:latin typeface="华文中宋" panose="02010600040101010101" charset="-122"/>
                        <a:ea typeface="华文中宋" panose="02010600040101010101" charset="-122"/>
                        <a:cs typeface="华文中宋" panose="02010600040101010101" charset="-122"/>
                      </a:endParaRPr>
                    </a:p>
                    <a:p>
                      <a:pPr marL="181610" algn="l" rtl="0" eaLnBrk="0">
                        <a:lnSpc>
                          <a:spcPct val="95000"/>
                        </a:lnSpc>
                        <a:spcBef>
                          <a:spcPts val="605"/>
                        </a:spcBef>
                      </a:pPr>
                      <a:r>
                        <a:rPr sz="800" b="1"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范》</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50093-2013编制。</a:t>
                      </a:r>
                      <a:endParaRPr sz="800" dirty="0">
                        <a:latin typeface="华文中宋" panose="02010600040101010101" charset="-122"/>
                        <a:ea typeface="华文中宋" panose="02010600040101010101" charset="-122"/>
                        <a:cs typeface="华文中宋" panose="02010600040101010101" charset="-122"/>
                      </a:endParaRPr>
                    </a:p>
                    <a:p>
                      <a:pPr marL="183515" algn="l" rtl="0" eaLnBrk="0">
                        <a:lnSpc>
                          <a:spcPct val="86000"/>
                        </a:lnSpc>
                        <a:spcBef>
                          <a:spcPts val="510"/>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7.2</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施工安装</a:t>
                      </a:r>
                      <a:endParaRPr sz="1000" dirty="0">
                        <a:latin typeface="华文中宋" panose="02010600040101010101" charset="-122"/>
                        <a:ea typeface="华文中宋" panose="02010600040101010101" charset="-122"/>
                        <a:cs typeface="华文中宋" panose="02010600040101010101" charset="-122"/>
                      </a:endParaRPr>
                    </a:p>
                    <a:p>
                      <a:pPr marL="180340" indent="2540" algn="l" rtl="0" eaLnBrk="0">
                        <a:lnSpc>
                          <a:spcPct val="116000"/>
                        </a:lnSpc>
                        <a:spcBef>
                          <a:spcPts val="2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7.2.</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施工单位应按审批的设计文件、施工方案进行施工</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当确需变更时</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，应履行相应变更审</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批</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手续。</a:t>
                      </a:r>
                      <a:endParaRPr sz="1000" dirty="0">
                        <a:latin typeface="华文中宋" panose="02010600040101010101" charset="-122"/>
                        <a:ea typeface="华文中宋" panose="02010600040101010101" charset="-122"/>
                        <a:cs typeface="华文中宋" panose="02010600040101010101" charset="-122"/>
                      </a:endParaRPr>
                    </a:p>
                    <a:p>
                      <a:pPr marL="183515"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7.2.2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施工质量过程控制包括但不限于：</a:t>
                      </a:r>
                      <a:endParaRPr sz="1000" dirty="0">
                        <a:latin typeface="华文中宋" panose="02010600040101010101" charset="-122"/>
                        <a:ea typeface="华文中宋" panose="02010600040101010101" charset="-122"/>
                        <a:cs typeface="华文中宋" panose="02010600040101010101" charset="-122"/>
                      </a:endParaRPr>
                    </a:p>
                    <a:p>
                      <a:pPr marL="182880" indent="-1270" algn="l" rtl="0" eaLnBrk="0">
                        <a:lnSpc>
                          <a:spcPct val="116000"/>
                        </a:lnSpc>
                        <a:spcBef>
                          <a:spcPts val="25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各工序应按施工技术标准进行质量控制</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。每道工序完成后</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，应进行检查</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，检查合格后方可进行</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下道工序；</a:t>
                      </a:r>
                      <a:endParaRPr sz="1000" dirty="0">
                        <a:latin typeface="华文中宋" panose="02010600040101010101" charset="-122"/>
                        <a:ea typeface="华文中宋" panose="02010600040101010101" charset="-122"/>
                        <a:cs typeface="华文中宋" panose="02010600040101010101" charset="-122"/>
                      </a:endParaRPr>
                    </a:p>
                    <a:p>
                      <a:pPr marL="179705"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隐蔽工程应实施旁站监理；</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系统布线和部件安装</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应符合现行国家标准规定。</a:t>
                      </a:r>
                      <a:endParaRPr sz="1000" dirty="0">
                        <a:latin typeface="华文中宋" panose="02010600040101010101" charset="-122"/>
                        <a:ea typeface="华文中宋" panose="02010600040101010101" charset="-122"/>
                        <a:cs typeface="华文中宋" panose="02010600040101010101" charset="-122"/>
                      </a:endParaRPr>
                    </a:p>
                    <a:p>
                      <a:pPr marL="5561330" algn="l" rtl="0" eaLnBrk="0">
                        <a:lnSpc>
                          <a:spcPct val="78000"/>
                        </a:lnSpc>
                        <a:spcBef>
                          <a:spcPts val="5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76</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picture 336"/>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38" name="table 338"/>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415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7</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施工要求</a:t>
                      </a:r>
                      <a:endParaRPr sz="1200" dirty="0">
                        <a:latin typeface="微软雅黑" panose="020B0503020204020204" charset="-122"/>
                        <a:ea typeface="微软雅黑" panose="020B0503020204020204" charset="-122"/>
                        <a:cs typeface="微软雅黑" panose="020B0503020204020204" charset="-122"/>
                      </a:endParaRPr>
                    </a:p>
                    <a:p>
                      <a:pPr marL="183515" algn="l" rtl="0" eaLnBrk="0">
                        <a:lnSpc>
                          <a:spcPct val="87000"/>
                        </a:lnSpc>
                        <a:spcBef>
                          <a:spcPts val="38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7.2.3施工中应按有关规定采取</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安全技术措施</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。现场电气和仪表设备的安装应满足下列要求：</a:t>
                      </a:r>
                      <a:endParaRPr sz="1000" dirty="0">
                        <a:latin typeface="华文中宋" panose="02010600040101010101" charset="-122"/>
                        <a:ea typeface="华文中宋" panose="02010600040101010101" charset="-122"/>
                        <a:cs typeface="华文中宋" panose="02010600040101010101" charset="-122"/>
                      </a:endParaRPr>
                    </a:p>
                    <a:p>
                      <a:pPr marL="178435" indent="2540" algn="l" rtl="0" eaLnBrk="0">
                        <a:lnSpc>
                          <a:spcPct val="116000"/>
                        </a:lnSpc>
                        <a:spcBef>
                          <a:spcPts val="2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安装位置避开易受机械</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损伤、振动、腐蚀、粉尘积聚以及有危险温度的场所</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，不能避开时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，需</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采取有效防护措施；</a:t>
                      </a:r>
                      <a:endParaRPr sz="1000" dirty="0">
                        <a:latin typeface="华文中宋" panose="02010600040101010101" charset="-122"/>
                        <a:ea typeface="华文中宋" panose="02010600040101010101" charset="-122"/>
                        <a:cs typeface="华文中宋" panose="02010600040101010101" charset="-122"/>
                      </a:endParaRPr>
                    </a:p>
                    <a:p>
                      <a:pPr marL="179705"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电缆电线无</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破皮、露线及短路的现象；</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非防爆型仪表不安装在爆炸危险区域；</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仪表外盖安装后</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，旋紧恢复防拆装置。</a:t>
                      </a:r>
                      <a:endParaRPr sz="1000" dirty="0">
                        <a:latin typeface="华文中宋" panose="02010600040101010101" charset="-122"/>
                        <a:ea typeface="华文中宋" panose="02010600040101010101" charset="-122"/>
                        <a:cs typeface="华文中宋" panose="02010600040101010101" charset="-122"/>
                      </a:endParaRPr>
                    </a:p>
                    <a:p>
                      <a:pPr marL="181610" indent="-2540" algn="l" rtl="0" eaLnBrk="0">
                        <a:lnSpc>
                          <a:spcPct val="146000"/>
                        </a:lnSpc>
                        <a:spcBef>
                          <a:spcPts val="125"/>
                        </a:spcBef>
                      </a:pPr>
                      <a:r>
                        <a:rPr sz="800" b="1"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有关施工安全技术应遵守现行的安全技术标准</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如</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：《危险化学品企业特殊作业安</a:t>
                      </a:r>
                      <a:r>
                        <a:rPr sz="800" b="1"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全规范》</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30871、</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《手持式电动工具的管理、</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使用、</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检查和维修安全技术规程》</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3787、</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《手持式、</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可移式电</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动</a:t>
                      </a:r>
                      <a:endParaRPr sz="800" dirty="0">
                        <a:latin typeface="华文中宋" panose="02010600040101010101" charset="-122"/>
                        <a:ea typeface="华文中宋" panose="02010600040101010101" charset="-122"/>
                        <a:cs typeface="华文中宋" panose="02010600040101010101" charset="-122"/>
                      </a:endParaRPr>
                    </a:p>
                    <a:p>
                      <a:pPr marL="177165" indent="3175" algn="l" rtl="0" eaLnBrk="0">
                        <a:lnSpc>
                          <a:spcPct val="152000"/>
                        </a:lnSpc>
                        <a:spcBef>
                          <a:spcPts val="23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工具和园林工具的安全</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第1部分：</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通用要求》</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3883</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1、</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《个体防护装备配备规范</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第1部分：</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总则》</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39800.</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1、《个体防护装备配备规范</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第2部分</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：石油、</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化工、</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天然气》</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39800.2</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、《消防安全标志设置要</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求》</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2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15630、</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《建设工程施工现场供</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用电安全规范》</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1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50194、</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《建筑施工高处作业安全技术规范》</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JGJ</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2464CB">
                              <a:alpha val="100000"/>
                            </a:srgbClr>
                          </a:solidFill>
                          <a:latin typeface="华文中宋" panose="02010600040101010101" charset="-122"/>
                          <a:ea typeface="华文中宋" panose="02010600040101010101" charset="-122"/>
                          <a:cs typeface="华文中宋" panose="02010600040101010101" charset="-122"/>
                        </a:rPr>
                        <a:t>80等</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3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900" kern="0" spc="30" baseline="23000" dirty="0">
                          <a:solidFill>
                            <a:srgbClr val="000000">
                              <a:alpha val="100000"/>
                            </a:srgbClr>
                          </a:solidFill>
                          <a:latin typeface="Arial" panose="020B0604020202020204"/>
                          <a:ea typeface="Arial" panose="020B0604020202020204"/>
                          <a:cs typeface="Arial" panose="020B0604020202020204"/>
                        </a:rPr>
                        <a:t>•</a:t>
                      </a:r>
                      <a:r>
                        <a:rPr sz="900" kern="0" spc="30" baseline="23000" dirty="0">
                          <a:solidFill>
                            <a:srgbClr val="000000">
                              <a:alpha val="100000"/>
                            </a:srgbClr>
                          </a:solidFill>
                          <a:latin typeface="Calibri" panose="020F0502020204030204"/>
                          <a:ea typeface="Calibri" panose="020F0502020204030204"/>
                          <a:cs typeface="Calibri" panose="020F0502020204030204"/>
                        </a:rPr>
                        <a:t>77</a:t>
                      </a:r>
                      <a:endParaRPr sz="900" baseline="230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picture 340"/>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42" name="table 34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8415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7</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施工要求</a:t>
                      </a:r>
                      <a:endParaRPr sz="1200" dirty="0">
                        <a:latin typeface="微软雅黑" panose="020B0503020204020204" charset="-122"/>
                        <a:ea typeface="微软雅黑" panose="020B0503020204020204" charset="-122"/>
                        <a:cs typeface="微软雅黑" panose="020B0503020204020204" charset="-122"/>
                      </a:endParaRPr>
                    </a:p>
                    <a:p>
                      <a:pPr marL="183515" algn="l" rtl="0" eaLnBrk="0">
                        <a:lnSpc>
                          <a:spcPct val="87000"/>
                        </a:lnSpc>
                        <a:spcBef>
                          <a:spcPts val="850"/>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7.3</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施工调试</a:t>
                      </a:r>
                      <a:endParaRPr sz="1000" dirty="0">
                        <a:latin typeface="华文中宋" panose="02010600040101010101" charset="-122"/>
                        <a:ea typeface="华文中宋" panose="02010600040101010101" charset="-122"/>
                        <a:cs typeface="华文中宋" panose="02010600040101010101" charset="-122"/>
                      </a:endParaRPr>
                    </a:p>
                    <a:p>
                      <a:pPr marL="183515" algn="l" rtl="0" eaLnBrk="0">
                        <a:lnSpc>
                          <a:spcPct val="88000"/>
                        </a:lnSpc>
                        <a:spcBef>
                          <a:spcPts val="46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7.3.</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调试前应完成下列准备工作：</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设计资料和设计变更文件、系</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统调试方案等准备齐全；</a:t>
                      </a:r>
                      <a:endParaRPr sz="1000" dirty="0">
                        <a:latin typeface="华文中宋" panose="02010600040101010101" charset="-122"/>
                        <a:ea typeface="华文中宋" panose="02010600040101010101" charset="-122"/>
                        <a:cs typeface="华文中宋" panose="02010600040101010101" charset="-122"/>
                      </a:endParaRPr>
                    </a:p>
                    <a:p>
                      <a:pPr marL="179705"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布线完成</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，仪表设备安装就位；</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调试前对系统引</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入能量进行安全可靠性论证；</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调试所用的仪</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器设备齐全并符合计量要求。</a:t>
                      </a:r>
                      <a:endParaRPr sz="1000" dirty="0">
                        <a:latin typeface="华文中宋" panose="02010600040101010101" charset="-122"/>
                        <a:ea typeface="华文中宋" panose="02010600040101010101" charset="-122"/>
                        <a:cs typeface="华文中宋" panose="02010600040101010101" charset="-122"/>
                      </a:endParaRPr>
                    </a:p>
                    <a:p>
                      <a:pPr marL="183515" algn="l" rtl="0" eaLnBrk="0">
                        <a:lnSpc>
                          <a:spcPct val="88000"/>
                        </a:lnSpc>
                        <a:spcBef>
                          <a:spcPts val="38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7.3.2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仪表单体调试前</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，应核对型号、规格、材质、测量范围等与设计一致。</a:t>
                      </a:r>
                      <a:endParaRPr sz="1000" dirty="0">
                        <a:latin typeface="华文中宋" panose="02010600040101010101" charset="-122"/>
                        <a:ea typeface="华文中宋" panose="02010600040101010101" charset="-122"/>
                        <a:cs typeface="华文中宋" panose="02010600040101010101" charset="-122"/>
                      </a:endParaRPr>
                    </a:p>
                    <a:p>
                      <a:pPr marL="179070" algn="l" rtl="0" eaLnBrk="0">
                        <a:lnSpc>
                          <a:spcPct val="153000"/>
                        </a:lnSpc>
                        <a:spcBef>
                          <a:spcPts val="24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：仪表设备单体调校前前</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应按设计文件仔细核对</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其位号、</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型号、</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规格、材质和附件</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外观应完好无</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损</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随表附带的质量证明文</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件、</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产品技术文件、</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非安装附件和备品备件应齐全</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。依据《石油化工仪表工程施工</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及验收规范》</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SH</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/T</a:t>
                      </a:r>
                      <a:r>
                        <a:rPr sz="800"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3551-2024编制。</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55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78</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46" name="table 34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415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7</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施工要求</a:t>
                      </a:r>
                      <a:endParaRPr sz="1200" dirty="0">
                        <a:latin typeface="微软雅黑" panose="020B0503020204020204" charset="-122"/>
                        <a:ea typeface="微软雅黑" panose="020B0503020204020204" charset="-122"/>
                        <a:cs typeface="微软雅黑" panose="020B0503020204020204" charset="-122"/>
                      </a:endParaRPr>
                    </a:p>
                    <a:p>
                      <a:pPr marL="145415" indent="1270" algn="l" rtl="0" eaLnBrk="0">
                        <a:lnSpc>
                          <a:spcPct val="115000"/>
                        </a:lnSpc>
                        <a:spcBef>
                          <a:spcPts val="125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7.3.3</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电缆电线应进行导通检查和绝缘电阻测量</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，并保留检查和测量记录；</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光</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纤应进行通光检查，</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并测量光纤通道全程波导衰减。</a:t>
                      </a:r>
                      <a:endParaRPr sz="1000" dirty="0">
                        <a:latin typeface="华文中宋" panose="02010600040101010101" charset="-122"/>
                        <a:ea typeface="华文中宋" panose="02010600040101010101" charset="-122"/>
                        <a:cs typeface="华文中宋" panose="02010600040101010101" charset="-122"/>
                      </a:endParaRPr>
                    </a:p>
                    <a:p>
                      <a:pPr marL="141605" indent="635" algn="l" rtl="0" eaLnBrk="0">
                        <a:lnSpc>
                          <a:spcPct val="145000"/>
                        </a:lnSpc>
                        <a:spcBef>
                          <a:spcPts val="225"/>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电缆电线</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应进行外观检查和导通检查</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并应用直流500V兆欧表测量绝缘电阻</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100V以下的线路采用</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直流250V兆欧表测量绝缘电阻</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，其电阻值不应</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小于5MΩ;</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当设计文件有特殊规定时</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，应符合设计文件的规定。</a:t>
                      </a:r>
                      <a:endParaRPr sz="800" dirty="0">
                        <a:latin typeface="华文中宋" panose="02010600040101010101" charset="-122"/>
                        <a:ea typeface="华文中宋" panose="02010600040101010101" charset="-122"/>
                        <a:cs typeface="华文中宋" panose="02010600040101010101" charset="-122"/>
                      </a:endParaRPr>
                    </a:p>
                    <a:p>
                      <a:pPr marL="141605" indent="5080" algn="l" rtl="0" eaLnBrk="0">
                        <a:lnSpc>
                          <a:spcPct val="116000"/>
                        </a:lnSpc>
                        <a:spcBef>
                          <a:spcPts val="2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7.3.4</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系统试运行</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前应开展100%的仪表单体调试、</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回路试验和系统试验</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。仪表单体的校准点应在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仪表全量程范围内均匀选取</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，不应少于5点；</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当进行回路</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试验时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，仪表校准点不少于3点。</a:t>
                      </a:r>
                      <a:endParaRPr sz="1000" dirty="0">
                        <a:latin typeface="华文中宋" panose="02010600040101010101" charset="-122"/>
                        <a:ea typeface="华文中宋" panose="02010600040101010101" charset="-122"/>
                        <a:cs typeface="华文中宋" panose="02010600040101010101" charset="-122"/>
                      </a:endParaRPr>
                    </a:p>
                    <a:p>
                      <a:pPr marL="146685"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7.3.5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设计文件规定禁油和脱脂的仪表在校准、试验时</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，应按其规定进行。</a:t>
                      </a:r>
                      <a:endParaRPr sz="1000" dirty="0">
                        <a:latin typeface="华文中宋" panose="02010600040101010101" charset="-122"/>
                        <a:ea typeface="华文中宋" panose="02010600040101010101" charset="-122"/>
                        <a:cs typeface="华文中宋" panose="02010600040101010101" charset="-122"/>
                      </a:endParaRPr>
                    </a:p>
                    <a:p>
                      <a:pPr marL="142875" algn="l" rtl="0" eaLnBrk="0">
                        <a:lnSpc>
                          <a:spcPct val="96000"/>
                        </a:lnSpc>
                        <a:spcBef>
                          <a:spcPts val="570"/>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：7.3.4～7.</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3.5依据《自动化仪表工程及质量验收规范》</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50093-2013编制。</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59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79</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4"/>
          <p:cNvPicPr>
            <a:picLocks noChangeAspect="1"/>
          </p:cNvPicPr>
          <p:nvPr/>
        </p:nvPicPr>
        <p:blipFill>
          <a:blip r:embed="rId2"/>
          <a:stretch>
            <a:fillRect/>
          </a:stretch>
        </p:blipFill>
        <p:spPr>
          <a:xfrm rot="21600000">
            <a:off x="0" y="317"/>
            <a:ext cx="5778017" cy="3249497"/>
          </a:xfrm>
          <a:prstGeom prst="rect">
            <a:avLst/>
          </a:prstGeom>
        </p:spPr>
      </p:pic>
      <p:graphicFrame>
        <p:nvGraphicFramePr>
          <p:cNvPr id="56" name="table 56"/>
          <p:cNvGraphicFramePr>
            <a:graphicFrameLocks noGrp="1"/>
          </p:cNvGraphicFramePr>
          <p:nvPr/>
        </p:nvGraphicFramePr>
        <p:xfrm>
          <a:off x="0" y="317"/>
          <a:ext cx="5777865" cy="3249295"/>
        </p:xfrm>
        <a:graphic>
          <a:graphicData uri="http://schemas.openxmlformats.org/drawingml/2006/table">
            <a:tbl>
              <a:tblPr/>
              <a:tblGrid>
                <a:gridCol w="5777865">
                  <a:extLst>
                    <a:ext uri="{9D8B030D-6E8A-4147-A177-3AD203B41FA5}">
                      <a16:colId xmlns:a16="http://schemas.microsoft.com/office/drawing/2014/main" val="20000"/>
                    </a:ext>
                  </a:extLst>
                </a:gridCol>
              </a:tblGrid>
              <a:tr h="3246120">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640715" algn="l" rtl="0" eaLnBrk="0">
                        <a:lnSpc>
                          <a:spcPct val="87000"/>
                        </a:lnSpc>
                        <a:spcBef>
                          <a:spcPts val="0"/>
                        </a:spcBef>
                      </a:pP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本文件由应急管理部提出并</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归口。</a:t>
                      </a:r>
                      <a:endParaRPr sz="1000" dirty="0">
                        <a:latin typeface="华文中宋" panose="02010600040101010101" charset="-122"/>
                        <a:ea typeface="华文中宋" panose="02010600040101010101" charset="-122"/>
                        <a:cs typeface="华文中宋" panose="02010600040101010101" charset="-122"/>
                      </a:endParaRPr>
                    </a:p>
                    <a:p>
                      <a:pPr marL="351790" indent="288290" algn="l" rtl="0" eaLnBrk="0">
                        <a:lnSpc>
                          <a:spcPct val="136000"/>
                        </a:lnSpc>
                        <a:spcBef>
                          <a:spcPts val="525"/>
                        </a:spcBef>
                      </a:pP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本文件由全国安全生产标准化技术委员会化学品安全分技术委员会（</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SAC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TC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288/</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3）组织起草和审查。</a:t>
                      </a:r>
                      <a:endParaRPr sz="1000" dirty="0">
                        <a:latin typeface="华文中宋" panose="02010600040101010101" charset="-122"/>
                        <a:ea typeface="华文中宋" panose="02010600040101010101" charset="-122"/>
                        <a:cs typeface="华文中宋" panose="02010600040101010101" charset="-122"/>
                      </a:endParaRPr>
                    </a:p>
                    <a:p>
                      <a:pPr marL="359410" indent="280670" algn="l" rtl="0" eaLnBrk="0">
                        <a:lnSpc>
                          <a:spcPct val="141000"/>
                        </a:lnSpc>
                        <a:spcBef>
                          <a:spcPts val="110"/>
                        </a:spcBef>
                      </a:pP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本文件由中国安全生产科学研究院牵头</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中国石化工程建设有限公司、</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中国寰球工程有</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限公司、</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中科合成油工程有限公司、</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中国石油天然气集团炼油化工和新材料分公司、</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中国</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石</a:t>
                      </a:r>
                      <a:endParaRPr sz="1000" dirty="0">
                        <a:latin typeface="华文中宋" panose="02010600040101010101" charset="-122"/>
                        <a:ea typeface="华文中宋" panose="02010600040101010101" charset="-122"/>
                        <a:cs typeface="华文中宋" panose="02010600040101010101" charset="-122"/>
                      </a:endParaRPr>
                    </a:p>
                    <a:p>
                      <a:pPr marL="360045" indent="-5715" algn="l" rtl="0" eaLnBrk="0">
                        <a:lnSpc>
                          <a:spcPct val="144000"/>
                        </a:lnSpc>
                        <a:spcBef>
                          <a:spcPts val="275"/>
                        </a:spcBef>
                      </a:pP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油天然气股份有限公司兰州石化分公司、</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中国石油天然气股份有限公</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司独山子石化分公司、</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中国石油集团安全环保技术研究院有限公司、</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国家能源投资</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集团有限责任公司、汉威科技集</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团股份有限公司参加修订工作。</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601970" algn="l" rtl="0" eaLnBrk="0">
                        <a:lnSpc>
                          <a:spcPct val="78000"/>
                        </a:lnSpc>
                      </a:pPr>
                      <a:r>
                        <a:rPr sz="600" kern="0" spc="-10" dirty="0">
                          <a:solidFill>
                            <a:srgbClr val="000000">
                              <a:alpha val="100000"/>
                            </a:srgbClr>
                          </a:solidFill>
                          <a:latin typeface="Arial" panose="020B0604020202020204"/>
                          <a:ea typeface="Arial" panose="020B0604020202020204"/>
                          <a:cs typeface="Arial" panose="020B0604020202020204"/>
                        </a:rPr>
                        <a:t>•</a:t>
                      </a:r>
                      <a:r>
                        <a:rPr sz="600" kern="0" spc="-10" dirty="0">
                          <a:solidFill>
                            <a:srgbClr val="000000">
                              <a:alpha val="100000"/>
                            </a:srgbClr>
                          </a:solidFill>
                          <a:latin typeface="Calibri" panose="020F0502020204030204"/>
                          <a:ea typeface="Calibri" panose="020F0502020204030204"/>
                          <a:cs typeface="Calibri" panose="020F0502020204030204"/>
                        </a:rPr>
                        <a:t>8</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picture 34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50" name="table 35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415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7</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施工要求</a:t>
                      </a:r>
                      <a:endParaRPr sz="1200" dirty="0">
                        <a:latin typeface="微软雅黑" panose="020B0503020204020204" charset="-122"/>
                        <a:ea typeface="微软雅黑" panose="020B0503020204020204" charset="-122"/>
                        <a:cs typeface="微软雅黑" panose="020B0503020204020204" charset="-122"/>
                      </a:endParaRPr>
                    </a:p>
                    <a:p>
                      <a:pPr marL="179705" indent="3175" algn="l" rtl="0" eaLnBrk="0">
                        <a:lnSpc>
                          <a:spcPct val="116000"/>
                        </a:lnSpc>
                        <a:spcBef>
                          <a:spcPts val="74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7.3.6</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回路试验应按单回路、复杂控制回路、现场总线控制回路分别试验</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，并符合</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SH</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/T</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3503</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规定。</a:t>
                      </a:r>
                      <a:endParaRPr sz="1000" dirty="0">
                        <a:latin typeface="华文中宋" panose="02010600040101010101" charset="-122"/>
                        <a:ea typeface="华文中宋" panose="02010600040101010101" charset="-122"/>
                        <a:cs typeface="华文中宋" panose="02010600040101010101" charset="-122"/>
                      </a:endParaRPr>
                    </a:p>
                    <a:p>
                      <a:pPr marL="179705" indent="3810" algn="l" rtl="0" eaLnBrk="0">
                        <a:lnSpc>
                          <a:spcPct val="116000"/>
                        </a:lnSpc>
                        <a:spcBef>
                          <a:spcPts val="2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7.3.7</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系统应在回路试验和系统试验合格并经48</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h连续正常运行后</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方可与工艺系统一起投入</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试运行。</a:t>
                      </a:r>
                      <a:endParaRPr sz="1000" dirty="0">
                        <a:latin typeface="华文中宋" panose="02010600040101010101" charset="-122"/>
                        <a:ea typeface="华文中宋" panose="02010600040101010101" charset="-122"/>
                        <a:cs typeface="华文中宋" panose="02010600040101010101" charset="-122"/>
                      </a:endParaRPr>
                    </a:p>
                    <a:p>
                      <a:pPr marL="183515" algn="l" rtl="0" eaLnBrk="0">
                        <a:lnSpc>
                          <a:spcPct val="88000"/>
                        </a:lnSpc>
                        <a:spcBef>
                          <a:spcPts val="460"/>
                        </a:spcBef>
                      </a:pP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7.4</a:t>
                      </a:r>
                      <a:r>
                        <a:rPr sz="1000"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FF0000">
                              <a:alpha val="100000"/>
                            </a:srgbClr>
                          </a:solidFill>
                          <a:latin typeface="华文中宋" panose="02010600040101010101" charset="-122"/>
                          <a:ea typeface="华文中宋" panose="02010600040101010101" charset="-122"/>
                          <a:cs typeface="华文中宋" panose="02010600040101010101" charset="-122"/>
                        </a:rPr>
                        <a:t>证实方法</a:t>
                      </a:r>
                      <a:endParaRPr sz="1000" dirty="0">
                        <a:latin typeface="华文中宋" panose="02010600040101010101" charset="-122"/>
                        <a:ea typeface="华文中宋" panose="02010600040101010101" charset="-122"/>
                        <a:cs typeface="华文中宋" panose="02010600040101010101" charset="-122"/>
                      </a:endParaRPr>
                    </a:p>
                    <a:p>
                      <a:pPr marL="182245" indent="-3175" algn="l" rtl="0" eaLnBrk="0">
                        <a:lnSpc>
                          <a:spcPct val="115000"/>
                        </a:lnSpc>
                        <a:spcBef>
                          <a:spcPts val="275"/>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企业应查验设计文件、施工方案、施工质量检查记录、施工变更记录</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、调试记录等</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，证实满足</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本章要求内容。</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80</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icture 35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54" name="table 35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288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8</a:t>
                      </a:r>
                      <a:r>
                        <a:rPr sz="1200" b="1" kern="0" spc="3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质量验收</a:t>
                      </a:r>
                      <a:endParaRPr sz="1200" dirty="0">
                        <a:latin typeface="微软雅黑" panose="020B0503020204020204" charset="-122"/>
                        <a:ea typeface="微软雅黑" panose="020B0503020204020204" charset="-122"/>
                        <a:cs typeface="微软雅黑" panose="020B0503020204020204" charset="-122"/>
                      </a:endParaRPr>
                    </a:p>
                    <a:p>
                      <a:pPr marL="116205" algn="l" rtl="0" eaLnBrk="0">
                        <a:lnSpc>
                          <a:spcPct val="88000"/>
                        </a:lnSpc>
                        <a:spcBef>
                          <a:spcPts val="83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1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应进行施工质量验收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，验收不合格不应投入使用。</a:t>
                      </a:r>
                      <a:endParaRPr sz="1000" dirty="0">
                        <a:latin typeface="华文中宋" panose="02010600040101010101" charset="-122"/>
                        <a:ea typeface="华文中宋" panose="02010600040101010101" charset="-122"/>
                        <a:cs typeface="华文中宋" panose="02010600040101010101" charset="-122"/>
                      </a:endParaRPr>
                    </a:p>
                    <a:p>
                      <a:pPr marL="116840" indent="-635" algn="l" rtl="0" eaLnBrk="0">
                        <a:lnSpc>
                          <a:spcPct val="113000"/>
                        </a:lnSpc>
                        <a:spcBef>
                          <a:spcPts val="4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8.2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验收组应由建设单位组织</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，设计、施工、监理等单位</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参加</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，验收组中技术人员不应低于验收组</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总人数的50%。</a:t>
                      </a:r>
                      <a:endParaRPr sz="1000" dirty="0">
                        <a:latin typeface="华文中宋" panose="02010600040101010101" charset="-122"/>
                        <a:ea typeface="华文中宋" panose="02010600040101010101" charset="-122"/>
                        <a:cs typeface="华文中宋" panose="02010600040101010101" charset="-122"/>
                      </a:endParaRPr>
                    </a:p>
                    <a:p>
                      <a:pPr marL="116205" algn="l" rtl="0" eaLnBrk="0">
                        <a:lnSpc>
                          <a:spcPct val="88000"/>
                        </a:lnSpc>
                        <a:spcBef>
                          <a:spcPts val="31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8.3</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施工交接资料应齐全</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同时提供电</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子版和纸质资料并长期保存。</a:t>
                      </a:r>
                      <a:endParaRPr sz="1000" dirty="0">
                        <a:latin typeface="华文中宋" panose="02010600040101010101" charset="-122"/>
                        <a:ea typeface="华文中宋" panose="02010600040101010101" charset="-122"/>
                        <a:cs typeface="华文中宋" panose="02010600040101010101" charset="-122"/>
                      </a:endParaRPr>
                    </a:p>
                    <a:p>
                      <a:pPr marL="116205"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8.4</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应向参加验收单位及人员提供下列文件、资料</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，并组织进行现场检查：</a:t>
                      </a:r>
                      <a:endParaRPr sz="1000" dirty="0">
                        <a:latin typeface="华文中宋" panose="02010600040101010101" charset="-122"/>
                        <a:ea typeface="华文中宋" panose="02010600040101010101" charset="-122"/>
                        <a:cs typeface="华文中宋" panose="02010600040101010101" charset="-122"/>
                      </a:endParaRPr>
                    </a:p>
                    <a:p>
                      <a:pPr marL="114300"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设计资料</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，包括工程竣工图、设计变更资</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料等；</a:t>
                      </a:r>
                      <a:endParaRPr sz="1000" dirty="0">
                        <a:latin typeface="华文中宋" panose="02010600040101010101" charset="-122"/>
                        <a:ea typeface="华文中宋" panose="02010600040101010101" charset="-122"/>
                        <a:cs typeface="华文中宋" panose="02010600040101010101" charset="-122"/>
                      </a:endParaRPr>
                    </a:p>
                    <a:p>
                      <a:pPr marL="111760" indent="635" algn="l" rtl="0" eaLnBrk="0">
                        <a:lnSpc>
                          <a:spcPct val="116000"/>
                        </a:lnSpc>
                        <a:spcBef>
                          <a:spcPts val="17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施工情况报告</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，包括隐蔽工程记录、绝缘电</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阻测量记录、接地电阻测量记录、</a:t>
                      </a:r>
                      <a:r>
                        <a:rPr sz="1000" kern="0" spc="-2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安装和质量检查</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记录、仪表校准和试验记录、</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回路试验</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和系统试验记录、施工变更情况等；</a:t>
                      </a:r>
                      <a:endParaRPr sz="1000" dirty="0">
                        <a:latin typeface="华文中宋" panose="02010600040101010101" charset="-122"/>
                        <a:ea typeface="华文中宋" panose="02010600040101010101" charset="-122"/>
                        <a:cs typeface="华文中宋" panose="02010600040101010101" charset="-122"/>
                      </a:endParaRPr>
                    </a:p>
                    <a:p>
                      <a:pPr marL="114300"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系统调试情况报</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告；</a:t>
                      </a:r>
                      <a:endParaRPr sz="1000" dirty="0">
                        <a:latin typeface="华文中宋" panose="02010600040101010101" charset="-122"/>
                        <a:ea typeface="华文中宋" panose="02010600040101010101" charset="-122"/>
                        <a:cs typeface="华文中宋" panose="02010600040101010101" charset="-122"/>
                      </a:endParaRPr>
                    </a:p>
                    <a:p>
                      <a:pPr marL="114300"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与其他系统的边界及数据接口情况；</a:t>
                      </a:r>
                      <a:endParaRPr sz="1000" dirty="0">
                        <a:latin typeface="华文中宋" panose="02010600040101010101" charset="-122"/>
                        <a:ea typeface="华文中宋" panose="02010600040101010101" charset="-122"/>
                        <a:cs typeface="华文中宋" panose="02010600040101010101" charset="-122"/>
                      </a:endParaRPr>
                    </a:p>
                    <a:p>
                      <a:pPr marL="118745" algn="l" rtl="0" eaLnBrk="0">
                        <a:lnSpc>
                          <a:spcPts val="1350"/>
                        </a:lnSpc>
                        <a:spcBef>
                          <a:spcPts val="16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国家标准、行业标准等要求</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提供的资料。</a:t>
                      </a:r>
                      <a:endParaRPr sz="1000" dirty="0">
                        <a:latin typeface="华文中宋" panose="02010600040101010101" charset="-122"/>
                        <a:ea typeface="华文中宋" panose="02010600040101010101" charset="-122"/>
                        <a:cs typeface="华文中宋" panose="02010600040101010101" charset="-122"/>
                      </a:endParaRPr>
                    </a:p>
                    <a:p>
                      <a:pPr marL="5561330" algn="l" rtl="0" eaLnBrk="0">
                        <a:lnSpc>
                          <a:spcPct val="78000"/>
                        </a:lnSpc>
                        <a:spcBef>
                          <a:spcPts val="5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35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58" name="table 358"/>
          <p:cNvGraphicFramePr>
            <a:graphicFrameLocks noGrp="1"/>
          </p:cNvGraphicFramePr>
          <p:nvPr/>
        </p:nvGraphicFramePr>
        <p:xfrm>
          <a:off x="0" y="0"/>
          <a:ext cx="5840095" cy="3249929"/>
        </p:xfrm>
        <a:graphic>
          <a:graphicData uri="http://schemas.openxmlformats.org/drawingml/2006/table">
            <a:tbl>
              <a:tblPr/>
              <a:tblGrid>
                <a:gridCol w="584009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288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8</a:t>
                      </a:r>
                      <a:r>
                        <a:rPr sz="1200" b="1" kern="0" spc="3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质量验收</a:t>
                      </a:r>
                      <a:endParaRPr sz="1200" dirty="0">
                        <a:latin typeface="微软雅黑" panose="020B0503020204020204" charset="-122"/>
                        <a:ea typeface="微软雅黑" panose="020B0503020204020204" charset="-122"/>
                        <a:cs typeface="微软雅黑" panose="020B0503020204020204" charset="-122"/>
                      </a:endParaRPr>
                    </a:p>
                    <a:p>
                      <a:pPr marL="64770" algn="l" rtl="0" eaLnBrk="0">
                        <a:lnSpc>
                          <a:spcPct val="88000"/>
                        </a:lnSpc>
                        <a:spcBef>
                          <a:spcPts val="129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8.5</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应编制测试方案及应急预案</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，并采取</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必要措施保障测试过程中相关仪表设备和装置的安全运行。</a:t>
                      </a:r>
                      <a:endParaRPr sz="1000" dirty="0">
                        <a:latin typeface="华文中宋" panose="02010600040101010101" charset="-122"/>
                        <a:ea typeface="华文中宋" panose="02010600040101010101" charset="-122"/>
                        <a:cs typeface="华文中宋" panose="02010600040101010101" charset="-122"/>
                      </a:endParaRPr>
                    </a:p>
                    <a:p>
                      <a:pPr marL="64770" algn="l" rtl="0" eaLnBrk="0">
                        <a:lnSpc>
                          <a:spcPts val="1350"/>
                        </a:lnSpc>
                        <a:spcBef>
                          <a:spcPts val="24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8.6</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应按GB/T</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15408的规定</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，对UPS自动切换装置进行三次切换试验</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，每次切换均应正常。</a:t>
                      </a:r>
                      <a:endParaRPr sz="1000" dirty="0">
                        <a:latin typeface="华文中宋" panose="02010600040101010101" charset="-122"/>
                        <a:ea typeface="华文中宋" panose="02010600040101010101" charset="-122"/>
                        <a:cs typeface="华文中宋" panose="02010600040101010101" charset="-122"/>
                      </a:endParaRPr>
                    </a:p>
                    <a:p>
                      <a:pPr marL="62865" indent="1905" algn="l" rtl="0" eaLnBrk="0">
                        <a:lnSpc>
                          <a:spcPct val="115000"/>
                        </a:lnSpc>
                        <a:spcBef>
                          <a:spcPts val="19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8.7</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同一储罐或装置有多个同类仪表</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当现场仪表具备有效的计量检定合格证明时</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，可用</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现场仪表</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与远传仪表对比校准。</a:t>
                      </a:r>
                      <a:endParaRPr sz="1000" dirty="0">
                        <a:latin typeface="华文中宋" panose="02010600040101010101" charset="-122"/>
                        <a:ea typeface="华文中宋" panose="02010600040101010101" charset="-122"/>
                        <a:cs typeface="华文中宋" panose="02010600040101010101" charset="-122"/>
                      </a:endParaRPr>
                    </a:p>
                    <a:p>
                      <a:pPr marL="64770"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8.8</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现场可使用校准和试验的标准仪器仪表及标准物质的</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，应现场测量</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，与远传仪表对比校准。</a:t>
                      </a:r>
                      <a:endParaRPr sz="1000" dirty="0">
                        <a:latin typeface="华文中宋" panose="02010600040101010101" charset="-122"/>
                        <a:ea typeface="华文中宋" panose="02010600040101010101" charset="-122"/>
                        <a:cs typeface="华文中宋" panose="02010600040101010101" charset="-122"/>
                      </a:endParaRPr>
                    </a:p>
                    <a:p>
                      <a:pPr marL="60960" indent="3175" algn="l" rtl="0" eaLnBrk="0">
                        <a:lnSpc>
                          <a:spcPct val="119000"/>
                        </a:lnSpc>
                        <a:spcBef>
                          <a:spcPts val="2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8.9</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在检测回路的信号输入端输入模拟被测变量的标准信号</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回路的显示仪表部分的示值误差</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，不</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应超过回路内各单台仪表允许基本误差平方和的平方根值</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。现场不具备模拟被测变量</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信号的回路</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应在其可模拟输入信号的最前端输入信号进行</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试验。</a:t>
                      </a:r>
                      <a:endParaRPr sz="1000" dirty="0">
                        <a:latin typeface="华文中宋" panose="02010600040101010101" charset="-122"/>
                        <a:ea typeface="华文中宋" panose="02010600040101010101" charset="-122"/>
                        <a:cs typeface="华文中宋" panose="02010600040101010101" charset="-122"/>
                      </a:endParaRPr>
                    </a:p>
                    <a:p>
                      <a:pPr marL="61595" indent="3175" algn="l" rtl="0" eaLnBrk="0">
                        <a:lnSpc>
                          <a:spcPct val="115000"/>
                        </a:lnSpc>
                        <a:spcBef>
                          <a:spcPts val="27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10</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通过流量计核算液位对液位计进行验收时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，应确定介质密度</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，记</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录温度和压力变化以及收发介</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质时间。</a:t>
                      </a:r>
                      <a:endParaRPr sz="1000" dirty="0">
                        <a:latin typeface="华文中宋" panose="02010600040101010101" charset="-122"/>
                        <a:ea typeface="华文中宋" panose="02010600040101010101" charset="-122"/>
                        <a:cs typeface="华文中宋" panose="02010600040101010101" charset="-122"/>
                      </a:endParaRPr>
                    </a:p>
                    <a:p>
                      <a:pPr algn="r" rtl="0" eaLnBrk="0">
                        <a:lnSpc>
                          <a:spcPct val="88000"/>
                        </a:lnSpc>
                        <a:spcBef>
                          <a:spcPts val="46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11</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气体探测器验收时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，应按照</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相应规程标准规定</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，检定确认气体探测器示值误差等符合设计要求。</a:t>
                      </a:r>
                      <a:endParaRPr sz="1000" dirty="0">
                        <a:latin typeface="华文中宋" panose="02010600040101010101" charset="-122"/>
                        <a:ea typeface="华文中宋" panose="02010600040101010101" charset="-122"/>
                        <a:cs typeface="华文中宋" panose="02010600040101010101" charset="-122"/>
                      </a:endParaRPr>
                    </a:p>
                    <a:p>
                      <a:pPr marL="5556885" algn="l" rtl="0" eaLnBrk="0">
                        <a:lnSpc>
                          <a:spcPct val="78000"/>
                        </a:lnSpc>
                        <a:spcBef>
                          <a:spcPts val="13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82</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picture 36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62" name="table 36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288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8</a:t>
                      </a:r>
                      <a:r>
                        <a:rPr sz="1200" b="1" kern="0" spc="3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质量验收</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marL="183515" algn="l" rtl="0" eaLnBrk="0">
                        <a:lnSpc>
                          <a:spcPct val="88000"/>
                        </a:lnSpc>
                        <a:spcBef>
                          <a:spcPts val="30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12</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报警试验抽检应符合下列规定。</a:t>
                      </a:r>
                      <a:endParaRPr sz="1000" dirty="0">
                        <a:latin typeface="华文中宋" panose="02010600040101010101" charset="-122"/>
                        <a:ea typeface="华文中宋" panose="02010600040101010101" charset="-122"/>
                        <a:cs typeface="华文中宋" panose="02010600040101010101" charset="-122"/>
                      </a:endParaRPr>
                    </a:p>
                    <a:p>
                      <a:pPr marL="180975" algn="l" rtl="0" eaLnBrk="0">
                        <a:lnSpc>
                          <a:spcPct val="122000"/>
                        </a:lnSpc>
                        <a:spcBef>
                          <a:spcPts val="25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报警点位在50点以下</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，至少</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抽检5个报警点</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，不足5个时应全部抽检；报警点在50点及以上</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则按不低于10%的比例抽检；抽检应全部合格</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，否则应加倍抽检并全部合格。</a:t>
                      </a:r>
                      <a:endParaRPr sz="1000" dirty="0">
                        <a:latin typeface="华文中宋" panose="02010600040101010101" charset="-122"/>
                        <a:ea typeface="华文中宋" panose="02010600040101010101" charset="-122"/>
                        <a:cs typeface="华文中宋" panose="02010600040101010101" charset="-122"/>
                      </a:endParaRPr>
                    </a:p>
                    <a:p>
                      <a:pPr marL="179705" algn="l" rtl="0" eaLnBrk="0">
                        <a:lnSpc>
                          <a:spcPts val="1350"/>
                        </a:lnSpc>
                        <a:spcBef>
                          <a:spcPts val="10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系统中有报警信号的仪表设</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备</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，应根据本文件及设计文件规定的设定值进行整定。</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在报警回路的信号</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发生端模拟输入信号</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，报警声光和屏幕显示应正确。</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1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气体探测器报警误差测试符合GB</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1235</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8的规定。</a:t>
                      </a:r>
                      <a:endParaRPr sz="1000" dirty="0">
                        <a:latin typeface="华文中宋" panose="02010600040101010101" charset="-122"/>
                        <a:ea typeface="华文中宋" panose="02010600040101010101" charset="-122"/>
                        <a:cs typeface="华文中宋" panose="02010600040101010101" charset="-122"/>
                      </a:endParaRPr>
                    </a:p>
                    <a:p>
                      <a:pPr marL="185420" algn="l" rtl="0" eaLnBrk="0">
                        <a:lnSpc>
                          <a:spcPts val="1350"/>
                        </a:lnSpc>
                        <a:spcBef>
                          <a:spcPts val="16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e)</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报警所使用的确认、消音、</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复位和记录功能应正确</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，就地报警按钮的动作功能应全部合格。</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icture 36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66" name="table 36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2880" algn="l" rtl="0" eaLnBrk="0">
                        <a:lnSpc>
                          <a:spcPct val="96000"/>
                        </a:lnSpc>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8</a:t>
                      </a:r>
                      <a:r>
                        <a:rPr sz="1200" b="1" kern="0" spc="3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质量验收</a:t>
                      </a:r>
                      <a:endParaRPr sz="1200" dirty="0">
                        <a:latin typeface="微软雅黑" panose="020B0503020204020204" charset="-122"/>
                        <a:ea typeface="微软雅黑" panose="020B0503020204020204" charset="-122"/>
                        <a:cs typeface="微软雅黑" panose="020B0503020204020204" charset="-122"/>
                      </a:endParaRPr>
                    </a:p>
                    <a:p>
                      <a:pPr marL="183515" algn="l" rtl="0" eaLnBrk="0">
                        <a:lnSpc>
                          <a:spcPct val="88000"/>
                        </a:lnSpc>
                        <a:spcBef>
                          <a:spcPts val="83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13</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控制回路试验抽检应符合下列规定。</a:t>
                      </a:r>
                      <a:endParaRPr sz="1000" dirty="0">
                        <a:latin typeface="华文中宋" panose="02010600040101010101" charset="-122"/>
                        <a:ea typeface="华文中宋" panose="02010600040101010101" charset="-122"/>
                        <a:cs typeface="华文中宋" panose="02010600040101010101" charset="-122"/>
                      </a:endParaRPr>
                    </a:p>
                    <a:p>
                      <a:pPr marL="190500" indent="-8890" algn="l" rtl="0" eaLnBrk="0">
                        <a:lnSpc>
                          <a:spcPct val="122000"/>
                        </a:lnSpc>
                        <a:spcBef>
                          <a:spcPts val="25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控制回路在50个以下</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，至少抽检5个控制回路</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，不足5个时应全部抽检</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，若控制回路在50个及</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以上</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，则按不低于10%的比例抽检；抽检</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应全部合格</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，否则应加倍抽检并全部合格。</a:t>
                      </a:r>
                      <a:endParaRPr sz="1000" dirty="0">
                        <a:latin typeface="华文中宋" panose="02010600040101010101" charset="-122"/>
                        <a:ea typeface="华文中宋" panose="02010600040101010101" charset="-122"/>
                        <a:cs typeface="华文中宋" panose="02010600040101010101" charset="-122"/>
                      </a:endParaRPr>
                    </a:p>
                    <a:p>
                      <a:pPr marL="177800" indent="1905" algn="l" rtl="0" eaLnBrk="0">
                        <a:lnSpc>
                          <a:spcPct val="116000"/>
                        </a:lnSpc>
                        <a:spcBef>
                          <a:spcPts val="10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通过远程或就地控制端</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向执行器发送控制信号</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，执行器的全行程动作方向和位置应正确</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，执行</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器带有定位器时应同时</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试验。</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ts val="1350"/>
                        </a:lnSpc>
                        <a:spcBef>
                          <a:spcPts val="24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当远程或就地控制端有执行器的开度和起点、终点信号显</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示时</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，应同时进行检查和</a:t>
                      </a:r>
                      <a:r>
                        <a:rPr sz="8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试验。</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53000"/>
                        </a:lnSpc>
                      </a:pPr>
                      <a:endParaRPr sz="100" dirty="0">
                        <a:latin typeface="Arial" panose="020B0604020202020204"/>
                        <a:ea typeface="Arial" panose="020B0604020202020204"/>
                        <a:cs typeface="Arial" panose="020B0604020202020204"/>
                      </a:endParaRPr>
                    </a:p>
                    <a:p>
                      <a:pPr marL="556133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icture 36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70" name="table 37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182880" algn="l" rtl="0" eaLnBrk="0">
                        <a:lnSpc>
                          <a:spcPct val="96000"/>
                        </a:lnSpc>
                        <a:spcBef>
                          <a:spcPts val="5"/>
                        </a:spcBef>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8</a:t>
                      </a:r>
                      <a:r>
                        <a:rPr sz="1200" b="1" kern="0" spc="3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质量验收</a:t>
                      </a:r>
                      <a:endParaRPr sz="1200" dirty="0">
                        <a:latin typeface="微软雅黑" panose="020B0503020204020204" charset="-122"/>
                        <a:ea typeface="微软雅黑" panose="020B0503020204020204" charset="-122"/>
                        <a:cs typeface="微软雅黑" panose="020B0503020204020204" charset="-122"/>
                      </a:endParaRPr>
                    </a:p>
                    <a:p>
                      <a:pPr marL="111760" algn="l" rtl="0" eaLnBrk="0">
                        <a:lnSpc>
                          <a:spcPct val="88000"/>
                        </a:lnSpc>
                        <a:spcBef>
                          <a:spcPts val="83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1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14</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联锁试验抽检应符合下列规定。</a:t>
                      </a:r>
                      <a:endParaRPr sz="1000" dirty="0">
                        <a:latin typeface="华文中宋" panose="02010600040101010101" charset="-122"/>
                        <a:ea typeface="华文中宋" panose="02010600040101010101" charset="-122"/>
                        <a:cs typeface="华文中宋" panose="02010600040101010101" charset="-122"/>
                      </a:endParaRPr>
                    </a:p>
                    <a:p>
                      <a:pPr marL="109220" indent="635" algn="l" rtl="0" eaLnBrk="0">
                        <a:lnSpc>
                          <a:spcPct val="122000"/>
                        </a:lnSpc>
                        <a:spcBef>
                          <a:spcPts val="25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联锁回路在50个以下</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，至少抽检5个</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，不足5个时应全部抽检</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，若联锁回路在50个及以上</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，则</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按不低于10%的比例抽检；抽检应全部合格</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，否则应加倍抽检并全部合格。</a:t>
                      </a:r>
                      <a:endParaRPr sz="1000" dirty="0">
                        <a:latin typeface="华文中宋" panose="02010600040101010101" charset="-122"/>
                        <a:ea typeface="华文中宋" panose="02010600040101010101" charset="-122"/>
                        <a:cs typeface="华文中宋" panose="02010600040101010101" charset="-122"/>
                      </a:endParaRPr>
                    </a:p>
                    <a:p>
                      <a:pPr marL="108585" algn="l" rtl="0" eaLnBrk="0">
                        <a:lnSpc>
                          <a:spcPct val="116000"/>
                        </a:lnSpc>
                        <a:spcBef>
                          <a:spcPts val="10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b)</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联锁回路有关仪</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表设备及相关的回路试验合格后进行联锁回路测试</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，在进行功能试验时</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已试</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验整定合格的仪表和检测报警开关的报警输出节点直接发出模拟条件信号</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107315" indent="1905" algn="l" rtl="0" eaLnBrk="0">
                        <a:lnSpc>
                          <a:spcPct val="116000"/>
                        </a:lnSpc>
                        <a:spcBef>
                          <a:spcPts val="250"/>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c)</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联锁试验应按</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设计步骤逐步检查试验</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，其条件判定、逻辑关系、动作时间和输出状态等均应符</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合设计文件规定。</a:t>
                      </a:r>
                      <a:endParaRPr sz="1000" dirty="0">
                        <a:latin typeface="华文中宋" panose="02010600040101010101" charset="-122"/>
                        <a:ea typeface="华文中宋" panose="02010600040101010101" charset="-122"/>
                        <a:cs typeface="华文中宋" panose="02010600040101010101" charset="-122"/>
                      </a:endParaRPr>
                    </a:p>
                    <a:p>
                      <a:pPr marL="109855" algn="l" rtl="0" eaLnBrk="0">
                        <a:lnSpc>
                          <a:spcPts val="1350"/>
                        </a:lnSpc>
                        <a:spcBef>
                          <a:spcPts val="24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d)</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SIS</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联锁试验应满足功能安全标准要求</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marL="108585" indent="-1270" algn="l" rtl="0" eaLnBrk="0">
                        <a:lnSpc>
                          <a:spcPct val="145000"/>
                        </a:lnSpc>
                        <a:spcBef>
                          <a:spcPts val="145"/>
                        </a:spcBef>
                      </a:pP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：8.</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12~8.</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1.4</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是对报警、</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控制及联锁试验的一般规定</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应按照设计文件的要求</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编制技术方</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案</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，对系</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统中的检测、</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报警联锁动作和控制执行功能</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，进行全</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面试验。</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1000"/>
                        </a:lnSpc>
                      </a:pPr>
                      <a:endParaRPr sz="400" dirty="0">
                        <a:latin typeface="Arial" panose="020B0604020202020204"/>
                        <a:ea typeface="Arial" panose="020B0604020202020204"/>
                        <a:cs typeface="Arial" panose="020B0604020202020204"/>
                      </a:endParaRPr>
                    </a:p>
                    <a:p>
                      <a:pPr marL="111760" algn="l" rtl="0" eaLnBrk="0">
                        <a:lnSpc>
                          <a:spcPct val="88000"/>
                        </a:lnSpc>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15</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查验项目建设资料、试运行记录、验收抽查记录、竣工验收资料等</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，证实满</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足本章要求</a:t>
                      </a:r>
                      <a:r>
                        <a:rPr sz="1000" kern="0" spc="-1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900" kern="0" spc="0" baseline="-6000" dirty="0">
                          <a:solidFill>
                            <a:srgbClr val="000000">
                              <a:alpha val="100000"/>
                            </a:srgbClr>
                          </a:solidFill>
                          <a:latin typeface="Arial" panose="020B0604020202020204"/>
                          <a:ea typeface="Arial" panose="020B0604020202020204"/>
                          <a:cs typeface="Arial" panose="020B0604020202020204"/>
                        </a:rPr>
                        <a:t>•</a:t>
                      </a:r>
                      <a:r>
                        <a:rPr sz="900" kern="0" spc="0" baseline="-6000" dirty="0">
                          <a:solidFill>
                            <a:srgbClr val="000000">
                              <a:alpha val="100000"/>
                            </a:srgbClr>
                          </a:solidFill>
                          <a:latin typeface="Calibri" panose="020F0502020204030204"/>
                          <a:ea typeface="Calibri" panose="020F0502020204030204"/>
                          <a:cs typeface="Calibri" panose="020F0502020204030204"/>
                        </a:rPr>
                        <a:t>85</a:t>
                      </a:r>
                      <a:endParaRPr sz="900" baseline="-60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picture 372"/>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74" name="table 374"/>
          <p:cNvGraphicFramePr>
            <a:graphicFrameLocks noGrp="1"/>
          </p:cNvGraphicFramePr>
          <p:nvPr/>
        </p:nvGraphicFramePr>
        <p:xfrm>
          <a:off x="0" y="0"/>
          <a:ext cx="5777865" cy="3249930"/>
        </p:xfrm>
        <a:graphic>
          <a:graphicData uri="http://schemas.openxmlformats.org/drawingml/2006/table">
            <a:tbl>
              <a:tblPr/>
              <a:tblGrid>
                <a:gridCol w="3213735">
                  <a:extLst>
                    <a:ext uri="{9D8B030D-6E8A-4147-A177-3AD203B41FA5}">
                      <a16:colId xmlns:a16="http://schemas.microsoft.com/office/drawing/2014/main" val="20000"/>
                    </a:ext>
                  </a:extLst>
                </a:gridCol>
                <a:gridCol w="2084704">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tblGrid>
              <a:tr h="1752600">
                <a:tc gridSpan="3">
                  <a:txBody>
                    <a:bodyPr/>
                    <a:lstStyle/>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marL="182880" algn="l" rtl="0" eaLnBrk="0">
                        <a:lnSpc>
                          <a:spcPct val="96000"/>
                        </a:lnSpc>
                        <a:spcBef>
                          <a:spcPts val="5"/>
                        </a:spcBef>
                      </a:pPr>
                      <a:r>
                        <a:rPr sz="1200" b="1" kern="0" spc="60" dirty="0">
                          <a:solidFill>
                            <a:srgbClr val="2D6399">
                              <a:alpha val="100000"/>
                            </a:srgbClr>
                          </a:solidFill>
                          <a:latin typeface="微软雅黑" panose="020B0503020204020204" charset="-122"/>
                          <a:ea typeface="微软雅黑" panose="020B0503020204020204" charset="-122"/>
                          <a:cs typeface="微软雅黑" panose="020B0503020204020204" charset="-122"/>
                        </a:rPr>
                        <a:t>9</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60" dirty="0">
                          <a:solidFill>
                            <a:srgbClr val="2D6399">
                              <a:alpha val="100000"/>
                            </a:srgbClr>
                          </a:solidFill>
                          <a:latin typeface="微软雅黑" panose="020B0503020204020204" charset="-122"/>
                          <a:ea typeface="微软雅黑" panose="020B0503020204020204" charset="-122"/>
                          <a:cs typeface="微软雅黑" panose="020B0503020204020204" charset="-122"/>
                        </a:rPr>
                        <a:t>运行与检维修</a:t>
                      </a:r>
                      <a:endParaRPr sz="1200" dirty="0">
                        <a:latin typeface="微软雅黑" panose="020B0503020204020204" charset="-122"/>
                        <a:ea typeface="微软雅黑" panose="020B0503020204020204" charset="-122"/>
                        <a:cs typeface="微软雅黑" panose="020B0503020204020204" charset="-122"/>
                      </a:endParaRPr>
                    </a:p>
                    <a:p>
                      <a:pPr marL="233045" algn="l" rtl="0" eaLnBrk="0">
                        <a:lnSpc>
                          <a:spcPct val="88000"/>
                        </a:lnSpc>
                        <a:spcBef>
                          <a:spcPts val="70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9.</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应建立系统台</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账</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内容包括设备设施基本信息、运行和检维修记录等。</a:t>
                      </a:r>
                      <a:endParaRPr sz="1000" dirty="0">
                        <a:latin typeface="华文中宋" panose="02010600040101010101" charset="-122"/>
                        <a:ea typeface="华文中宋" panose="02010600040101010101" charset="-122"/>
                        <a:cs typeface="华文中宋" panose="02010600040101010101" charset="-122"/>
                      </a:endParaRPr>
                    </a:p>
                    <a:p>
                      <a:pPr marL="233045"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9.2</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应制定系统管理制度</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内容涵</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盖运行、巡检、</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维护、检定、检维修等。</a:t>
                      </a:r>
                      <a:endParaRPr sz="1000" dirty="0">
                        <a:latin typeface="华文中宋" panose="02010600040101010101" charset="-122"/>
                        <a:ea typeface="华文中宋" panose="02010600040101010101" charset="-122"/>
                        <a:cs typeface="华文中宋" panose="02010600040101010101" charset="-122"/>
                      </a:endParaRPr>
                    </a:p>
                    <a:p>
                      <a:pPr marL="233045" algn="l" rtl="0" eaLnBrk="0">
                        <a:lnSpc>
                          <a:spcPct val="88000"/>
                        </a:lnSpc>
                        <a:spcBef>
                          <a:spcPts val="46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9.3</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系统投用前应根据标准规范、设计文件、设备使用说明书</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等资料编制操作规程。</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31000"/>
                        </a:lnSpc>
                      </a:pPr>
                      <a:endParaRPr sz="300" dirty="0">
                        <a:latin typeface="Arial" panose="020B0604020202020204"/>
                        <a:ea typeface="Arial" panose="020B0604020202020204"/>
                        <a:cs typeface="Arial" panose="020B0604020202020204"/>
                      </a:endParaRPr>
                    </a:p>
                    <a:p>
                      <a:pPr marL="233045" algn="l" rtl="0" eaLnBrk="0">
                        <a:lnSpc>
                          <a:spcPct val="87000"/>
                        </a:lnSpc>
                        <a:spcBef>
                          <a:spcPts val="0"/>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9.4</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应对系统管理和操作人员进行培训</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，掌握</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操作技能</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。操作、</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维修、</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维护人员应按照规定取</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97330">
                <a:tc>
                  <a:txBody>
                    <a:bodyPr/>
                    <a:lstStyle/>
                    <a:p>
                      <a:pPr algn="l" rtl="0" eaLnBrk="0">
                        <a:lnSpc>
                          <a:spcPct val="112000"/>
                        </a:lnSpc>
                      </a:pPr>
                      <a:endParaRPr sz="200" dirty="0">
                        <a:latin typeface="Arial" panose="020B0604020202020204"/>
                        <a:ea typeface="Arial" panose="020B0604020202020204"/>
                        <a:cs typeface="Arial" panose="020B0604020202020204"/>
                      </a:endParaRPr>
                    </a:p>
                    <a:p>
                      <a:pPr marL="230505" algn="l" rtl="0" eaLnBrk="0">
                        <a:lnSpc>
                          <a:spcPct val="87000"/>
                        </a:lnSpc>
                        <a:spcBef>
                          <a:spcPts val="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得相应的特种作业资</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格证书。</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00000"/>
                        </a:lnSpc>
                      </a:pPr>
                      <a:endParaRPr sz="200" dirty="0">
                        <a:latin typeface="Arial" panose="020B0604020202020204"/>
                        <a:ea typeface="Arial" panose="020B0604020202020204"/>
                        <a:cs typeface="Arial" panose="020B0604020202020204"/>
                      </a:endParaRPr>
                    </a:p>
                    <a:p>
                      <a:pPr marL="1124585" algn="l" rtl="0" eaLnBrk="0">
                        <a:lnSpc>
                          <a:spcPct val="97000"/>
                        </a:lnSpc>
                      </a:pPr>
                      <a:r>
                        <a:rPr sz="800" kern="0" spc="10" dirty="0">
                          <a:solidFill>
                            <a:srgbClr val="000000">
                              <a:alpha val="100000"/>
                            </a:srgbClr>
                          </a:solidFill>
                          <a:latin typeface="Arial" panose="020B0604020202020204"/>
                          <a:ea typeface="Arial" panose="020B0604020202020204"/>
                          <a:cs typeface="Arial" panose="020B0604020202020204"/>
                        </a:rPr>
                        <a:t>2005</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年邦斯菲尔德油库“</a:t>
                      </a:r>
                      <a:r>
                        <a:rPr sz="800" kern="0" spc="-3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kern="0" spc="10" dirty="0">
                          <a:solidFill>
                            <a:srgbClr val="000000">
                              <a:alpha val="100000"/>
                            </a:srgbClr>
                          </a:solidFill>
                          <a:latin typeface="Arial" panose="020B0604020202020204"/>
                          <a:ea typeface="Arial" panose="020B0604020202020204"/>
                          <a:cs typeface="Arial" panose="020B0604020202020204"/>
                        </a:rPr>
                        <a:t>12·11” </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炸事故</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490220" algn="l" rtl="0" eaLnBrk="0">
                        <a:lnSpc>
                          <a:spcPct val="97000"/>
                        </a:lnSpc>
                        <a:spcBef>
                          <a:spcPts val="5"/>
                        </a:spcBef>
                      </a:pPr>
                      <a:r>
                        <a:rPr sz="800" kern="0" spc="0" dirty="0">
                          <a:solidFill>
                            <a:srgbClr val="000000">
                              <a:alpha val="100000"/>
                            </a:srgbClr>
                          </a:solidFill>
                          <a:latin typeface="Arial" panose="020B0604020202020204"/>
                          <a:ea typeface="Arial" panose="020B0604020202020204"/>
                          <a:cs typeface="Arial" panose="020B0604020202020204"/>
                        </a:rPr>
                        <a:t>ATG</a:t>
                      </a: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伺服液位计失灵、</a:t>
                      </a:r>
                      <a:endParaRPr sz="800" dirty="0">
                        <a:latin typeface="宋体" panose="02010600030101010101" pitchFamily="2" charset="-122"/>
                        <a:ea typeface="宋体" panose="02010600030101010101" pitchFamily="2" charset="-122"/>
                        <a:cs typeface="宋体" panose="02010600030101010101" pitchFamily="2" charset="-122"/>
                      </a:endParaRPr>
                    </a:p>
                    <a:p>
                      <a:pPr marL="237490" algn="l" rtl="0" eaLnBrk="0">
                        <a:lnSpc>
                          <a:spcPct val="97000"/>
                        </a:lnSpc>
                        <a:spcBef>
                          <a:spcPts val="55"/>
                        </a:spcBef>
                      </a:pP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高液位检测开关（</a:t>
                      </a:r>
                      <a:r>
                        <a:rPr sz="800" kern="0" spc="0" dirty="0">
                          <a:solidFill>
                            <a:srgbClr val="000000">
                              <a:alpha val="100000"/>
                            </a:srgbClr>
                          </a:solidFill>
                          <a:latin typeface="Arial" panose="020B0604020202020204"/>
                          <a:ea typeface="Arial" panose="020B0604020202020204"/>
                          <a:cs typeface="Arial" panose="020B0604020202020204"/>
                        </a:rPr>
                        <a:t>HLS</a:t>
                      </a: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）功能失效</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a:noFill/>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6289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86</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76" name="picture 376"/>
          <p:cNvPicPr>
            <a:picLocks noChangeAspect="1"/>
          </p:cNvPicPr>
          <p:nvPr/>
        </p:nvPicPr>
        <p:blipFill>
          <a:blip r:embed="rId3"/>
          <a:stretch>
            <a:fillRect/>
          </a:stretch>
        </p:blipFill>
        <p:spPr>
          <a:xfrm rot="21600000">
            <a:off x="1195527" y="1975434"/>
            <a:ext cx="1693164" cy="961644"/>
          </a:xfrm>
          <a:prstGeom prst="rect">
            <a:avLst/>
          </a:prstGeom>
        </p:spPr>
      </p:pic>
      <p:pic>
        <p:nvPicPr>
          <p:cNvPr id="378" name="picture 378"/>
          <p:cNvPicPr>
            <a:picLocks noChangeAspect="1"/>
          </p:cNvPicPr>
          <p:nvPr/>
        </p:nvPicPr>
        <p:blipFill>
          <a:blip r:embed="rId4"/>
          <a:stretch>
            <a:fillRect/>
          </a:stretch>
        </p:blipFill>
        <p:spPr>
          <a:xfrm rot="21600000">
            <a:off x="3388562" y="1952574"/>
            <a:ext cx="1647444" cy="961644"/>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picture 380"/>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82" name="table 382"/>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marL="182880" algn="l" rtl="0" eaLnBrk="0">
                        <a:lnSpc>
                          <a:spcPct val="96000"/>
                        </a:lnSpc>
                        <a:spcBef>
                          <a:spcPts val="5"/>
                        </a:spcBef>
                      </a:pPr>
                      <a:r>
                        <a:rPr sz="1200" b="1" kern="0" spc="60" dirty="0">
                          <a:solidFill>
                            <a:srgbClr val="2D6399">
                              <a:alpha val="100000"/>
                            </a:srgbClr>
                          </a:solidFill>
                          <a:latin typeface="微软雅黑" panose="020B0503020204020204" charset="-122"/>
                          <a:ea typeface="微软雅黑" panose="020B0503020204020204" charset="-122"/>
                          <a:cs typeface="微软雅黑" panose="020B0503020204020204" charset="-122"/>
                        </a:rPr>
                        <a:t>9</a:t>
                      </a:r>
                      <a:r>
                        <a:rPr sz="1200" b="1" kern="0" spc="2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60" dirty="0">
                          <a:solidFill>
                            <a:srgbClr val="2D6399">
                              <a:alpha val="100000"/>
                            </a:srgbClr>
                          </a:solidFill>
                          <a:latin typeface="微软雅黑" panose="020B0503020204020204" charset="-122"/>
                          <a:ea typeface="微软雅黑" panose="020B0503020204020204" charset="-122"/>
                          <a:cs typeface="微软雅黑" panose="020B0503020204020204" charset="-122"/>
                        </a:rPr>
                        <a:t>运行与检维修</a:t>
                      </a:r>
                      <a:endParaRPr sz="1200" dirty="0">
                        <a:latin typeface="微软雅黑" panose="020B0503020204020204" charset="-122"/>
                        <a:ea typeface="微软雅黑" panose="020B0503020204020204" charset="-122"/>
                        <a:cs typeface="微软雅黑" panose="020B0503020204020204" charset="-122"/>
                      </a:endParaRPr>
                    </a:p>
                    <a:p>
                      <a:pPr marL="179705" indent="1905" algn="l" rtl="0" eaLnBrk="0">
                        <a:lnSpc>
                          <a:spcPct val="115000"/>
                        </a:lnSpc>
                        <a:spcBef>
                          <a:spcPts val="1200"/>
                        </a:spcBef>
                      </a:pP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9.5</a:t>
                      </a:r>
                      <a:r>
                        <a:rPr sz="10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不应未经审批停用危险化学品重大危险源安全监控</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、报警设备设施</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，不应破坏、停用采集</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设备</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，不应无故停电、</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断网、离</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线</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，或者篡改、</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隐瞒、销毁其相关数据、信息。</a:t>
                      </a:r>
                      <a:endParaRPr sz="1000" dirty="0">
                        <a:latin typeface="华文中宋" panose="02010600040101010101" charset="-122"/>
                        <a:ea typeface="华文中宋" panose="02010600040101010101" charset="-122"/>
                        <a:cs typeface="华文中宋" panose="02010600040101010101" charset="-122"/>
                      </a:endParaRPr>
                    </a:p>
                    <a:p>
                      <a:pPr marL="179070" algn="l" rtl="0" eaLnBrk="0">
                        <a:lnSpc>
                          <a:spcPct val="96000"/>
                        </a:lnSpc>
                        <a:spcBef>
                          <a:spcPts val="570"/>
                        </a:spcBef>
                      </a:pP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：依据《刑法》第一百三十四条和《安全</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生产法》第三十六条编制。</a:t>
                      </a:r>
                      <a:endParaRPr sz="800" dirty="0">
                        <a:latin typeface="华文中宋" panose="02010600040101010101" charset="-122"/>
                        <a:ea typeface="华文中宋" panose="02010600040101010101" charset="-122"/>
                        <a:cs typeface="华文中宋" panose="02010600040101010101" charset="-122"/>
                      </a:endParaRPr>
                    </a:p>
                    <a:p>
                      <a:pPr marL="180340" indent="1270" algn="l" rtl="0" eaLnBrk="0">
                        <a:lnSpc>
                          <a:spcPct val="121000"/>
                        </a:lnSpc>
                        <a:spcBef>
                          <a:spcPts val="285"/>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9.6</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系统停用与恢复、改变控制逻辑、增加删除监控参数、调整工艺参数报</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警阈值和联锁阈值、</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联锁的摘除与恢复均应执行变更管理</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。不应摘除或旁路</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系统联锁以强制维持设备或装置运行</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联锁触发后应及时查明原因</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，并逐一消除联锁触发条件</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，不应强行复位</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。经</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审批后安全联锁临</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时摘除不应超过1个月</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，期间应采取有效措施</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确保安全。</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ct val="115000"/>
                        </a:lnSpc>
                        <a:spcBef>
                          <a:spcPts val="27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9.7</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应定期对系统进行检测、检验</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，并进行经</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常性维护、保养</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，保证系统有效、可靠运行</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2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维</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护、保养、检测应做好记录</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，并签字</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确认。</a:t>
                      </a:r>
                      <a:endParaRPr sz="1000" dirty="0">
                        <a:latin typeface="华文中宋" panose="02010600040101010101" charset="-122"/>
                        <a:ea typeface="华文中宋" panose="02010600040101010101" charset="-122"/>
                        <a:cs typeface="华文中宋" panose="02010600040101010101" charset="-122"/>
                      </a:endParaRPr>
                    </a:p>
                    <a:p>
                      <a:pPr marL="181610" algn="l" rtl="0" eaLnBrk="0">
                        <a:lnSpc>
                          <a:spcPct val="88000"/>
                        </a:lnSpc>
                        <a:spcBef>
                          <a:spcPts val="46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9.8</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查验设计文件、操作规程、系统实时参数、</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维修保养记录等</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，证实满足本章要求。</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0000"/>
                        </a:lnSpc>
                      </a:pPr>
                      <a:endParaRPr sz="6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87</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picture 384"/>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386" name="table 386"/>
          <p:cNvGraphicFramePr>
            <a:graphicFrameLocks noGrp="1"/>
          </p:cNvGraphicFramePr>
          <p:nvPr/>
        </p:nvGraphicFramePr>
        <p:xfrm>
          <a:off x="0" y="0"/>
          <a:ext cx="5777864" cy="3249929"/>
        </p:xfrm>
        <a:graphic>
          <a:graphicData uri="http://schemas.openxmlformats.org/drawingml/2006/table">
            <a:tbl>
              <a:tblPr/>
              <a:tblGrid>
                <a:gridCol w="1057275">
                  <a:extLst>
                    <a:ext uri="{9D8B030D-6E8A-4147-A177-3AD203B41FA5}">
                      <a16:colId xmlns:a16="http://schemas.microsoft.com/office/drawing/2014/main" val="20000"/>
                    </a:ext>
                  </a:extLst>
                </a:gridCol>
                <a:gridCol w="2144395">
                  <a:extLst>
                    <a:ext uri="{9D8B030D-6E8A-4147-A177-3AD203B41FA5}">
                      <a16:colId xmlns:a16="http://schemas.microsoft.com/office/drawing/2014/main" val="20001"/>
                    </a:ext>
                  </a:extLst>
                </a:gridCol>
                <a:gridCol w="1948179">
                  <a:extLst>
                    <a:ext uri="{9D8B030D-6E8A-4147-A177-3AD203B41FA5}">
                      <a16:colId xmlns:a16="http://schemas.microsoft.com/office/drawing/2014/main" val="20002"/>
                    </a:ext>
                  </a:extLst>
                </a:gridCol>
                <a:gridCol w="628015">
                  <a:extLst>
                    <a:ext uri="{9D8B030D-6E8A-4147-A177-3AD203B41FA5}">
                      <a16:colId xmlns:a16="http://schemas.microsoft.com/office/drawing/2014/main" val="20003"/>
                    </a:ext>
                  </a:extLst>
                </a:gridCol>
              </a:tblGrid>
              <a:tr h="2018664">
                <a:tc gridSpan="4">
                  <a:txBody>
                    <a:bodyPr/>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283210" algn="l" rtl="0" eaLnBrk="0">
                        <a:lnSpc>
                          <a:spcPct val="96000"/>
                        </a:lnSpc>
                        <a:spcBef>
                          <a:spcPts val="5"/>
                        </a:spcBef>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10</a:t>
                      </a: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报警管理与优化</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00000"/>
                        </a:lnSpc>
                      </a:pPr>
                      <a:endParaRPr sz="200" dirty="0">
                        <a:latin typeface="Arial" panose="020B0604020202020204"/>
                        <a:ea typeface="Arial" panose="020B0604020202020204"/>
                        <a:cs typeface="Arial" panose="020B0604020202020204"/>
                      </a:endParaRPr>
                    </a:p>
                    <a:p>
                      <a:pPr marL="358140" algn="l" rtl="0" eaLnBrk="0">
                        <a:lnSpc>
                          <a:spcPct val="159000"/>
                        </a:lnSpc>
                        <a:spcBef>
                          <a:spcPts val="0"/>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：报警是化工生产装置、</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设施运行状态</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的表征</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是避免事件事故的初期人为干预点和安全屏障</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工艺报警设置不当、</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响应不正</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确、</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报警泛滥等问题会造成生产工况异常时不能及时纠偏而降低装置安全性</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甚至会导致事故发生</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。如</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2018年河北盛华“</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11</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·28”重大爆燃事故发生的原因之一就是公司安全管理</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混乱</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，对工艺报警管理不规范</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中控室经常关闭可燃、</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有毒气体报警声音</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，对各项报</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警习以为常</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无法及</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996950">
                <a:tc rowSpan="2">
                  <a:txBody>
                    <a:bodyPr/>
                    <a:lstStyle/>
                    <a:p>
                      <a:pPr algn="l" rtl="0" eaLnBrk="0">
                        <a:lnSpc>
                          <a:spcPct val="100000"/>
                        </a:lnSpc>
                      </a:pPr>
                      <a:endParaRPr sz="300" dirty="0">
                        <a:latin typeface="Arial" panose="020B0604020202020204"/>
                        <a:ea typeface="Arial" panose="020B0604020202020204"/>
                        <a:cs typeface="Arial" panose="020B0604020202020204"/>
                      </a:endParaRPr>
                    </a:p>
                    <a:p>
                      <a:pPr marL="366395" algn="l" rtl="0" eaLnBrk="0">
                        <a:lnSpc>
                          <a:spcPct val="95000"/>
                        </a:lnSpc>
                        <a:spcBef>
                          <a:spcPts val="0"/>
                        </a:spcBef>
                      </a:pPr>
                      <a:r>
                        <a:rPr sz="800" b="1"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时应对。</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a:noFill/>
                    </a:lnB>
                  </a:tcPr>
                </a:tc>
                <a:tc rowSpan="2">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411480" algn="l" rtl="0" eaLnBrk="0">
                        <a:lnSpc>
                          <a:spcPct val="78000"/>
                        </a:lnSpc>
                        <a:spcBef>
                          <a:spcPts val="5"/>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88</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4315">
                <a:tc vMerge="1">
                  <a:txBody>
                    <a:bodyPr/>
                    <a:lstStyle/>
                    <a:p>
                      <a:endParaRPr lang="zh-CN"/>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gridSpan="2">
                  <a:txBody>
                    <a:bodyPr/>
                    <a:lstStyle/>
                    <a:p>
                      <a:pPr algn="l" rtl="0" eaLnBrk="0">
                        <a:lnSpc>
                          <a:spcPct val="186000"/>
                        </a:lnSpc>
                      </a:pPr>
                      <a:endParaRPr sz="100" dirty="0">
                        <a:latin typeface="Arial" panose="020B0604020202020204"/>
                        <a:ea typeface="Arial" panose="020B0604020202020204"/>
                        <a:cs typeface="Arial" panose="020B0604020202020204"/>
                      </a:endParaRPr>
                    </a:p>
                    <a:p>
                      <a:pPr marL="1225550" algn="l" rtl="0" eaLnBrk="0">
                        <a:lnSpc>
                          <a:spcPct val="97000"/>
                        </a:lnSpc>
                      </a:pPr>
                      <a:r>
                        <a:rPr sz="800" kern="0" spc="10" dirty="0">
                          <a:solidFill>
                            <a:srgbClr val="000000">
                              <a:alpha val="100000"/>
                            </a:srgbClr>
                          </a:solidFill>
                          <a:latin typeface="Arial" panose="020B0604020202020204"/>
                          <a:ea typeface="Arial" panose="020B0604020202020204"/>
                          <a:cs typeface="Arial" panose="020B0604020202020204"/>
                        </a:rPr>
                        <a:t>2018</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年河北盛华“</a:t>
                      </a:r>
                      <a:r>
                        <a:rPr sz="800" kern="0" spc="-3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kern="0" spc="10" dirty="0">
                          <a:solidFill>
                            <a:srgbClr val="000000">
                              <a:alpha val="100000"/>
                            </a:srgbClr>
                          </a:solidFill>
                          <a:latin typeface="Arial" panose="020B0604020202020204"/>
                          <a:ea typeface="Arial" panose="020B0604020202020204"/>
                          <a:cs typeface="Arial" panose="020B0604020202020204"/>
                        </a:rPr>
                        <a:t>11·28”</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重大爆燃事</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故</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a:noFill/>
                    </a:lnL>
                    <a:lnR>
                      <a:noFill/>
                    </a:lnR>
                    <a:lnT>
                      <a:noFill/>
                    </a:lnT>
                    <a:lnB w="3175" cap="flat" cmpd="sng" algn="ctr">
                      <a:solidFill>
                        <a:srgbClr val="000000"/>
                      </a:solidFill>
                      <a:prstDash val="solid"/>
                      <a:round/>
                      <a:headEnd type="none" w="med" len="med"/>
                      <a:tailEnd type="none" w="med" len="med"/>
                    </a:lnB>
                  </a:tcPr>
                </a:tc>
                <a:tc hMerge="1">
                  <a:txBody>
                    <a:bodyPr/>
                    <a:lstStyle/>
                    <a:p>
                      <a:endParaRPr lang="zh-CN"/>
                    </a:p>
                  </a:txBody>
                  <a:tcPr marL="0" marR="0" marT="0" marB="0">
                    <a:lnL>
                      <a:noFill/>
                    </a:lnL>
                    <a:lnR>
                      <a:noFill/>
                    </a:lnR>
                    <a:lnT>
                      <a:noFill/>
                    </a:lnT>
                    <a:lnB w="3175" cap="flat" cmpd="sng" algn="ctr">
                      <a:solidFill>
                        <a:srgbClr val="000000"/>
                      </a:solidFill>
                      <a:prstDash val="solid"/>
                      <a:round/>
                      <a:headEnd type="none" w="med" len="med"/>
                      <a:tailEnd type="none" w="med" len="med"/>
                    </a:lnB>
                  </a:tcPr>
                </a:tc>
                <a:tc vMerge="1">
                  <a:txBody>
                    <a:bodyPr/>
                    <a:lstStyle/>
                    <a:p>
                      <a:endParaRPr lang="zh-CN"/>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88" name="picture 388"/>
          <p:cNvPicPr>
            <a:picLocks noChangeAspect="1"/>
          </p:cNvPicPr>
          <p:nvPr/>
        </p:nvPicPr>
        <p:blipFill>
          <a:blip r:embed="rId3"/>
          <a:stretch>
            <a:fillRect/>
          </a:stretch>
        </p:blipFill>
        <p:spPr>
          <a:xfrm rot="21600000">
            <a:off x="1373835" y="2135454"/>
            <a:ext cx="1514855" cy="851916"/>
          </a:xfrm>
          <a:prstGeom prst="rect">
            <a:avLst/>
          </a:prstGeom>
        </p:spPr>
      </p:pic>
      <p:pic>
        <p:nvPicPr>
          <p:cNvPr id="390" name="picture 390"/>
          <p:cNvPicPr>
            <a:picLocks noChangeAspect="1"/>
          </p:cNvPicPr>
          <p:nvPr/>
        </p:nvPicPr>
        <p:blipFill>
          <a:blip r:embed="rId4"/>
          <a:stretch>
            <a:fillRect/>
          </a:stretch>
        </p:blipFill>
        <p:spPr>
          <a:xfrm rot="21600000">
            <a:off x="3515055" y="2135454"/>
            <a:ext cx="1223771" cy="851916"/>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picture 39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394" name="table 394"/>
          <p:cNvGraphicFramePr>
            <a:graphicFrameLocks noGrp="1"/>
          </p:cNvGraphicFramePr>
          <p:nvPr/>
        </p:nvGraphicFramePr>
        <p:xfrm>
          <a:off x="0" y="0"/>
          <a:ext cx="5777864" cy="3249929"/>
        </p:xfrm>
        <a:graphic>
          <a:graphicData uri="http://schemas.openxmlformats.org/drawingml/2006/table">
            <a:tbl>
              <a:tblPr/>
              <a:tblGrid>
                <a:gridCol w="2094230">
                  <a:extLst>
                    <a:ext uri="{9D8B030D-6E8A-4147-A177-3AD203B41FA5}">
                      <a16:colId xmlns:a16="http://schemas.microsoft.com/office/drawing/2014/main" val="20000"/>
                    </a:ext>
                  </a:extLst>
                </a:gridCol>
                <a:gridCol w="3493134">
                  <a:extLst>
                    <a:ext uri="{9D8B030D-6E8A-4147-A177-3AD203B41FA5}">
                      <a16:colId xmlns:a16="http://schemas.microsoft.com/office/drawing/2014/main" val="20001"/>
                    </a:ext>
                  </a:extLst>
                </a:gridCol>
                <a:gridCol w="190500">
                  <a:extLst>
                    <a:ext uri="{9D8B030D-6E8A-4147-A177-3AD203B41FA5}">
                      <a16:colId xmlns:a16="http://schemas.microsoft.com/office/drawing/2014/main" val="20002"/>
                    </a:ext>
                  </a:extLst>
                </a:gridCol>
              </a:tblGrid>
              <a:tr h="2107564">
                <a:tc gridSpan="3">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83210" algn="l" rtl="0" eaLnBrk="0">
                        <a:lnSpc>
                          <a:spcPct val="96000"/>
                        </a:lnSpc>
                        <a:spcBef>
                          <a:spcPts val="5"/>
                        </a:spcBef>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10</a:t>
                      </a: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报警管理与优化</a:t>
                      </a:r>
                      <a:endParaRPr sz="1200" dirty="0">
                        <a:latin typeface="微软雅黑" panose="020B0503020204020204" charset="-122"/>
                        <a:ea typeface="微软雅黑" panose="020B0503020204020204" charset="-122"/>
                        <a:cs typeface="微软雅黑" panose="020B0503020204020204" charset="-122"/>
                      </a:endParaRPr>
                    </a:p>
                    <a:p>
                      <a:pPr marL="318135" algn="l" rtl="0" eaLnBrk="0">
                        <a:lnSpc>
                          <a:spcPct val="88000"/>
                        </a:lnSpc>
                        <a:spcBef>
                          <a:spcPts val="88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10.</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1应对报警进行分级管理</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，各级别的报警在报警</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声音和画面显示方面进行区分设置。</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7000"/>
                        </a:lnSpc>
                      </a:pPr>
                      <a:endParaRPr sz="400" dirty="0">
                        <a:latin typeface="Arial" panose="020B0604020202020204"/>
                        <a:ea typeface="Arial" panose="020B0604020202020204"/>
                        <a:cs typeface="Arial" panose="020B0604020202020204"/>
                      </a:endParaRPr>
                    </a:p>
                    <a:p>
                      <a:pPr marL="353695" algn="l" rtl="0" eaLnBrk="0">
                        <a:lnSpc>
                          <a:spcPct val="151000"/>
                        </a:lnSpc>
                        <a:spcBef>
                          <a:spcPts val="5"/>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：报警优先级作为</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操作人员在多个报警同时发生时选择处理顺序的依据</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部分企业报警没有分</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级</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或分级仅依靠设计及</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系统供应商的经验设置导致不合理</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，长时间运行会造成操作人员忽略重要报警</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进而可能导致事故发</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生</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报警优先级应根据报警事件后果的严重性和允许的响应时间确定</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并在报警声</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音和画面显示方面进行区分</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设置</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，便于提醒操作人员重点应对。</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142364">
                <a:tc>
                  <a:txBody>
                    <a:bodyPr/>
                    <a:lstStyle/>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76860" algn="l" rtl="0" eaLnBrk="0">
                        <a:lnSpc>
                          <a:spcPts val="1015"/>
                        </a:lnSpc>
                      </a:pPr>
                      <a:r>
                        <a:rPr sz="700" kern="0" spc="40" dirty="0">
                          <a:solidFill>
                            <a:srgbClr val="000000">
                              <a:alpha val="100000"/>
                            </a:srgbClr>
                          </a:solidFill>
                          <a:latin typeface="Wingdings" panose="05000000000000000000"/>
                          <a:ea typeface="Wingdings" panose="05000000000000000000"/>
                          <a:cs typeface="Wingdings" panose="05000000000000000000"/>
                        </a:rPr>
                        <a:t>u</a:t>
                      </a:r>
                      <a:r>
                        <a:rPr sz="700" kern="0" spc="-130" dirty="0">
                          <a:solidFill>
                            <a:srgbClr val="000000">
                              <a:alpha val="100000"/>
                            </a:srgbClr>
                          </a:solidFill>
                          <a:latin typeface="Wingdings" panose="05000000000000000000"/>
                          <a:ea typeface="Wingdings" panose="05000000000000000000"/>
                          <a:cs typeface="Wingdings" panose="05000000000000000000"/>
                        </a:rPr>
                        <a:t> </a:t>
                      </a:r>
                      <a:r>
                        <a:rPr sz="7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关键报警</a:t>
                      </a:r>
                      <a:r>
                        <a:rPr sz="7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7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：约为报警总数的5%左右</a:t>
                      </a:r>
                      <a:r>
                        <a:rPr sz="7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700" dirty="0">
                        <a:latin typeface="华文中宋" panose="02010600040101010101" charset="-122"/>
                        <a:ea typeface="华文中宋" panose="02010600040101010101" charset="-122"/>
                        <a:cs typeface="华文中宋" panose="02010600040101010101" charset="-122"/>
                      </a:endParaRPr>
                    </a:p>
                    <a:p>
                      <a:pPr marL="276860" algn="l" rtl="0" eaLnBrk="0">
                        <a:lnSpc>
                          <a:spcPts val="1015"/>
                        </a:lnSpc>
                        <a:spcBef>
                          <a:spcPts val="805"/>
                        </a:spcBef>
                      </a:pPr>
                      <a:r>
                        <a:rPr sz="700" kern="0" spc="40" dirty="0">
                          <a:solidFill>
                            <a:srgbClr val="000000">
                              <a:alpha val="100000"/>
                            </a:srgbClr>
                          </a:solidFill>
                          <a:latin typeface="Wingdings" panose="05000000000000000000"/>
                          <a:ea typeface="Wingdings" panose="05000000000000000000"/>
                          <a:cs typeface="Wingdings" panose="05000000000000000000"/>
                        </a:rPr>
                        <a:t>u</a:t>
                      </a:r>
                      <a:r>
                        <a:rPr sz="700" kern="0" spc="-150" dirty="0">
                          <a:solidFill>
                            <a:srgbClr val="000000">
                              <a:alpha val="100000"/>
                            </a:srgbClr>
                          </a:solidFill>
                          <a:latin typeface="Wingdings" panose="05000000000000000000"/>
                          <a:ea typeface="Wingdings" panose="05000000000000000000"/>
                          <a:cs typeface="Wingdings" panose="05000000000000000000"/>
                        </a:rPr>
                        <a:t> </a:t>
                      </a:r>
                      <a:r>
                        <a:rPr sz="7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重要报警</a:t>
                      </a:r>
                      <a:r>
                        <a:rPr sz="7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7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：约为报警总数的15%左右；</a:t>
                      </a:r>
                      <a:endParaRPr sz="700" dirty="0">
                        <a:latin typeface="华文中宋" panose="02010600040101010101" charset="-122"/>
                        <a:ea typeface="华文中宋" panose="02010600040101010101" charset="-122"/>
                        <a:cs typeface="华文中宋" panose="02010600040101010101" charset="-122"/>
                      </a:endParaRPr>
                    </a:p>
                    <a:p>
                      <a:pPr algn="l" rtl="0" eaLnBrk="0">
                        <a:lnSpc>
                          <a:spcPct val="112000"/>
                        </a:lnSpc>
                      </a:pPr>
                      <a:endParaRPr sz="600" dirty="0">
                        <a:latin typeface="Arial" panose="020B0604020202020204"/>
                        <a:ea typeface="Arial" panose="020B0604020202020204"/>
                        <a:cs typeface="Arial" panose="020B0604020202020204"/>
                      </a:endParaRPr>
                    </a:p>
                    <a:p>
                      <a:pPr marL="276860" algn="l" rtl="0" eaLnBrk="0">
                        <a:lnSpc>
                          <a:spcPts val="1015"/>
                        </a:lnSpc>
                      </a:pPr>
                      <a:r>
                        <a:rPr sz="700" kern="0" spc="40" dirty="0">
                          <a:solidFill>
                            <a:srgbClr val="000000">
                              <a:alpha val="100000"/>
                            </a:srgbClr>
                          </a:solidFill>
                          <a:latin typeface="Wingdings" panose="05000000000000000000"/>
                          <a:ea typeface="Wingdings" panose="05000000000000000000"/>
                          <a:cs typeface="Wingdings" panose="05000000000000000000"/>
                        </a:rPr>
                        <a:t>u</a:t>
                      </a:r>
                      <a:r>
                        <a:rPr sz="700" kern="0" spc="-150" dirty="0">
                          <a:solidFill>
                            <a:srgbClr val="000000">
                              <a:alpha val="100000"/>
                            </a:srgbClr>
                          </a:solidFill>
                          <a:latin typeface="Wingdings" panose="05000000000000000000"/>
                          <a:ea typeface="Wingdings" panose="05000000000000000000"/>
                          <a:cs typeface="Wingdings" panose="05000000000000000000"/>
                        </a:rPr>
                        <a:t> </a:t>
                      </a:r>
                      <a:r>
                        <a:rPr sz="7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一般报警</a:t>
                      </a:r>
                      <a:r>
                        <a:rPr sz="7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700" kern="0" spc="40" dirty="0">
                          <a:solidFill>
                            <a:srgbClr val="000000">
                              <a:alpha val="100000"/>
                            </a:srgbClr>
                          </a:solidFill>
                          <a:latin typeface="华文中宋" panose="02010600040101010101" charset="-122"/>
                          <a:ea typeface="华文中宋" panose="02010600040101010101" charset="-122"/>
                          <a:cs typeface="华文中宋" panose="02010600040101010101" charset="-122"/>
                        </a:rPr>
                        <a:t>：约为报警总数的80%左右。</a:t>
                      </a:r>
                      <a:endParaRPr sz="7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ts val="445"/>
                        </a:lnSpc>
                      </a:pPr>
                      <a:r>
                        <a:rPr sz="600" kern="0" spc="-40" dirty="0">
                          <a:solidFill>
                            <a:srgbClr val="000000">
                              <a:alpha val="100000"/>
                            </a:srgbClr>
                          </a:solidFill>
                          <a:latin typeface="Arial" panose="020B0604020202020204"/>
                          <a:ea typeface="Arial" panose="020B0604020202020204"/>
                          <a:cs typeface="Arial" panose="020B0604020202020204"/>
                        </a:rPr>
                        <a:t>•</a:t>
                      </a:r>
                      <a:endParaRPr sz="600" dirty="0">
                        <a:latin typeface="Arial" panose="020B0604020202020204"/>
                        <a:ea typeface="Arial" panose="020B0604020202020204"/>
                        <a:cs typeface="Arial" panose="020B0604020202020204"/>
                      </a:endParaRPr>
                    </a:p>
                  </a:txBody>
                  <a:tcPr marL="0" marR="0" marT="0" marB="0">
                    <a:lnL>
                      <a:noFill/>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270" algn="l" rtl="0" eaLnBrk="0">
                        <a:lnSpc>
                          <a:spcPct val="78000"/>
                        </a:lnSpc>
                      </a:pPr>
                      <a:r>
                        <a:rPr sz="600" kern="0" spc="0" dirty="0">
                          <a:solidFill>
                            <a:srgbClr val="000000">
                              <a:alpha val="100000"/>
                            </a:srgbClr>
                          </a:solidFill>
                          <a:latin typeface="Calibri" panose="020F0502020204030204"/>
                          <a:ea typeface="Calibri" panose="020F0502020204030204"/>
                          <a:cs typeface="Calibri" panose="020F0502020204030204"/>
                        </a:rPr>
                        <a:t>89</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96" name="table 396"/>
          <p:cNvGraphicFramePr>
            <a:graphicFrameLocks noGrp="1"/>
          </p:cNvGraphicFramePr>
          <p:nvPr/>
        </p:nvGraphicFramePr>
        <p:xfrm>
          <a:off x="2163648" y="2215108"/>
          <a:ext cx="3400425" cy="824230"/>
        </p:xfrm>
        <a:graphic>
          <a:graphicData uri="http://schemas.openxmlformats.org/drawingml/2006/table">
            <a:tbl>
              <a:tblPr/>
              <a:tblGrid>
                <a:gridCol w="327025">
                  <a:extLst>
                    <a:ext uri="{9D8B030D-6E8A-4147-A177-3AD203B41FA5}">
                      <a16:colId xmlns:a16="http://schemas.microsoft.com/office/drawing/2014/main" val="20000"/>
                    </a:ext>
                  </a:extLst>
                </a:gridCol>
                <a:gridCol w="1950085">
                  <a:extLst>
                    <a:ext uri="{9D8B030D-6E8A-4147-A177-3AD203B41FA5}">
                      <a16:colId xmlns:a16="http://schemas.microsoft.com/office/drawing/2014/main" val="20001"/>
                    </a:ext>
                  </a:extLst>
                </a:gridCol>
                <a:gridCol w="715009">
                  <a:extLst>
                    <a:ext uri="{9D8B030D-6E8A-4147-A177-3AD203B41FA5}">
                      <a16:colId xmlns:a16="http://schemas.microsoft.com/office/drawing/2014/main" val="20002"/>
                    </a:ext>
                  </a:extLst>
                </a:gridCol>
                <a:gridCol w="408305">
                  <a:extLst>
                    <a:ext uri="{9D8B030D-6E8A-4147-A177-3AD203B41FA5}">
                      <a16:colId xmlns:a16="http://schemas.microsoft.com/office/drawing/2014/main" val="20003"/>
                    </a:ext>
                  </a:extLst>
                </a:gridCol>
              </a:tblGrid>
              <a:tr h="135889">
                <a:tc rowSpan="2">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72390" algn="l" rtl="0" eaLnBrk="0">
                        <a:lnSpc>
                          <a:spcPts val="865"/>
                        </a:lnSpc>
                        <a:spcBef>
                          <a:spcPts val="0"/>
                        </a:spcBef>
                      </a:pPr>
                      <a:r>
                        <a:rPr sz="700" kern="0" spc="40" dirty="0">
                          <a:solidFill>
                            <a:srgbClr val="000000">
                              <a:alpha val="100000"/>
                            </a:srgbClr>
                          </a:solidFill>
                          <a:latin typeface="黑体" panose="02010609060101010101" charset="-122"/>
                          <a:ea typeface="黑体" panose="02010609060101010101" charset="-122"/>
                          <a:cs typeface="黑体" panose="02010609060101010101" charset="-122"/>
                        </a:rPr>
                        <a:t>等级</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641350" algn="l" rtl="0" eaLnBrk="0">
                        <a:lnSpc>
                          <a:spcPts val="875"/>
                        </a:lnSpc>
                        <a:spcBef>
                          <a:spcPts val="0"/>
                        </a:spcBef>
                      </a:pPr>
                      <a:r>
                        <a:rPr sz="700" kern="0" spc="60" dirty="0">
                          <a:solidFill>
                            <a:srgbClr val="000000">
                              <a:alpha val="100000"/>
                            </a:srgbClr>
                          </a:solidFill>
                          <a:latin typeface="黑体" panose="02010609060101010101" charset="-122"/>
                          <a:ea typeface="黑体" panose="02010609060101010101" charset="-122"/>
                          <a:cs typeface="黑体" panose="02010609060101010101" charset="-122"/>
                        </a:rPr>
                        <a:t>后果严重性描述</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eaLnBrk="0">
                        <a:lnSpc>
                          <a:spcPct val="126000"/>
                        </a:lnSpc>
                      </a:pPr>
                      <a:endParaRPr sz="100" dirty="0">
                        <a:latin typeface="Arial" panose="020B0604020202020204"/>
                        <a:ea typeface="Arial" panose="020B0604020202020204"/>
                        <a:cs typeface="Arial" panose="020B0604020202020204"/>
                      </a:endParaRPr>
                    </a:p>
                    <a:p>
                      <a:pPr marL="277495" algn="l" rtl="0" eaLnBrk="0">
                        <a:lnSpc>
                          <a:spcPts val="870"/>
                        </a:lnSpc>
                        <a:spcBef>
                          <a:spcPts val="0"/>
                        </a:spcBef>
                      </a:pPr>
                      <a:r>
                        <a:rPr sz="700" kern="0" spc="50" dirty="0">
                          <a:solidFill>
                            <a:srgbClr val="000000">
                              <a:alpha val="100000"/>
                            </a:srgbClr>
                          </a:solidFill>
                          <a:latin typeface="黑体" panose="02010609060101010101" charset="-122"/>
                          <a:ea typeface="黑体" panose="02010609060101010101" charset="-122"/>
                          <a:cs typeface="黑体" panose="02010609060101010101" charset="-122"/>
                        </a:rPr>
                        <a:t>允许响应时间</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vMerge="1">
                  <a:txBody>
                    <a:bodyPr/>
                    <a:lstStyle/>
                    <a:p>
                      <a:endParaRPr lang="zh-CN"/>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9000"/>
                        </a:lnSpc>
                      </a:pPr>
                      <a:endParaRPr sz="100" dirty="0">
                        <a:latin typeface="Arial" panose="020B0604020202020204"/>
                        <a:ea typeface="Arial" panose="020B0604020202020204"/>
                        <a:cs typeface="Arial" panose="020B0604020202020204"/>
                      </a:endParaRPr>
                    </a:p>
                    <a:p>
                      <a:pPr marL="269875" algn="l" rtl="0" eaLnBrk="0">
                        <a:lnSpc>
                          <a:spcPts val="865"/>
                        </a:lnSpc>
                        <a:spcBef>
                          <a:spcPts val="0"/>
                        </a:spcBef>
                      </a:pPr>
                      <a:r>
                        <a:rPr sz="700" kern="0" spc="20" dirty="0">
                          <a:solidFill>
                            <a:srgbClr val="000000">
                              <a:alpha val="100000"/>
                            </a:srgbClr>
                          </a:solidFill>
                          <a:latin typeface="黑体" panose="02010609060101010101" charset="-122"/>
                          <a:ea typeface="黑体" panose="02010609060101010101" charset="-122"/>
                          <a:cs typeface="黑体" panose="02010609060101010101" charset="-122"/>
                        </a:rPr>
                        <a:t>紧急</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9000"/>
                        </a:lnSpc>
                      </a:pPr>
                      <a:endParaRPr sz="100" dirty="0">
                        <a:latin typeface="Arial" panose="020B0604020202020204"/>
                        <a:ea typeface="Arial" panose="020B0604020202020204"/>
                        <a:cs typeface="Arial" panose="020B0604020202020204"/>
                      </a:endParaRPr>
                    </a:p>
                    <a:p>
                      <a:pPr marL="63500" algn="l" rtl="0" eaLnBrk="0">
                        <a:lnSpc>
                          <a:spcPts val="865"/>
                        </a:lnSpc>
                        <a:spcBef>
                          <a:spcPts val="0"/>
                        </a:spcBef>
                      </a:pPr>
                      <a:r>
                        <a:rPr sz="700" kern="0" spc="40" dirty="0">
                          <a:solidFill>
                            <a:srgbClr val="000000">
                              <a:alpha val="100000"/>
                            </a:srgbClr>
                          </a:solidFill>
                          <a:latin typeface="黑体" panose="02010609060101010101" charset="-122"/>
                          <a:ea typeface="黑体" panose="02010609060101010101" charset="-122"/>
                          <a:cs typeface="黑体" panose="02010609060101010101" charset="-122"/>
                        </a:rPr>
                        <a:t>非紧急</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525">
                <a:tc>
                  <a:txBody>
                    <a:bodyPr/>
                    <a:lstStyle/>
                    <a:p>
                      <a:pPr algn="l" rtl="0" eaLnBrk="0">
                        <a:lnSpc>
                          <a:spcPct val="107000"/>
                        </a:lnSpc>
                      </a:pPr>
                      <a:endParaRPr sz="200" dirty="0">
                        <a:latin typeface="Arial" panose="020B0604020202020204"/>
                        <a:ea typeface="Arial" panose="020B0604020202020204"/>
                        <a:cs typeface="Arial" panose="020B0604020202020204"/>
                      </a:endParaRPr>
                    </a:p>
                    <a:p>
                      <a:pPr marL="142240" algn="l" rtl="0" eaLnBrk="0">
                        <a:lnSpc>
                          <a:spcPct val="84000"/>
                        </a:lnSpc>
                        <a:spcBef>
                          <a:spcPts val="0"/>
                        </a:spcBef>
                      </a:pPr>
                      <a:r>
                        <a:rPr sz="700" kern="0" spc="10" dirty="0">
                          <a:solidFill>
                            <a:srgbClr val="000000">
                              <a:alpha val="100000"/>
                            </a:srgbClr>
                          </a:solidFill>
                          <a:latin typeface="黑体" panose="02010609060101010101" charset="-122"/>
                          <a:ea typeface="黑体" panose="02010609060101010101" charset="-122"/>
                          <a:cs typeface="黑体" panose="02010609060101010101" charset="-122"/>
                        </a:rPr>
                        <a:t>4</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7000"/>
                        </a:lnSpc>
                      </a:pPr>
                      <a:endParaRPr sz="100" dirty="0">
                        <a:latin typeface="Arial" panose="020B0604020202020204"/>
                        <a:ea typeface="Arial" panose="020B0604020202020204"/>
                        <a:cs typeface="Arial" panose="020B0604020202020204"/>
                      </a:endParaRPr>
                    </a:p>
                    <a:p>
                      <a:pPr marL="5080" algn="l" rtl="0" eaLnBrk="0">
                        <a:lnSpc>
                          <a:spcPts val="870"/>
                        </a:lnSpc>
                      </a:pPr>
                      <a:r>
                        <a:rPr sz="700" kern="0" spc="60" dirty="0">
                          <a:solidFill>
                            <a:srgbClr val="000000">
                              <a:alpha val="100000"/>
                            </a:srgbClr>
                          </a:solidFill>
                          <a:latin typeface="黑体" panose="02010609060101010101" charset="-122"/>
                          <a:ea typeface="黑体" panose="02010609060101010101" charset="-122"/>
                          <a:cs typeface="黑体" panose="02010609060101010101" charset="-122"/>
                        </a:rPr>
                        <a:t>直接导致严重的安全事故或严重经济损失。</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7000"/>
                        </a:lnSpc>
                      </a:pPr>
                      <a:endParaRPr sz="100" dirty="0">
                        <a:latin typeface="Arial" panose="020B0604020202020204"/>
                        <a:ea typeface="Arial" panose="020B0604020202020204"/>
                        <a:cs typeface="Arial" panose="020B0604020202020204"/>
                      </a:endParaRPr>
                    </a:p>
                    <a:p>
                      <a:pPr marL="268605" algn="l" rtl="0" eaLnBrk="0">
                        <a:lnSpc>
                          <a:spcPts val="875"/>
                        </a:lnSpc>
                      </a:pPr>
                      <a:r>
                        <a:rPr sz="700" kern="0" spc="30" dirty="0">
                          <a:solidFill>
                            <a:srgbClr val="000000">
                              <a:alpha val="100000"/>
                            </a:srgbClr>
                          </a:solidFill>
                          <a:latin typeface="黑体" panose="02010609060101010101" charset="-122"/>
                          <a:ea typeface="黑体" panose="02010609060101010101" charset="-122"/>
                          <a:cs typeface="黑体" panose="02010609060101010101" charset="-122"/>
                        </a:rPr>
                        <a:t>关键</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eaLnBrk="0">
                        <a:lnSpc>
                          <a:spcPct val="117000"/>
                        </a:lnSpc>
                      </a:pPr>
                      <a:endParaRPr sz="100" dirty="0">
                        <a:latin typeface="Arial" panose="020B0604020202020204"/>
                        <a:ea typeface="Arial" panose="020B0604020202020204"/>
                        <a:cs typeface="Arial" panose="020B0604020202020204"/>
                      </a:endParaRPr>
                    </a:p>
                    <a:p>
                      <a:pPr marL="112395" algn="l" rtl="0" eaLnBrk="0">
                        <a:lnSpc>
                          <a:spcPts val="875"/>
                        </a:lnSpc>
                      </a:pPr>
                      <a:r>
                        <a:rPr sz="700" kern="0" spc="30" dirty="0">
                          <a:solidFill>
                            <a:srgbClr val="000000">
                              <a:alpha val="100000"/>
                            </a:srgbClr>
                          </a:solidFill>
                          <a:latin typeface="黑体" panose="02010609060101010101" charset="-122"/>
                          <a:ea typeface="黑体" panose="02010609060101010101" charset="-122"/>
                          <a:cs typeface="黑体" panose="02010609060101010101" charset="-122"/>
                        </a:rPr>
                        <a:t>重要</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36525">
                <a:tc>
                  <a:txBody>
                    <a:bodyPr/>
                    <a:lstStyle/>
                    <a:p>
                      <a:pPr algn="l" rtl="0" eaLnBrk="0">
                        <a:lnSpc>
                          <a:spcPct val="105000"/>
                        </a:lnSpc>
                      </a:pPr>
                      <a:endParaRPr sz="200" dirty="0">
                        <a:latin typeface="Arial" panose="020B0604020202020204"/>
                        <a:ea typeface="Arial" panose="020B0604020202020204"/>
                        <a:cs typeface="Arial" panose="020B0604020202020204"/>
                      </a:endParaRPr>
                    </a:p>
                    <a:p>
                      <a:pPr marL="145415" algn="l" rtl="0" eaLnBrk="0">
                        <a:lnSpc>
                          <a:spcPct val="85000"/>
                        </a:lnSpc>
                        <a:spcBef>
                          <a:spcPts val="0"/>
                        </a:spcBef>
                      </a:pPr>
                      <a:r>
                        <a:rPr sz="700" kern="0" spc="-10" dirty="0">
                          <a:solidFill>
                            <a:srgbClr val="000000">
                              <a:alpha val="100000"/>
                            </a:srgbClr>
                          </a:solidFill>
                          <a:latin typeface="黑体" panose="02010609060101010101" charset="-122"/>
                          <a:ea typeface="黑体" panose="02010609060101010101" charset="-122"/>
                          <a:cs typeface="黑体" panose="02010609060101010101" charset="-122"/>
                        </a:rPr>
                        <a:t>3</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9000"/>
                        </a:lnSpc>
                      </a:pPr>
                      <a:endParaRPr sz="100" dirty="0">
                        <a:latin typeface="Arial" panose="020B0604020202020204"/>
                        <a:ea typeface="Arial" panose="020B0604020202020204"/>
                        <a:cs typeface="Arial" panose="020B0604020202020204"/>
                      </a:endParaRPr>
                    </a:p>
                    <a:p>
                      <a:pPr marL="3175" algn="l" rtl="0" eaLnBrk="0">
                        <a:lnSpc>
                          <a:spcPts val="865"/>
                        </a:lnSpc>
                      </a:pPr>
                      <a:r>
                        <a:rPr sz="700" kern="0" spc="60" dirty="0">
                          <a:solidFill>
                            <a:srgbClr val="000000">
                              <a:alpha val="100000"/>
                            </a:srgbClr>
                          </a:solidFill>
                          <a:latin typeface="黑体" panose="02010609060101010101" charset="-122"/>
                          <a:ea typeface="黑体" panose="02010609060101010101" charset="-122"/>
                          <a:cs typeface="黑体" panose="02010609060101010101" charset="-122"/>
                        </a:rPr>
                        <a:t>较轻的安全事故或一般经济损失。</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9000"/>
                        </a:lnSpc>
                      </a:pPr>
                      <a:endParaRPr sz="100" dirty="0">
                        <a:latin typeface="Arial" panose="020B0604020202020204"/>
                        <a:ea typeface="Arial" panose="020B0604020202020204"/>
                        <a:cs typeface="Arial" panose="020B0604020202020204"/>
                      </a:endParaRPr>
                    </a:p>
                    <a:p>
                      <a:pPr marL="267335" algn="l" rtl="0" eaLnBrk="0">
                        <a:lnSpc>
                          <a:spcPts val="875"/>
                        </a:lnSpc>
                      </a:pPr>
                      <a:r>
                        <a:rPr sz="700" kern="0" spc="30" dirty="0">
                          <a:solidFill>
                            <a:srgbClr val="000000">
                              <a:alpha val="100000"/>
                            </a:srgbClr>
                          </a:solidFill>
                          <a:latin typeface="黑体" panose="02010609060101010101" charset="-122"/>
                          <a:ea typeface="黑体" panose="02010609060101010101" charset="-122"/>
                          <a:cs typeface="黑体" panose="02010609060101010101" charset="-122"/>
                        </a:rPr>
                        <a:t>重要</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eaLnBrk="0">
                        <a:lnSpc>
                          <a:spcPct val="119000"/>
                        </a:lnSpc>
                      </a:pPr>
                      <a:endParaRPr sz="100" dirty="0">
                        <a:latin typeface="Arial" panose="020B0604020202020204"/>
                        <a:ea typeface="Arial" panose="020B0604020202020204"/>
                        <a:cs typeface="Arial" panose="020B0604020202020204"/>
                      </a:endParaRPr>
                    </a:p>
                    <a:p>
                      <a:pPr marL="111125" algn="l" rtl="0" eaLnBrk="0">
                        <a:lnSpc>
                          <a:spcPts val="865"/>
                        </a:lnSpc>
                      </a:pPr>
                      <a:r>
                        <a:rPr sz="700" kern="0" spc="40" dirty="0">
                          <a:solidFill>
                            <a:srgbClr val="000000">
                              <a:alpha val="100000"/>
                            </a:srgbClr>
                          </a:solidFill>
                          <a:latin typeface="黑体" panose="02010609060101010101" charset="-122"/>
                          <a:ea typeface="黑体" panose="02010609060101010101" charset="-122"/>
                          <a:cs typeface="黑体" panose="02010609060101010101" charset="-122"/>
                        </a:rPr>
                        <a:t>一般</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37160">
                <a:tc>
                  <a:txBody>
                    <a:bodyPr/>
                    <a:lstStyle/>
                    <a:p>
                      <a:pPr algn="l" rtl="0" eaLnBrk="0">
                        <a:lnSpc>
                          <a:spcPct val="106000"/>
                        </a:lnSpc>
                      </a:pPr>
                      <a:endParaRPr sz="200" dirty="0">
                        <a:latin typeface="Arial" panose="020B0604020202020204"/>
                        <a:ea typeface="Arial" panose="020B0604020202020204"/>
                        <a:cs typeface="Arial" panose="020B0604020202020204"/>
                      </a:endParaRPr>
                    </a:p>
                    <a:p>
                      <a:pPr marL="144145" algn="l" rtl="0" eaLnBrk="0">
                        <a:lnSpc>
                          <a:spcPct val="85000"/>
                        </a:lnSpc>
                        <a:spcBef>
                          <a:spcPts val="0"/>
                        </a:spcBef>
                      </a:pPr>
                      <a:r>
                        <a:rPr sz="700" kern="0" spc="-10" dirty="0">
                          <a:solidFill>
                            <a:srgbClr val="000000">
                              <a:alpha val="100000"/>
                            </a:srgbClr>
                          </a:solidFill>
                          <a:latin typeface="黑体" panose="02010609060101010101" charset="-122"/>
                          <a:ea typeface="黑体" panose="02010609060101010101" charset="-122"/>
                          <a:cs typeface="黑体" panose="02010609060101010101" charset="-122"/>
                        </a:rPr>
                        <a:t>2</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1000"/>
                        </a:lnSpc>
                      </a:pPr>
                      <a:endParaRPr sz="100" dirty="0">
                        <a:latin typeface="Arial" panose="020B0604020202020204"/>
                        <a:ea typeface="Arial" panose="020B0604020202020204"/>
                        <a:cs typeface="Arial" panose="020B0604020202020204"/>
                      </a:endParaRPr>
                    </a:p>
                    <a:p>
                      <a:pPr marL="3175" algn="l" rtl="0" eaLnBrk="0">
                        <a:lnSpc>
                          <a:spcPts val="870"/>
                        </a:lnSpc>
                      </a:pPr>
                      <a:r>
                        <a:rPr sz="700" kern="0" spc="50" dirty="0">
                          <a:solidFill>
                            <a:srgbClr val="000000">
                              <a:alpha val="100000"/>
                            </a:srgbClr>
                          </a:solidFill>
                          <a:latin typeface="黑体" panose="02010609060101010101" charset="-122"/>
                          <a:ea typeface="黑体" panose="02010609060101010101" charset="-122"/>
                          <a:cs typeface="黑体" panose="02010609060101010101" charset="-122"/>
                        </a:rPr>
                        <a:t>较轻的经济损失。</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1000"/>
                        </a:lnSpc>
                      </a:pPr>
                      <a:endParaRPr sz="100" dirty="0">
                        <a:latin typeface="Arial" panose="020B0604020202020204"/>
                        <a:ea typeface="Arial" panose="020B0604020202020204"/>
                        <a:cs typeface="Arial" panose="020B0604020202020204"/>
                      </a:endParaRPr>
                    </a:p>
                    <a:p>
                      <a:pPr marL="266700" algn="l" rtl="0" eaLnBrk="0">
                        <a:lnSpc>
                          <a:spcPts val="865"/>
                        </a:lnSpc>
                      </a:pPr>
                      <a:r>
                        <a:rPr sz="700" kern="0" spc="40" dirty="0">
                          <a:solidFill>
                            <a:srgbClr val="000000">
                              <a:alpha val="100000"/>
                            </a:srgbClr>
                          </a:solidFill>
                          <a:latin typeface="黑体" panose="02010609060101010101" charset="-122"/>
                          <a:ea typeface="黑体" panose="02010609060101010101" charset="-122"/>
                          <a:cs typeface="黑体" panose="02010609060101010101" charset="-122"/>
                        </a:rPr>
                        <a:t>一般</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eaLnBrk="0">
                        <a:lnSpc>
                          <a:spcPct val="121000"/>
                        </a:lnSpc>
                      </a:pPr>
                      <a:endParaRPr sz="100" dirty="0">
                        <a:latin typeface="Arial" panose="020B0604020202020204"/>
                        <a:ea typeface="Arial" panose="020B0604020202020204"/>
                        <a:cs typeface="Arial" panose="020B0604020202020204"/>
                      </a:endParaRPr>
                    </a:p>
                    <a:p>
                      <a:pPr marL="111125" algn="l" rtl="0" eaLnBrk="0">
                        <a:lnSpc>
                          <a:spcPts val="865"/>
                        </a:lnSpc>
                      </a:pPr>
                      <a:r>
                        <a:rPr sz="700" kern="0" spc="40" dirty="0">
                          <a:solidFill>
                            <a:srgbClr val="000000">
                              <a:alpha val="100000"/>
                            </a:srgbClr>
                          </a:solidFill>
                          <a:latin typeface="黑体" panose="02010609060101010101" charset="-122"/>
                          <a:ea typeface="黑体" panose="02010609060101010101" charset="-122"/>
                          <a:cs typeface="黑体" panose="02010609060101010101" charset="-122"/>
                        </a:rPr>
                        <a:t>一般</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40970">
                <a:tc>
                  <a:txBody>
                    <a:bodyPr/>
                    <a:lstStyle/>
                    <a:p>
                      <a:pPr algn="l" rtl="0" eaLnBrk="0">
                        <a:lnSpc>
                          <a:spcPct val="110000"/>
                        </a:lnSpc>
                      </a:pPr>
                      <a:endParaRPr sz="200" dirty="0">
                        <a:latin typeface="Arial" panose="020B0604020202020204"/>
                        <a:ea typeface="Arial" panose="020B0604020202020204"/>
                        <a:cs typeface="Arial" panose="020B0604020202020204"/>
                      </a:endParaRPr>
                    </a:p>
                    <a:p>
                      <a:pPr marL="149860" algn="l" rtl="0" eaLnBrk="0">
                        <a:lnSpc>
                          <a:spcPct val="84000"/>
                        </a:lnSpc>
                      </a:pPr>
                      <a:r>
                        <a:rPr sz="700" kern="0" spc="-10" dirty="0">
                          <a:solidFill>
                            <a:srgbClr val="000000">
                              <a:alpha val="100000"/>
                            </a:srgbClr>
                          </a:solidFill>
                          <a:latin typeface="黑体" panose="02010609060101010101" charset="-122"/>
                          <a:ea typeface="黑体" panose="02010609060101010101" charset="-122"/>
                          <a:cs typeface="黑体" panose="02010609060101010101" charset="-122"/>
                        </a:rPr>
                        <a:t>1</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1000"/>
                        </a:lnSpc>
                      </a:pPr>
                      <a:endParaRPr sz="100" dirty="0">
                        <a:latin typeface="Arial" panose="020B0604020202020204"/>
                        <a:ea typeface="Arial" panose="020B0604020202020204"/>
                        <a:cs typeface="Arial" panose="020B0604020202020204"/>
                      </a:endParaRPr>
                    </a:p>
                    <a:p>
                      <a:pPr marL="4445" algn="l" rtl="0" eaLnBrk="0">
                        <a:lnSpc>
                          <a:spcPts val="870"/>
                        </a:lnSpc>
                        <a:spcBef>
                          <a:spcPts val="0"/>
                        </a:spcBef>
                      </a:pPr>
                      <a:r>
                        <a:rPr sz="700" kern="0" spc="50" dirty="0">
                          <a:solidFill>
                            <a:srgbClr val="000000">
                              <a:alpha val="100000"/>
                            </a:srgbClr>
                          </a:solidFill>
                          <a:latin typeface="黑体" panose="02010609060101010101" charset="-122"/>
                          <a:ea typeface="黑体" panose="02010609060101010101" charset="-122"/>
                          <a:cs typeface="黑体" panose="02010609060101010101" charset="-122"/>
                        </a:rPr>
                        <a:t>影响较小可忽略。</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1000"/>
                        </a:lnSpc>
                      </a:pPr>
                      <a:endParaRPr sz="100" dirty="0">
                        <a:latin typeface="Arial" panose="020B0604020202020204"/>
                        <a:ea typeface="Arial" panose="020B0604020202020204"/>
                        <a:cs typeface="Arial" panose="020B0604020202020204"/>
                      </a:endParaRPr>
                    </a:p>
                    <a:p>
                      <a:pPr marL="219075" algn="l" rtl="0" eaLnBrk="0">
                        <a:lnSpc>
                          <a:spcPts val="875"/>
                        </a:lnSpc>
                        <a:spcBef>
                          <a:spcPts val="0"/>
                        </a:spcBef>
                      </a:pPr>
                      <a:r>
                        <a:rPr sz="700" kern="0" spc="40" dirty="0">
                          <a:solidFill>
                            <a:srgbClr val="FFFFFF">
                              <a:alpha val="100000"/>
                            </a:srgbClr>
                          </a:solidFill>
                          <a:latin typeface="黑体" panose="02010609060101010101" charset="-122"/>
                          <a:ea typeface="黑体" panose="02010609060101010101" charset="-122"/>
                          <a:cs typeface="黑体" panose="02010609060101010101" charset="-122"/>
                        </a:rPr>
                        <a:t>无报警</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rtl="0" eaLnBrk="0">
                        <a:lnSpc>
                          <a:spcPct val="121000"/>
                        </a:lnSpc>
                      </a:pPr>
                      <a:endParaRPr sz="100" dirty="0">
                        <a:latin typeface="Arial" panose="020B0604020202020204"/>
                        <a:ea typeface="Arial" panose="020B0604020202020204"/>
                        <a:cs typeface="Arial" panose="020B0604020202020204"/>
                      </a:endParaRPr>
                    </a:p>
                    <a:p>
                      <a:pPr marL="63500" algn="l" rtl="0" eaLnBrk="0">
                        <a:lnSpc>
                          <a:spcPts val="875"/>
                        </a:lnSpc>
                        <a:spcBef>
                          <a:spcPts val="0"/>
                        </a:spcBef>
                      </a:pPr>
                      <a:r>
                        <a:rPr sz="700" kern="0" spc="40" dirty="0">
                          <a:solidFill>
                            <a:srgbClr val="FFFFFF">
                              <a:alpha val="100000"/>
                            </a:srgbClr>
                          </a:solidFill>
                          <a:latin typeface="黑体" panose="02010609060101010101" charset="-122"/>
                          <a:ea typeface="黑体" panose="02010609060101010101" charset="-122"/>
                          <a:cs typeface="黑体" panose="02010609060101010101" charset="-122"/>
                        </a:rPr>
                        <a:t>无报警</a:t>
                      </a:r>
                      <a:endParaRPr sz="700" dirty="0">
                        <a:latin typeface="黑体" panose="02010609060101010101" charset="-122"/>
                        <a:ea typeface="黑体" panose="02010609060101010101" charset="-122"/>
                        <a:cs typeface="黑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60" name="table 6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5601970" algn="l" rtl="0" eaLnBrk="0">
                        <a:lnSpc>
                          <a:spcPct val="78000"/>
                        </a:lnSpc>
                      </a:pPr>
                      <a:r>
                        <a:rPr sz="600" kern="0" spc="-10" dirty="0">
                          <a:solidFill>
                            <a:srgbClr val="000000">
                              <a:alpha val="100000"/>
                            </a:srgbClr>
                          </a:solidFill>
                          <a:latin typeface="Arial" panose="020B0604020202020204"/>
                          <a:ea typeface="Arial" panose="020B0604020202020204"/>
                          <a:cs typeface="Arial" panose="020B0604020202020204"/>
                        </a:rPr>
                        <a:t>•</a:t>
                      </a:r>
                      <a:r>
                        <a:rPr sz="600" kern="0" spc="-10" dirty="0">
                          <a:solidFill>
                            <a:srgbClr val="000000">
                              <a:alpha val="100000"/>
                            </a:srgbClr>
                          </a:solidFill>
                          <a:latin typeface="Calibri" panose="020F0502020204030204"/>
                          <a:ea typeface="Calibri" panose="020F0502020204030204"/>
                          <a:cs typeface="Calibri" panose="020F0502020204030204"/>
                        </a:rPr>
                        <a:t>9</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2" name="table 62"/>
          <p:cNvGraphicFramePr>
            <a:graphicFrameLocks noGrp="1"/>
          </p:cNvGraphicFramePr>
          <p:nvPr/>
        </p:nvGraphicFramePr>
        <p:xfrm>
          <a:off x="1078661" y="932204"/>
          <a:ext cx="3281044" cy="1973579"/>
        </p:xfrm>
        <a:graphic>
          <a:graphicData uri="http://schemas.openxmlformats.org/drawingml/2006/table">
            <a:tbl>
              <a:tblPr/>
              <a:tblGrid>
                <a:gridCol w="1967864">
                  <a:extLst>
                    <a:ext uri="{9D8B030D-6E8A-4147-A177-3AD203B41FA5}">
                      <a16:colId xmlns:a16="http://schemas.microsoft.com/office/drawing/2014/main" val="20000"/>
                    </a:ext>
                  </a:extLst>
                </a:gridCol>
                <a:gridCol w="1313180">
                  <a:extLst>
                    <a:ext uri="{9D8B030D-6E8A-4147-A177-3AD203B41FA5}">
                      <a16:colId xmlns:a16="http://schemas.microsoft.com/office/drawing/2014/main" val="20001"/>
                    </a:ext>
                  </a:extLst>
                </a:gridCol>
              </a:tblGrid>
              <a:tr h="178435">
                <a:tc>
                  <a:txBody>
                    <a:bodyPr/>
                    <a:lstStyle/>
                    <a:p>
                      <a:pPr algn="l" rtl="0" eaLnBrk="0">
                        <a:lnSpc>
                          <a:spcPct val="13000"/>
                        </a:lnSpc>
                      </a:pPr>
                      <a:endParaRPr sz="100" dirty="0">
                        <a:latin typeface="Arial" panose="020B0604020202020204"/>
                        <a:ea typeface="Arial" panose="020B0604020202020204"/>
                        <a:cs typeface="Arial" panose="020B0604020202020204"/>
                      </a:endParaRPr>
                    </a:p>
                    <a:p>
                      <a:pPr marL="15875" algn="l" rtl="0" eaLnBrk="0">
                        <a:lnSpc>
                          <a:spcPct val="86000"/>
                        </a:lnSpc>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1.</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2023年4月</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r" rtl="0" eaLnBrk="0">
                        <a:lnSpc>
                          <a:spcPct val="87000"/>
                        </a:lnSpc>
                        <a:spcBef>
                          <a:spcPts val="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国标委下达修订计划</a:t>
                      </a:r>
                      <a:endParaRPr sz="1000" dirty="0">
                        <a:latin typeface="华文中宋" panose="02010600040101010101" charset="-122"/>
                        <a:ea typeface="华文中宋" panose="02010600040101010101" charset="-122"/>
                        <a:cs typeface="华文中宋" panose="02010600040101010101" charset="-122"/>
                      </a:endParaRPr>
                    </a:p>
                  </a:txBody>
                  <a:tcPr marL="0" marR="0" marT="524" marB="0">
                    <a:lnL>
                      <a:noFill/>
                    </a:lnL>
                    <a:lnR>
                      <a:noFill/>
                    </a:lnR>
                    <a:lnT>
                      <a:noFill/>
                    </a:lnT>
                    <a:lnB>
                      <a:noFill/>
                    </a:lnB>
                  </a:tcPr>
                </a:tc>
                <a:extLst>
                  <a:ext uri="{0D108BD9-81ED-4DB2-BD59-A6C34878D82A}">
                    <a16:rowId xmlns:a16="http://schemas.microsoft.com/office/drawing/2014/main" val="10000"/>
                  </a:ext>
                </a:extLst>
              </a:tr>
              <a:tr h="230504">
                <a:tc>
                  <a:txBody>
                    <a:bodyPr/>
                    <a:lstStyle/>
                    <a:p>
                      <a:pPr algn="l" rtl="0" eaLnBrk="0">
                        <a:lnSpc>
                          <a:spcPct val="119000"/>
                        </a:lnSpc>
                      </a:pPr>
                      <a:endParaRPr sz="300" dirty="0">
                        <a:latin typeface="Arial" panose="020B0604020202020204"/>
                        <a:ea typeface="Arial" panose="020B0604020202020204"/>
                        <a:cs typeface="Arial" panose="020B0604020202020204"/>
                      </a:endParaRPr>
                    </a:p>
                    <a:p>
                      <a:pPr marL="635" algn="l" rtl="0" eaLnBrk="0">
                        <a:lnSpc>
                          <a:spcPct val="86000"/>
                        </a:lnSpc>
                        <a:spcBef>
                          <a:spcPts val="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2023年5月～</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2023年6月</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6000"/>
                        </a:lnSpc>
                      </a:pPr>
                      <a:endParaRPr sz="300" dirty="0">
                        <a:latin typeface="Arial" panose="020B0604020202020204"/>
                        <a:ea typeface="Arial" panose="020B0604020202020204"/>
                        <a:cs typeface="Arial" panose="020B0604020202020204"/>
                      </a:endParaRPr>
                    </a:p>
                    <a:p>
                      <a:pPr marL="144145" algn="l" rtl="0" eaLnBrk="0">
                        <a:lnSpc>
                          <a:spcPct val="87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成立修订工作组</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1"/>
                  </a:ext>
                </a:extLst>
              </a:tr>
              <a:tr h="231775">
                <a:tc>
                  <a:txBody>
                    <a:bodyPr/>
                    <a:lstStyle/>
                    <a:p>
                      <a:pPr algn="l" rtl="0" eaLnBrk="0">
                        <a:lnSpc>
                          <a:spcPct val="121000"/>
                        </a:lnSpc>
                      </a:pPr>
                      <a:endParaRPr sz="300" dirty="0">
                        <a:latin typeface="Arial" panose="020B0604020202020204"/>
                        <a:ea typeface="Arial" panose="020B0604020202020204"/>
                        <a:cs typeface="Arial" panose="020B0604020202020204"/>
                      </a:endParaRPr>
                    </a:p>
                    <a:p>
                      <a:pPr marL="1905" algn="l" rtl="0" eaLnBrk="0">
                        <a:lnSpc>
                          <a:spcPct val="86000"/>
                        </a:lnSpc>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3.</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2023年7月～</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2023年10月</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4000"/>
                        </a:lnSpc>
                      </a:pPr>
                      <a:endParaRPr sz="300" dirty="0">
                        <a:latin typeface="Arial" panose="020B0604020202020204"/>
                        <a:ea typeface="Arial" panose="020B0604020202020204"/>
                        <a:cs typeface="Arial" panose="020B0604020202020204"/>
                      </a:endParaRPr>
                    </a:p>
                    <a:p>
                      <a:pPr marL="143510" algn="l" rtl="0" eaLnBrk="0">
                        <a:lnSpc>
                          <a:spcPct val="88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编制标准草案</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2"/>
                  </a:ext>
                </a:extLst>
              </a:tr>
              <a:tr h="231139">
                <a:tc>
                  <a:txBody>
                    <a:bodyPr/>
                    <a:lstStyle/>
                    <a:p>
                      <a:pPr algn="l" rtl="0" eaLnBrk="0">
                        <a:lnSpc>
                          <a:spcPct val="119000"/>
                        </a:lnSpc>
                      </a:pPr>
                      <a:endParaRPr sz="300" dirty="0">
                        <a:latin typeface="Arial" panose="020B0604020202020204"/>
                        <a:ea typeface="Arial" panose="020B0604020202020204"/>
                        <a:cs typeface="Arial" panose="020B0604020202020204"/>
                      </a:endParaRPr>
                    </a:p>
                    <a:p>
                      <a:pPr marL="5080" algn="l" rtl="0" eaLnBrk="0">
                        <a:lnSpc>
                          <a:spcPct val="86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4.</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2023年11月～</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2024年3月</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6000"/>
                        </a:lnSpc>
                      </a:pPr>
                      <a:endParaRPr sz="300" dirty="0">
                        <a:latin typeface="Arial" panose="020B0604020202020204"/>
                        <a:ea typeface="Arial" panose="020B0604020202020204"/>
                        <a:cs typeface="Arial" panose="020B0604020202020204"/>
                      </a:endParaRPr>
                    </a:p>
                    <a:p>
                      <a:pPr marL="143510" algn="l" rtl="0" eaLnBrk="0">
                        <a:lnSpc>
                          <a:spcPct val="87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编制征求意见初稿</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3"/>
                  </a:ext>
                </a:extLst>
              </a:tr>
              <a:tr h="231139">
                <a:tc>
                  <a:txBody>
                    <a:bodyPr/>
                    <a:lstStyle/>
                    <a:p>
                      <a:pPr algn="l" rtl="0" eaLnBrk="0">
                        <a:lnSpc>
                          <a:spcPct val="119000"/>
                        </a:lnSpc>
                      </a:pPr>
                      <a:endParaRPr sz="300" dirty="0">
                        <a:latin typeface="Arial" panose="020B0604020202020204"/>
                        <a:ea typeface="Arial" panose="020B0604020202020204"/>
                        <a:cs typeface="Arial" panose="020B0604020202020204"/>
                      </a:endParaRPr>
                    </a:p>
                    <a:p>
                      <a:pPr marL="5080" algn="l" rtl="0" eaLnBrk="0">
                        <a:lnSpc>
                          <a:spcPct val="86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5.</a:t>
                      </a:r>
                      <a:r>
                        <a:rPr sz="1000" kern="0" spc="10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2024年4月～</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2024年6月</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6000"/>
                        </a:lnSpc>
                      </a:pPr>
                      <a:endParaRPr sz="300" dirty="0">
                        <a:latin typeface="Arial" panose="020B0604020202020204"/>
                        <a:ea typeface="Arial" panose="020B0604020202020204"/>
                        <a:cs typeface="Arial" panose="020B0604020202020204"/>
                      </a:endParaRPr>
                    </a:p>
                    <a:p>
                      <a:pPr marL="147955" algn="l" rtl="0" eaLnBrk="0">
                        <a:lnSpc>
                          <a:spcPct val="87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完成征求意见稿</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4"/>
                  </a:ext>
                </a:extLst>
              </a:tr>
              <a:tr h="230504">
                <a:tc>
                  <a:txBody>
                    <a:bodyPr/>
                    <a:lstStyle/>
                    <a:p>
                      <a:pPr algn="l" rtl="0" eaLnBrk="0">
                        <a:lnSpc>
                          <a:spcPct val="119000"/>
                        </a:lnSpc>
                      </a:pPr>
                      <a:endParaRPr sz="300" dirty="0">
                        <a:latin typeface="Arial" panose="020B0604020202020204"/>
                        <a:ea typeface="Arial" panose="020B0604020202020204"/>
                        <a:cs typeface="Arial" panose="020B0604020202020204"/>
                      </a:endParaRPr>
                    </a:p>
                    <a:p>
                      <a:pPr marL="2540" algn="l" rtl="0" eaLnBrk="0">
                        <a:lnSpc>
                          <a:spcPct val="86000"/>
                        </a:lnSpc>
                        <a:spcBef>
                          <a:spcPts val="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6.</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2024年6月22</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日～</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8月23日</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6000"/>
                        </a:lnSpc>
                      </a:pPr>
                      <a:endParaRPr sz="300" dirty="0">
                        <a:latin typeface="Arial" panose="020B0604020202020204"/>
                        <a:ea typeface="Arial" panose="020B0604020202020204"/>
                        <a:cs typeface="Arial" panose="020B0604020202020204"/>
                      </a:endParaRPr>
                    </a:p>
                    <a:p>
                      <a:pPr marL="147955" algn="l" rtl="0" eaLnBrk="0">
                        <a:lnSpc>
                          <a:spcPct val="87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公开征求意见</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5"/>
                  </a:ext>
                </a:extLst>
              </a:tr>
              <a:tr h="231140">
                <a:tc>
                  <a:txBody>
                    <a:bodyPr/>
                    <a:lstStyle/>
                    <a:p>
                      <a:pPr algn="l" rtl="0" eaLnBrk="0">
                        <a:lnSpc>
                          <a:spcPct val="120000"/>
                        </a:lnSpc>
                      </a:pPr>
                      <a:endParaRPr sz="300" dirty="0">
                        <a:latin typeface="Arial" panose="020B0604020202020204"/>
                        <a:ea typeface="Arial" panose="020B0604020202020204"/>
                        <a:cs typeface="Arial" panose="020B0604020202020204"/>
                      </a:endParaRPr>
                    </a:p>
                    <a:p>
                      <a:pPr marL="1270" algn="l" rtl="0" eaLnBrk="0">
                        <a:lnSpc>
                          <a:spcPct val="86000"/>
                        </a:lnSpc>
                        <a:spcBef>
                          <a:spcPts val="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7.</a:t>
                      </a:r>
                      <a:r>
                        <a:rPr sz="1000" kern="0" spc="8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2024年9月4日</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4000"/>
                        </a:lnSpc>
                      </a:pPr>
                      <a:endParaRPr sz="300" dirty="0">
                        <a:latin typeface="Arial" panose="020B0604020202020204"/>
                        <a:ea typeface="Arial" panose="020B0604020202020204"/>
                        <a:cs typeface="Arial" panose="020B0604020202020204"/>
                      </a:endParaRPr>
                    </a:p>
                    <a:p>
                      <a:pPr marL="143510" algn="l" rtl="0" eaLnBrk="0">
                        <a:lnSpc>
                          <a:spcPct val="88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通过技术审查</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6"/>
                  </a:ext>
                </a:extLst>
              </a:tr>
              <a:tr h="231139">
                <a:tc>
                  <a:txBody>
                    <a:bodyPr/>
                    <a:lstStyle/>
                    <a:p>
                      <a:pPr algn="l" rtl="0" eaLnBrk="0">
                        <a:lnSpc>
                          <a:spcPct val="120000"/>
                        </a:lnSpc>
                      </a:pPr>
                      <a:endParaRPr sz="300" dirty="0">
                        <a:latin typeface="Arial" panose="020B0604020202020204"/>
                        <a:ea typeface="Arial" panose="020B0604020202020204"/>
                        <a:cs typeface="Arial" panose="020B0604020202020204"/>
                      </a:endParaRPr>
                    </a:p>
                    <a:p>
                      <a:pPr marL="1270" algn="l" rtl="0" eaLnBrk="0">
                        <a:lnSpc>
                          <a:spcPct val="86000"/>
                        </a:lnSpc>
                        <a:spcBef>
                          <a:spcPts val="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8.</a:t>
                      </a:r>
                      <a:r>
                        <a:rPr sz="1000" kern="0" spc="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2024年9月～</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2024年11月</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7000"/>
                        </a:lnSpc>
                      </a:pPr>
                      <a:endParaRPr sz="300" dirty="0">
                        <a:latin typeface="Arial" panose="020B0604020202020204"/>
                        <a:ea typeface="Arial" panose="020B0604020202020204"/>
                        <a:cs typeface="Arial" panose="020B0604020202020204"/>
                      </a:endParaRPr>
                    </a:p>
                    <a:p>
                      <a:pPr marL="145415" algn="l" rtl="0" eaLnBrk="0">
                        <a:lnSpc>
                          <a:spcPct val="87000"/>
                        </a:lnSpc>
                        <a:spcBef>
                          <a:spcPts val="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完成报批稿</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7"/>
                  </a:ext>
                </a:extLst>
              </a:tr>
              <a:tr h="177800">
                <a:tc>
                  <a:txBody>
                    <a:bodyPr/>
                    <a:lstStyle/>
                    <a:p>
                      <a:pPr algn="l" rtl="0" eaLnBrk="0">
                        <a:lnSpc>
                          <a:spcPct val="118000"/>
                        </a:lnSpc>
                      </a:pPr>
                      <a:endParaRPr sz="300" dirty="0">
                        <a:latin typeface="Arial" panose="020B0604020202020204"/>
                        <a:ea typeface="Arial" panose="020B0604020202020204"/>
                        <a:cs typeface="Arial" panose="020B0604020202020204"/>
                      </a:endParaRPr>
                    </a:p>
                    <a:p>
                      <a:pPr algn="l" rtl="0" eaLnBrk="0">
                        <a:lnSpc>
                          <a:spcPct val="77000"/>
                        </a:lnSpc>
                        <a:spcBef>
                          <a:spcPts val="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9.</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2024年11月28日</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tc>
                  <a:txBody>
                    <a:bodyPr/>
                    <a:lstStyle/>
                    <a:p>
                      <a:pPr algn="l" rtl="0" eaLnBrk="0">
                        <a:lnSpc>
                          <a:spcPct val="118000"/>
                        </a:lnSpc>
                      </a:pPr>
                      <a:endParaRPr sz="300" dirty="0">
                        <a:latin typeface="Arial" panose="020B0604020202020204"/>
                        <a:ea typeface="Arial" panose="020B0604020202020204"/>
                        <a:cs typeface="Arial" panose="020B0604020202020204"/>
                      </a:endParaRPr>
                    </a:p>
                    <a:p>
                      <a:pPr marL="153035" algn="l" rtl="0" eaLnBrk="0">
                        <a:lnSpc>
                          <a:spcPct val="77000"/>
                        </a:lnSpc>
                        <a:spcBef>
                          <a:spcPts val="0"/>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国标委批准发布</a:t>
                      </a:r>
                      <a:endParaRPr sz="1000" dirty="0">
                        <a:latin typeface="华文中宋" panose="02010600040101010101" charset="-122"/>
                        <a:ea typeface="华文中宋" panose="02010600040101010101" charset="-122"/>
                        <a:cs typeface="华文中宋" panose="02010600040101010101" charset="-122"/>
                      </a:endParaRPr>
                    </a:p>
                  </a:txBody>
                  <a:tcPr marL="0" marR="0" marT="0" marB="0">
                    <a:lnL>
                      <a:noFill/>
                    </a:lnL>
                    <a:lnR>
                      <a:noFill/>
                    </a:lnR>
                    <a:lnT>
                      <a:noFill/>
                    </a:lnT>
                    <a:lnB>
                      <a:noFill/>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picture 39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400" name="table 400"/>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83210" algn="l" rtl="0" eaLnBrk="0">
                        <a:lnSpc>
                          <a:spcPct val="96000"/>
                        </a:lnSpc>
                        <a:spcBef>
                          <a:spcPts val="5"/>
                        </a:spcBef>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10</a:t>
                      </a:r>
                      <a:r>
                        <a:rPr sz="1200" b="1" kern="0" spc="40" dirty="0">
                          <a:solidFill>
                            <a:srgbClr val="2D6399">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报警管理与优化</a:t>
                      </a:r>
                      <a:endParaRPr sz="1200" dirty="0">
                        <a:latin typeface="微软雅黑" panose="020B0503020204020204" charset="-122"/>
                        <a:ea typeface="微软雅黑" panose="020B0503020204020204" charset="-122"/>
                        <a:cs typeface="微软雅黑" panose="020B0503020204020204" charset="-122"/>
                      </a:endParaRPr>
                    </a:p>
                    <a:p>
                      <a:pPr marL="372110" algn="l" rtl="0" eaLnBrk="0">
                        <a:lnSpc>
                          <a:spcPct val="88000"/>
                        </a:lnSpc>
                        <a:spcBef>
                          <a:spcPts val="1280"/>
                        </a:spcBef>
                      </a:pP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10.2</a:t>
                      </a:r>
                      <a:r>
                        <a:rPr sz="1000"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应建立报警处置流程</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，及时响应报警</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，查明原因</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，采取措施防控风险</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。不应未经确认</a:t>
                      </a:r>
                      <a:endParaRPr sz="1000" dirty="0">
                        <a:latin typeface="华文中宋" panose="02010600040101010101" charset="-122"/>
                        <a:ea typeface="华文中宋" panose="02010600040101010101" charset="-122"/>
                        <a:cs typeface="华文中宋" panose="02010600040101010101" charset="-122"/>
                      </a:endParaRPr>
                    </a:p>
                    <a:p>
                      <a:pPr marL="358775" algn="l" rtl="0" eaLnBrk="0">
                        <a:lnSpc>
                          <a:spcPct val="88000"/>
                        </a:lnSpc>
                        <a:spcBef>
                          <a:spcPts val="76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关闭报警信号。</a:t>
                      </a:r>
                      <a:endParaRPr sz="1000" dirty="0">
                        <a:latin typeface="华文中宋" panose="02010600040101010101" charset="-122"/>
                        <a:ea typeface="华文中宋" panose="02010600040101010101" charset="-122"/>
                        <a:cs typeface="华文中宋" panose="02010600040101010101" charset="-122"/>
                      </a:endParaRPr>
                    </a:p>
                    <a:p>
                      <a:pPr marL="353060" algn="l" rtl="0" eaLnBrk="0">
                        <a:lnSpc>
                          <a:spcPct val="141000"/>
                        </a:lnSpc>
                        <a:spcBef>
                          <a:spcPts val="475"/>
                        </a:spcBef>
                      </a:pP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人员需及时响应报警并有效处置</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报警响应需查明报警原因</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根据原因</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确定具体响应方式和</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风险防控措施</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。依据</a:t>
                      </a:r>
                      <a:r>
                        <a:rPr sz="800" b="1" kern="0" spc="80" dirty="0">
                          <a:solidFill>
                            <a:srgbClr val="FF0000">
                              <a:alpha val="100000"/>
                            </a:srgbClr>
                          </a:solidFill>
                          <a:latin typeface="华文中宋" panose="02010600040101010101" charset="-122"/>
                          <a:ea typeface="华文中宋" panose="02010600040101010101" charset="-122"/>
                          <a:cs typeface="华文中宋" panose="02010600040101010101" charset="-122"/>
                        </a:rPr>
                        <a:t>《化工企业生产过</a:t>
                      </a:r>
                      <a:r>
                        <a:rPr sz="800" b="1" kern="0" spc="70" dirty="0">
                          <a:solidFill>
                            <a:srgbClr val="FF0000">
                              <a:alpha val="100000"/>
                            </a:srgbClr>
                          </a:solidFill>
                          <a:latin typeface="华文中宋" panose="02010600040101010101" charset="-122"/>
                          <a:ea typeface="华文中宋" panose="02010600040101010101" charset="-122"/>
                          <a:cs typeface="华文中宋" panose="02010600040101010101" charset="-122"/>
                        </a:rPr>
                        <a:t>程异常工况安全处置准则（试行）》3.6条</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编制。</a:t>
                      </a:r>
                      <a:endParaRPr sz="800" dirty="0">
                        <a:latin typeface="华文中宋" panose="02010600040101010101" charset="-122"/>
                        <a:ea typeface="华文中宋" panose="02010600040101010101" charset="-122"/>
                        <a:cs typeface="华文中宋" panose="02010600040101010101" charset="-122"/>
                      </a:endParaRPr>
                    </a:p>
                    <a:p>
                      <a:pPr marL="372110" algn="l" rtl="0" eaLnBrk="0">
                        <a:lnSpc>
                          <a:spcPct val="87000"/>
                        </a:lnSpc>
                        <a:spcBef>
                          <a:spcPts val="625"/>
                        </a:spcBef>
                      </a:pP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10.3</a:t>
                      </a:r>
                      <a:r>
                        <a:rPr sz="1000"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应统计分析报警数据</a:t>
                      </a:r>
                      <a:r>
                        <a:rPr sz="1000" kern="0" spc="-15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，根据报</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警频率、持续时间等建立报警管理指标</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，查找和分析高</a:t>
                      </a:r>
                      <a:endParaRPr sz="1000" dirty="0">
                        <a:latin typeface="华文中宋" panose="02010600040101010101" charset="-122"/>
                        <a:ea typeface="华文中宋" panose="02010600040101010101" charset="-122"/>
                        <a:cs typeface="华文中宋" panose="02010600040101010101" charset="-122"/>
                      </a:endParaRPr>
                    </a:p>
                    <a:p>
                      <a:pPr marL="353695" algn="l" rtl="0" eaLnBrk="0">
                        <a:lnSpc>
                          <a:spcPct val="87000"/>
                        </a:lnSpc>
                        <a:spcBef>
                          <a:spcPts val="775"/>
                        </a:spcBef>
                      </a:pP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频报警原因</a:t>
                      </a:r>
                      <a:r>
                        <a:rPr sz="1000" kern="0" spc="-1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，优化报警管理。</a:t>
                      </a:r>
                      <a:endParaRPr sz="1000" dirty="0">
                        <a:latin typeface="华文中宋" panose="02010600040101010101" charset="-122"/>
                        <a:ea typeface="华文中宋" panose="02010600040101010101" charset="-122"/>
                        <a:cs typeface="华文中宋" panose="02010600040101010101" charset="-122"/>
                      </a:endParaRPr>
                    </a:p>
                    <a:p>
                      <a:pPr marL="353060" algn="l" rtl="0" eaLnBrk="0">
                        <a:lnSpc>
                          <a:spcPct val="143000"/>
                        </a:lnSpc>
                        <a:spcBef>
                          <a:spcPts val="580"/>
                        </a:spcBef>
                      </a:pPr>
                      <a:r>
                        <a:rPr sz="800" b="1"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分析报警数据的目的是为</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了通过报警管理评估优化报警设置和响应机制</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更好的起到提醒的</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作用</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。通过定期（如每</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月）</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对装置的报警系统（如</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DCS</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6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以其原始报警记录为基础</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进行基于平均报</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警数、</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峰值报警数、</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扰动率等</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KPI</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指标的报警性能评估</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，通过优化</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消除无效报警。</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02000"/>
                        </a:lnSpc>
                      </a:pPr>
                      <a:endParaRPr sz="500" dirty="0">
                        <a:latin typeface="Arial" panose="020B0604020202020204"/>
                        <a:ea typeface="Arial" panose="020B0604020202020204"/>
                        <a:cs typeface="Arial" panose="020B0604020202020204"/>
                      </a:endParaRPr>
                    </a:p>
                    <a:p>
                      <a:pPr marL="372110" algn="l" rtl="0" eaLnBrk="0">
                        <a:lnSpc>
                          <a:spcPct val="88000"/>
                        </a:lnSpc>
                        <a:spcBef>
                          <a:spcPts val="5"/>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10.4</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查验操作规程、报警分析处置记录、系统历史数据等</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，证实</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满足本章要求</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900" kern="0" spc="0" baseline="-12000" dirty="0">
                          <a:solidFill>
                            <a:srgbClr val="000000">
                              <a:alpha val="100000"/>
                            </a:srgbClr>
                          </a:solidFill>
                          <a:latin typeface="Arial" panose="020B0604020202020204"/>
                          <a:ea typeface="Arial" panose="020B0604020202020204"/>
                          <a:cs typeface="Arial" panose="020B0604020202020204"/>
                        </a:rPr>
                        <a:t>•</a:t>
                      </a:r>
                      <a:r>
                        <a:rPr sz="900" kern="0" spc="0" baseline="-12000" dirty="0">
                          <a:solidFill>
                            <a:srgbClr val="000000">
                              <a:alpha val="100000"/>
                            </a:srgbClr>
                          </a:solidFill>
                          <a:latin typeface="Calibri" panose="020F0502020204030204"/>
                          <a:ea typeface="Calibri" panose="020F0502020204030204"/>
                          <a:cs typeface="Calibri" panose="020F0502020204030204"/>
                        </a:rPr>
                        <a:t>90</a:t>
                      </a:r>
                      <a:endParaRPr sz="900" baseline="-120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402"/>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404" name="table 404"/>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186055" algn="l" rtl="0" eaLnBrk="0">
                        <a:lnSpc>
                          <a:spcPct val="96000"/>
                        </a:lnSpc>
                        <a:spcBef>
                          <a:spcPts val="0"/>
                        </a:spcBef>
                      </a:pPr>
                      <a:r>
                        <a:rPr sz="1200" b="1" kern="0" spc="50" dirty="0">
                          <a:solidFill>
                            <a:srgbClr val="2D6399">
                              <a:alpha val="100000"/>
                            </a:srgbClr>
                          </a:solidFill>
                          <a:latin typeface="微软雅黑" panose="020B0503020204020204" charset="-122"/>
                          <a:ea typeface="微软雅黑" panose="020B0503020204020204" charset="-122"/>
                          <a:cs typeface="微软雅黑" panose="020B0503020204020204" charset="-122"/>
                        </a:rPr>
                        <a:t>附 录 A 有毒气体探测判定</a:t>
                      </a:r>
                      <a:endParaRPr sz="1200" dirty="0">
                        <a:latin typeface="微软雅黑" panose="020B0503020204020204" charset="-122"/>
                        <a:ea typeface="微软雅黑" panose="020B0503020204020204" charset="-122"/>
                        <a:cs typeface="微软雅黑" panose="020B0503020204020204" charset="-122"/>
                      </a:endParaRPr>
                    </a:p>
                    <a:p>
                      <a:pPr marL="405130" indent="1270" algn="l" rtl="0" eaLnBrk="0">
                        <a:lnSpc>
                          <a:spcPct val="146000"/>
                        </a:lnSpc>
                        <a:spcBef>
                          <a:spcPts val="530"/>
                        </a:spcBef>
                      </a:pP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有毒气体探测判定如下：《危险化学品目录（2</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015</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版）</a:t>
                      </a:r>
                      <a:r>
                        <a:rPr sz="1000" kern="0" spc="-22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》有毒气体或液体蒸气中</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，按</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照GB</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30000.</a:t>
                      </a:r>
                      <a:r>
                        <a:rPr sz="1000" kern="0" spc="-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18判定急性毒性危害类别为1类及2类中的急性有毒气体或液体蒸气</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以</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及表A.</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1列出的常见</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有毒气体或液体蒸气。</a:t>
                      </a:r>
                      <a:endParaRPr sz="1000" dirty="0">
                        <a:latin typeface="华文中宋" panose="02010600040101010101" charset="-122"/>
                        <a:ea typeface="华文中宋" panose="02010600040101010101" charset="-122"/>
                        <a:cs typeface="华文中宋" panose="02010600040101010101" charset="-122"/>
                      </a:endParaRPr>
                    </a:p>
                    <a:p>
                      <a:pPr marL="407035" indent="-2540" algn="l" rtl="0" eaLnBrk="0">
                        <a:lnSpc>
                          <a:spcPct val="153000"/>
                        </a:lnSpc>
                        <a:spcBef>
                          <a:spcPts val="385"/>
                        </a:spcBef>
                      </a:pP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条文说明：</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来源主要参照</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kern="0" spc="2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30000</a:t>
                      </a:r>
                      <a:r>
                        <a:rPr sz="800"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18、</a:t>
                      </a:r>
                      <a:r>
                        <a:rPr sz="800" kern="0" spc="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《危</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险化学品</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目录</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5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20</a:t>
                      </a:r>
                      <a:r>
                        <a:rPr sz="800" kern="0" spc="-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15</a:t>
                      </a:r>
                      <a:r>
                        <a:rPr sz="800" kern="0" spc="1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版）</a:t>
                      </a:r>
                      <a:r>
                        <a:rPr sz="800"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高毒目录</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GB</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/T50493要求</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4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本规范为基础要求</a:t>
                      </a:r>
                      <a:r>
                        <a:rPr sz="800" kern="0" spc="-11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其他标准有</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要求并满足其适用范围的</a:t>
                      </a:r>
                      <a:r>
                        <a:rPr sz="800" kern="0" spc="-10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16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应按其要求执行</a:t>
                      </a:r>
                      <a:r>
                        <a:rPr sz="800" kern="0" spc="-13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464CB">
                              <a:alpha val="100000"/>
                            </a:srgbClr>
                          </a:solidFill>
                          <a:latin typeface="华文中宋" panose="02010600040101010101" charset="-122"/>
                          <a:ea typeface="华文中宋" panose="02010600040101010101" charset="-122"/>
                          <a:cs typeface="华文中宋" panose="02010600040101010101" charset="-122"/>
                        </a:rPr>
                        <a:t>。</a:t>
                      </a:r>
                      <a:r>
                        <a:rPr sz="800" kern="0" spc="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90" dirty="0">
                          <a:solidFill>
                            <a:srgbClr val="2464CB">
                              <a:alpha val="100000"/>
                            </a:srgbClr>
                          </a:solidFill>
                          <a:latin typeface="华文中宋" panose="02010600040101010101" charset="-122"/>
                          <a:ea typeface="华文中宋" panose="02010600040101010101" charset="-122"/>
                          <a:cs typeface="华文中宋" panose="02010600040101010101" charset="-122"/>
                        </a:rPr>
                        <a:t>本规范主要考虑工程上的可检</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测性和有效性提出要求</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，但随着技术进步</a:t>
                      </a:r>
                      <a:r>
                        <a:rPr sz="800" kern="0" spc="-120" dirty="0">
                          <a:solidFill>
                            <a:srgbClr val="2464CB">
                              <a:alpha val="100000"/>
                            </a:srgbClr>
                          </a:solidFill>
                          <a:latin typeface="华文中宋" panose="02010600040101010101" charset="-122"/>
                          <a:ea typeface="华文中宋" panose="02010600040101010101" charset="-122"/>
                          <a:cs typeface="华文中宋" panose="02010600040101010101" charset="-122"/>
                        </a:rPr>
                        <a:t> </a:t>
                      </a:r>
                      <a:r>
                        <a:rPr sz="800" b="1" kern="0" spc="80" dirty="0">
                          <a:solidFill>
                            <a:srgbClr val="2464CB">
                              <a:alpha val="100000"/>
                            </a:srgbClr>
                          </a:solidFill>
                          <a:latin typeface="华文中宋" panose="02010600040101010101" charset="-122"/>
                          <a:ea typeface="华文中宋" panose="02010600040101010101" charset="-122"/>
                          <a:cs typeface="华文中宋" panose="02010600040101010101" charset="-122"/>
                        </a:rPr>
                        <a:t>，将来可扩展监测。</a:t>
                      </a:r>
                      <a:endParaRPr sz="800" dirty="0">
                        <a:latin typeface="华文中宋" panose="02010600040101010101" charset="-122"/>
                        <a:ea typeface="华文中宋" panose="02010600040101010101" charset="-122"/>
                        <a:cs typeface="华文中宋" panose="02010600040101010101" charset="-122"/>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51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91</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picture 406"/>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408" name="table 408"/>
          <p:cNvGraphicFramePr>
            <a:graphicFrameLocks noGrp="1"/>
          </p:cNvGraphicFramePr>
          <p:nvPr/>
        </p:nvGraphicFramePr>
        <p:xfrm>
          <a:off x="0" y="0"/>
          <a:ext cx="5777865" cy="3249929"/>
        </p:xfrm>
        <a:graphic>
          <a:graphicData uri="http://schemas.openxmlformats.org/drawingml/2006/table">
            <a:tbl>
              <a:tblPr/>
              <a:tblGrid>
                <a:gridCol w="3063875">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gridCol w="653415">
                  <a:extLst>
                    <a:ext uri="{9D8B030D-6E8A-4147-A177-3AD203B41FA5}">
                      <a16:colId xmlns:a16="http://schemas.microsoft.com/office/drawing/2014/main" val="20002"/>
                    </a:ext>
                  </a:extLst>
                </a:gridCol>
              </a:tblGrid>
              <a:tr h="923289">
                <a:tc gridSpan="3">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2078990" algn="l" rtl="0" eaLnBrk="0">
                        <a:lnSpc>
                          <a:spcPct val="96000"/>
                        </a:lnSpc>
                      </a:pPr>
                      <a:r>
                        <a:rPr sz="800" b="1" kern="0" spc="70" dirty="0">
                          <a:solidFill>
                            <a:srgbClr val="2D6399">
                              <a:alpha val="100000"/>
                            </a:srgbClr>
                          </a:solidFill>
                          <a:latin typeface="华文中宋" panose="02010600040101010101" charset="-122"/>
                          <a:ea typeface="华文中宋" panose="02010600040101010101" charset="-122"/>
                          <a:cs typeface="华文中宋" panose="02010600040101010101" charset="-122"/>
                        </a:rPr>
                        <a:t>表A.</a:t>
                      </a:r>
                      <a:r>
                        <a:rPr sz="800" kern="0" spc="-100" dirty="0">
                          <a:solidFill>
                            <a:srgbClr val="2D6399">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D6399">
                              <a:alpha val="100000"/>
                            </a:srgbClr>
                          </a:solidFill>
                          <a:latin typeface="华文中宋" panose="02010600040101010101" charset="-122"/>
                          <a:ea typeface="华文中宋" panose="02010600040101010101" charset="-122"/>
                          <a:cs typeface="华文中宋" panose="02010600040101010101" charset="-122"/>
                        </a:rPr>
                        <a:t>1</a:t>
                      </a:r>
                      <a:r>
                        <a:rPr sz="800" kern="0" spc="70" dirty="0">
                          <a:solidFill>
                            <a:srgbClr val="2D6399">
                              <a:alpha val="100000"/>
                            </a:srgbClr>
                          </a:solidFill>
                          <a:latin typeface="华文中宋" panose="02010600040101010101" charset="-122"/>
                          <a:ea typeface="华文中宋" panose="02010600040101010101" charset="-122"/>
                          <a:cs typeface="华文中宋" panose="02010600040101010101" charset="-122"/>
                        </a:rPr>
                        <a:t> </a:t>
                      </a:r>
                      <a:r>
                        <a:rPr sz="800" b="1" kern="0" spc="70" dirty="0">
                          <a:solidFill>
                            <a:srgbClr val="2D6399">
                              <a:alpha val="100000"/>
                            </a:srgbClr>
                          </a:solidFill>
                          <a:latin typeface="华文中宋" panose="02010600040101010101" charset="-122"/>
                          <a:ea typeface="华文中宋" panose="02010600040101010101" charset="-122"/>
                          <a:cs typeface="华文中宋" panose="02010600040101010101" charset="-122"/>
                        </a:rPr>
                        <a:t>常见的有毒气体或液体蒸</a:t>
                      </a:r>
                      <a:r>
                        <a:rPr sz="800" b="1" kern="0" spc="60" dirty="0">
                          <a:solidFill>
                            <a:srgbClr val="2D6399">
                              <a:alpha val="100000"/>
                            </a:srgbClr>
                          </a:solidFill>
                          <a:latin typeface="华文中宋" panose="02010600040101010101" charset="-122"/>
                          <a:ea typeface="华文中宋" panose="02010600040101010101" charset="-122"/>
                          <a:cs typeface="华文中宋" panose="02010600040101010101" charset="-122"/>
                        </a:rPr>
                        <a:t>气</a:t>
                      </a:r>
                      <a:endParaRPr sz="8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tc hMerge="1">
                  <a:txBody>
                    <a:bodyPr/>
                    <a:lstStyle/>
                    <a:p>
                      <a:endParaRPr lang="zh-CN"/>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32663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3175" cap="flat" cmpd="sng" algn="ctr">
                      <a:solidFill>
                        <a:srgbClr val="000000"/>
                      </a:solidFill>
                      <a:prstDash val="solid"/>
                      <a:round/>
                      <a:headEnd type="none" w="med" len="med"/>
                      <a:tailEnd type="none" w="med" len="med"/>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436880" algn="l" rtl="0" eaLnBrk="0">
                        <a:lnSpc>
                          <a:spcPct val="78000"/>
                        </a:lnSpc>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92</a:t>
                      </a:r>
                      <a:endParaRPr sz="600" dirty="0">
                        <a:latin typeface="Calibri" panose="020F0502020204030204"/>
                        <a:ea typeface="Calibri" panose="020F0502020204030204"/>
                        <a:cs typeface="Calibri" panose="020F0502020204030204"/>
                      </a:endParaRPr>
                    </a:p>
                  </a:txBody>
                  <a:tcPr marL="0" marR="0" marT="0" marB="0">
                    <a:lnL>
                      <a:noFill/>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10" name="picture 410"/>
          <p:cNvPicPr>
            <a:picLocks noChangeAspect="1"/>
          </p:cNvPicPr>
          <p:nvPr/>
        </p:nvPicPr>
        <p:blipFill>
          <a:blip r:embed="rId3"/>
          <a:stretch>
            <a:fillRect/>
          </a:stretch>
        </p:blipFill>
        <p:spPr>
          <a:xfrm rot="21600000">
            <a:off x="3175203" y="957402"/>
            <a:ext cx="1511808" cy="2186940"/>
          </a:xfrm>
          <a:prstGeom prst="rect">
            <a:avLst/>
          </a:prstGeom>
        </p:spPr>
      </p:pic>
      <p:pic>
        <p:nvPicPr>
          <p:cNvPr id="412" name="picture 412"/>
          <p:cNvPicPr>
            <a:picLocks noChangeAspect="1"/>
          </p:cNvPicPr>
          <p:nvPr/>
        </p:nvPicPr>
        <p:blipFill>
          <a:blip r:embed="rId4"/>
          <a:stretch>
            <a:fillRect/>
          </a:stretch>
        </p:blipFill>
        <p:spPr>
          <a:xfrm rot="21600000">
            <a:off x="1594815" y="957402"/>
            <a:ext cx="1357884" cy="21717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414"/>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416" name="table 416"/>
          <p:cNvGraphicFramePr>
            <a:graphicFrameLocks noGrp="1"/>
          </p:cNvGraphicFramePr>
          <p:nvPr/>
        </p:nvGraphicFramePr>
        <p:xfrm>
          <a:off x="0" y="0"/>
          <a:ext cx="5777865" cy="3249929"/>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329815" algn="l" rtl="0" eaLnBrk="0">
                        <a:lnSpc>
                          <a:spcPct val="97000"/>
                        </a:lnSpc>
                        <a:spcBef>
                          <a:spcPts val="5"/>
                        </a:spcBef>
                      </a:pPr>
                      <a:r>
                        <a:rPr sz="1500" kern="0" spc="0" dirty="0">
                          <a:solidFill>
                            <a:srgbClr val="FFFFFF">
                              <a:alpha val="100000"/>
                            </a:srgbClr>
                          </a:solidFill>
                          <a:latin typeface="黑体" panose="02010609060101010101" charset="-122"/>
                          <a:ea typeface="黑体" panose="02010609060101010101" charset="-122"/>
                          <a:cs typeface="黑体" panose="02010609060101010101" charset="-122"/>
                        </a:rPr>
                        <a:t>四、执行建议</a:t>
                      </a:r>
                      <a:endParaRPr sz="1500" dirty="0">
                        <a:latin typeface="黑体" panose="02010609060101010101" charset="-122"/>
                        <a:ea typeface="黑体" panose="02010609060101010101" charset="-122"/>
                        <a:cs typeface="黑体" panose="02010609060101010101"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50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93</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icture 418"/>
          <p:cNvPicPr>
            <a:picLocks noChangeAspect="1"/>
          </p:cNvPicPr>
          <p:nvPr/>
        </p:nvPicPr>
        <p:blipFill>
          <a:blip r:embed="rId2"/>
          <a:stretch>
            <a:fillRect/>
          </a:stretch>
        </p:blipFill>
        <p:spPr>
          <a:xfrm rot="21600000">
            <a:off x="0" y="0"/>
            <a:ext cx="5778017" cy="3249497"/>
          </a:xfrm>
          <a:prstGeom prst="rect">
            <a:avLst/>
          </a:prstGeom>
        </p:spPr>
      </p:pic>
      <p:graphicFrame>
        <p:nvGraphicFramePr>
          <p:cNvPr id="420" name="table 420"/>
          <p:cNvGraphicFramePr>
            <a:graphicFrameLocks noGrp="1"/>
          </p:cNvGraphicFramePr>
          <p:nvPr/>
        </p:nvGraphicFramePr>
        <p:xfrm>
          <a:off x="0" y="0"/>
          <a:ext cx="5777865" cy="3246754"/>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509270" indent="-173355" algn="l" rtl="0" eaLnBrk="0">
                        <a:lnSpc>
                          <a:spcPct val="122000"/>
                        </a:lnSpc>
                        <a:tabLst>
                          <a:tab pos="427990" algn="l"/>
                        </a:tabLst>
                      </a:pP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1.本规范为基础要求</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，满足本规范适用范围的除满足本规范外</a:t>
                      </a:r>
                      <a:r>
                        <a:rPr sz="1000" kern="0" spc="-14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30" dirty="0">
                          <a:solidFill>
                            <a:srgbClr val="000000">
                              <a:alpha val="100000"/>
                            </a:srgbClr>
                          </a:solidFill>
                          <a:latin typeface="华文中宋" panose="02010600040101010101" charset="-122"/>
                          <a:ea typeface="华文中宋" panose="02010600040101010101" charset="-122"/>
                          <a:cs typeface="华文中宋" panose="02010600040101010101" charset="-122"/>
                        </a:rPr>
                        <a:t>，其</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他标准有要求并满</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足其适用范围的</a:t>
                      </a:r>
                      <a:r>
                        <a:rPr sz="1000" kern="0" spc="-17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，还应符</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合其规定。</a:t>
                      </a:r>
                      <a:endParaRPr sz="1000" dirty="0">
                        <a:latin typeface="华文中宋" panose="02010600040101010101" charset="-122"/>
                        <a:ea typeface="华文中宋" panose="02010600040101010101" charset="-122"/>
                        <a:cs typeface="华文中宋" panose="02010600040101010101" charset="-122"/>
                      </a:endParaRPr>
                    </a:p>
                    <a:p>
                      <a:pPr marL="508635" indent="-172720" algn="l" rtl="0" eaLnBrk="0">
                        <a:lnSpc>
                          <a:spcPct val="135000"/>
                        </a:lnSpc>
                        <a:spcBef>
                          <a:spcPts val="570"/>
                        </a:spcBef>
                        <a:tabLst>
                          <a:tab pos="427990" algn="l"/>
                        </a:tabLst>
                      </a:pP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2.本规范替代</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GB</a:t>
                      </a:r>
                      <a:r>
                        <a:rPr sz="1000" kern="0" spc="19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17681-1999，将于2025年6月1日实施；《危</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险化学品重大危险源</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安全监控通用技术规范》(</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AQ</a:t>
                      </a:r>
                      <a:r>
                        <a:rPr sz="1000" b="1" kern="0" spc="20" dirty="0">
                          <a:solidFill>
                            <a:srgbClr val="000000">
                              <a:alpha val="100000"/>
                            </a:srgbClr>
                          </a:solidFill>
                          <a:latin typeface="华文中宋" panose="02010600040101010101" charset="-122"/>
                          <a:ea typeface="华文中宋" panose="02010600040101010101" charset="-122"/>
                          <a:cs typeface="华文中宋" panose="02010600040101010101" charset="-122"/>
                        </a:rPr>
                        <a:t>3035-2010)和《危险化学品重大危险源罐</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区现场安全监</a:t>
                      </a: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控装备设置规范》(</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AQ</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3036-</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2010)后续将废止。</a:t>
                      </a:r>
                      <a:endParaRPr sz="1000" dirty="0">
                        <a:latin typeface="华文中宋" panose="02010600040101010101" charset="-122"/>
                        <a:ea typeface="华文中宋" panose="02010600040101010101" charset="-122"/>
                        <a:cs typeface="华文中宋" panose="02010600040101010101" charset="-122"/>
                      </a:endParaRPr>
                    </a:p>
                    <a:p>
                      <a:pPr marL="335915" algn="l" rtl="0" eaLnBrk="0">
                        <a:lnSpc>
                          <a:spcPct val="100000"/>
                        </a:lnSpc>
                        <a:spcBef>
                          <a:spcPts val="480"/>
                        </a:spcBef>
                        <a:tabLst>
                          <a:tab pos="427990" algn="l"/>
                        </a:tabLst>
                      </a:pPr>
                      <a:r>
                        <a:rPr sz="1000"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3.建议强化从业人员进行培训</a:t>
                      </a:r>
                      <a:r>
                        <a:rPr sz="1000" kern="0" spc="-160" dirty="0">
                          <a:solidFill>
                            <a:srgbClr val="000000">
                              <a:alpha val="100000"/>
                            </a:srgbClr>
                          </a:solidFill>
                          <a:latin typeface="华文中宋" panose="02010600040101010101" charset="-122"/>
                          <a:ea typeface="华文中宋" panose="02010600040101010101" charset="-122"/>
                          <a:cs typeface="华文中宋" panose="02010600040101010101" charset="-122"/>
                        </a:rPr>
                        <a:t> </a:t>
                      </a:r>
                      <a:r>
                        <a:rPr sz="1000" b="1" kern="0" spc="10" dirty="0">
                          <a:solidFill>
                            <a:srgbClr val="000000">
                              <a:alpha val="100000"/>
                            </a:srgbClr>
                          </a:solidFill>
                          <a:latin typeface="华文中宋" panose="02010600040101010101" charset="-122"/>
                          <a:ea typeface="华文中宋" panose="02010600040101010101" charset="-122"/>
                          <a:cs typeface="华文中宋" panose="02010600040101010101" charset="-122"/>
                        </a:rPr>
                        <a:t>，加强对本规范条文理解</a:t>
                      </a:r>
                      <a:r>
                        <a:rPr sz="1000" b="1" kern="0" spc="0" dirty="0">
                          <a:solidFill>
                            <a:srgbClr val="000000">
                              <a:alpha val="100000"/>
                            </a:srgbClr>
                          </a:solidFill>
                          <a:latin typeface="华文中宋" panose="02010600040101010101" charset="-122"/>
                          <a:ea typeface="华文中宋" panose="02010600040101010101" charset="-122"/>
                          <a:cs typeface="华文中宋" panose="02010600040101010101" charset="-122"/>
                        </a:rPr>
                        <a:t>。</a:t>
                      </a:r>
                      <a:endParaRPr sz="1000" dirty="0">
                        <a:latin typeface="华文中宋" panose="02010600040101010101" charset="-122"/>
                        <a:ea typeface="华文中宋" panose="02010600040101010101" charset="-122"/>
                        <a:cs typeface="华文中宋" panose="02010600040101010101" charset="-122"/>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55000"/>
                        </a:lnSpc>
                      </a:pPr>
                      <a:endParaRPr sz="100" dirty="0">
                        <a:latin typeface="Arial" panose="020B0604020202020204"/>
                        <a:ea typeface="Arial" panose="020B0604020202020204"/>
                        <a:cs typeface="Arial" panose="020B0604020202020204"/>
                      </a:endParaRPr>
                    </a:p>
                    <a:p>
                      <a:pPr marL="5561330" algn="l" rtl="0" eaLnBrk="0">
                        <a:lnSpc>
                          <a:spcPct val="78000"/>
                        </a:lnSpc>
                        <a:spcBef>
                          <a:spcPts val="0"/>
                        </a:spcBef>
                      </a:pPr>
                      <a:r>
                        <a:rPr sz="600" kern="0" spc="0" dirty="0">
                          <a:solidFill>
                            <a:srgbClr val="000000">
                              <a:alpha val="100000"/>
                            </a:srgbClr>
                          </a:solidFill>
                          <a:latin typeface="Arial" panose="020B0604020202020204"/>
                          <a:ea typeface="Arial" panose="020B0604020202020204"/>
                          <a:cs typeface="Arial" panose="020B0604020202020204"/>
                        </a:rPr>
                        <a:t>•</a:t>
                      </a:r>
                      <a:r>
                        <a:rPr sz="600" kern="0" spc="0" dirty="0">
                          <a:solidFill>
                            <a:srgbClr val="000000">
                              <a:alpha val="100000"/>
                            </a:srgbClr>
                          </a:solidFill>
                          <a:latin typeface="Calibri" panose="020F0502020204030204"/>
                          <a:ea typeface="Calibri" panose="020F0502020204030204"/>
                          <a:cs typeface="Calibri" panose="020F0502020204030204"/>
                        </a:rPr>
                        <a:t>94</a:t>
                      </a:r>
                      <a:endParaRPr sz="600" dirty="0">
                        <a:latin typeface="Calibri" panose="020F0502020204030204"/>
                        <a:ea typeface="Calibri" panose="020F0502020204030204"/>
                        <a:cs typeface="Calibri" panose="020F0502020204030204"/>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422" name="picture 422"/>
          <p:cNvPicPr>
            <a:picLocks noChangeAspect="1"/>
          </p:cNvPicPr>
          <p:nvPr/>
        </p:nvPicPr>
        <p:blipFill>
          <a:blip r:embed="rId3"/>
          <a:stretch>
            <a:fillRect/>
          </a:stretch>
        </p:blipFill>
        <p:spPr>
          <a:xfrm rot="21600000">
            <a:off x="336098" y="2171283"/>
            <a:ext cx="92045" cy="143642"/>
          </a:xfrm>
          <a:prstGeom prst="rect">
            <a:avLst/>
          </a:prstGeom>
        </p:spPr>
      </p:pic>
      <p:pic>
        <p:nvPicPr>
          <p:cNvPr id="424" name="picture 424"/>
          <p:cNvPicPr>
            <a:picLocks noChangeAspect="1"/>
          </p:cNvPicPr>
          <p:nvPr/>
        </p:nvPicPr>
        <p:blipFill>
          <a:blip r:embed="rId3"/>
          <a:stretch>
            <a:fillRect/>
          </a:stretch>
        </p:blipFill>
        <p:spPr>
          <a:xfrm rot="21600000">
            <a:off x="336098" y="1497180"/>
            <a:ext cx="92045" cy="143642"/>
          </a:xfrm>
          <a:prstGeom prst="rect">
            <a:avLst/>
          </a:prstGeom>
        </p:spPr>
      </p:pic>
      <p:pic>
        <p:nvPicPr>
          <p:cNvPr id="426" name="picture 426"/>
          <p:cNvPicPr>
            <a:picLocks noChangeAspect="1"/>
          </p:cNvPicPr>
          <p:nvPr/>
        </p:nvPicPr>
        <p:blipFill>
          <a:blip r:embed="rId3"/>
          <a:stretch>
            <a:fillRect/>
          </a:stretch>
        </p:blipFill>
        <p:spPr>
          <a:xfrm rot="21600000">
            <a:off x="336098" y="1047777"/>
            <a:ext cx="92045" cy="143642"/>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 y="0"/>
            <a:ext cx="5777633" cy="3249613"/>
          </a:xfrm>
          <a:prstGeom prst="rect">
            <a:avLst/>
          </a:prstGeom>
        </p:spPr>
      </p:pic>
    </p:spTree>
    <p:extLst>
      <p:ext uri="{BB962C8B-B14F-4D97-AF65-F5344CB8AC3E}">
        <p14:creationId xmlns:p14="http://schemas.microsoft.com/office/powerpoint/2010/main" val="41280183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icture 428"/>
          <p:cNvPicPr>
            <a:picLocks noChangeAspect="1"/>
          </p:cNvPicPr>
          <p:nvPr/>
        </p:nvPicPr>
        <p:blipFill>
          <a:blip r:embed="rId2"/>
          <a:stretch>
            <a:fillRect/>
          </a:stretch>
        </p:blipFill>
        <p:spPr>
          <a:xfrm rot="21600000">
            <a:off x="0" y="0"/>
            <a:ext cx="5778017" cy="3250132"/>
          </a:xfrm>
          <a:prstGeom prst="rect">
            <a:avLst/>
          </a:prstGeom>
        </p:spPr>
      </p:pic>
      <p:graphicFrame>
        <p:nvGraphicFramePr>
          <p:cNvPr id="430" name="table 430"/>
          <p:cNvGraphicFramePr>
            <a:graphicFrameLocks noGrp="1"/>
          </p:cNvGraphicFramePr>
          <p:nvPr/>
        </p:nvGraphicFramePr>
        <p:xfrm>
          <a:off x="0" y="0"/>
          <a:ext cx="5777865" cy="3246754"/>
        </p:xfrm>
        <a:graphic>
          <a:graphicData uri="http://schemas.openxmlformats.org/drawingml/2006/table">
            <a:tbl>
              <a:tblPr/>
              <a:tblGrid>
                <a:gridCol w="5777865">
                  <a:extLst>
                    <a:ext uri="{9D8B030D-6E8A-4147-A177-3AD203B41FA5}">
                      <a16:colId xmlns:a16="http://schemas.microsoft.com/office/drawing/2014/main" val="20000"/>
                    </a:ext>
                  </a:extLst>
                </a:gridCol>
              </a:tblGrid>
              <a:tr h="3246754">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519045" algn="l" rtl="0" eaLnBrk="0">
                        <a:lnSpc>
                          <a:spcPct val="84000"/>
                        </a:lnSpc>
                      </a:pPr>
                      <a:r>
                        <a:rPr sz="2300" kern="0" spc="10" dirty="0">
                          <a:solidFill>
                            <a:srgbClr val="0070C0">
                              <a:alpha val="100000"/>
                            </a:srgbClr>
                          </a:solidFill>
                          <a:latin typeface="华文中宋" panose="02010600040101010101" charset="-122"/>
                          <a:ea typeface="华文中宋" panose="02010600040101010101" charset="-122"/>
                          <a:cs typeface="华文中宋" panose="02010600040101010101" charset="-122"/>
                        </a:rPr>
                        <a:t>谢谢！</a:t>
                      </a:r>
                      <a:endParaRPr sz="2300" dirty="0">
                        <a:latin typeface="华文中宋" panose="02010600040101010101" charset="-122"/>
                        <a:ea typeface="华文中宋" panose="02010600040101010101" charset="-122"/>
                        <a:cs typeface="华文中宋" panose="020106000401010101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5784</Words>
  <Application>Microsoft Office PowerPoint</Application>
  <PresentationFormat>自定义</PresentationFormat>
  <Paragraphs>1741</Paragraphs>
  <Slides>96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96</vt:i4>
      </vt:variant>
    </vt:vector>
  </HeadingPairs>
  <TitlesOfParts>
    <vt:vector size="104" baseType="lpstr">
      <vt:lpstr>黑体</vt:lpstr>
      <vt:lpstr>华文中宋</vt:lpstr>
      <vt:lpstr>宋体</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PeiJie</dc:creator>
  <cp:lastModifiedBy>安全随行</cp:lastModifiedBy>
  <cp:revision>3</cp:revision>
  <dcterms:created xsi:type="dcterms:W3CDTF">2024-12-27T10:03:00Z</dcterms:created>
  <dcterms:modified xsi:type="dcterms:W3CDTF">2024-12-29T02:08:56Z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2024-12-28T02:02:38Z</vt:filetime>
  </property>
  <property fmtid="{D5CDD505-2E9C-101B-9397-08002B2CF9AE}" pid="4" name="ICV">
    <vt:lpwstr>7AF79F0A0D5B4AA99CCCEE04BF12122A_13</vt:lpwstr>
  </property>
  <property fmtid="{D5CDD505-2E9C-101B-9397-08002B2CF9AE}" pid="5" name="KSOProductBuildVer">
    <vt:lpwstr>2052-12.1.0.19770</vt:lpwstr>
  </property>
</Properties>
</file>