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Lst>
  <p:sldSz cx="10058400" cy="7772400"/>
  <p:notesSz cx="6858000" cy="9144000"/>
  <p:custDataLst>
    <p:tags r:id="rId6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1" Type="http://schemas.openxmlformats.org/officeDocument/2006/relationships/tags" Target="tags/tag1.xml"/><Relationship Id="rId60" Type="http://schemas.openxmlformats.org/officeDocument/2006/relationships/tableStyles" Target="tableStyles.xml"/><Relationship Id="rId6" Type="http://schemas.openxmlformats.org/officeDocument/2006/relationships/slide" Target="slides/slide4.xml"/><Relationship Id="rId59" Type="http://schemas.openxmlformats.org/officeDocument/2006/relationships/viewProps" Target="viewProps.xml"/><Relationship Id="rId58" Type="http://schemas.openxmlformats.org/officeDocument/2006/relationships/presProps" Target="presProps.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8.png"/><Relationship Id="rId1"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3.png"/><Relationship Id="rId1" Type="http://schemas.openxmlformats.org/officeDocument/2006/relationships/image" Target="../media/image22.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5.png"/><Relationship Id="rId1" Type="http://schemas.openxmlformats.org/officeDocument/2006/relationships/image" Target="../media/image34.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0.png"/><Relationship Id="rId1" Type="http://schemas.openxmlformats.org/officeDocument/2006/relationships/image" Target="../media/image3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3.png"/><Relationship Id="rId1"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7.png"/><Relationship Id="rId1" Type="http://schemas.openxmlformats.org/officeDocument/2006/relationships/image" Target="../media/image46.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1.png"/><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48.png"/></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hyperlink" Target="5.1.1.6" TargetMode="External"/><Relationship Id="rId6" Type="http://schemas.openxmlformats.org/officeDocument/2006/relationships/hyperlink" Target="5.1.1.5" TargetMode="External"/><Relationship Id="rId5" Type="http://schemas.openxmlformats.org/officeDocument/2006/relationships/hyperlink" Target="5.1.1.4" TargetMode="External"/><Relationship Id="rId4" Type="http://schemas.openxmlformats.org/officeDocument/2006/relationships/hyperlink" Target="5.1.1.3" TargetMode="External"/><Relationship Id="rId3" Type="http://schemas.openxmlformats.org/officeDocument/2006/relationships/hyperlink" Target="5.1.1.2" TargetMode="External"/><Relationship Id="rId2" Type="http://schemas.openxmlformats.org/officeDocument/2006/relationships/hyperlink" Target="5.1.1.1" TargetMode="External"/><Relationship Id="rId1" Type="http://schemas.openxmlformats.org/officeDocument/2006/relationships/image" Target="../media/image52.pn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3.png"/><Relationship Id="rId2" Type="http://schemas.openxmlformats.org/officeDocument/2006/relationships/hyperlink" Target="5.1.2.2" TargetMode="External"/><Relationship Id="rId1" Type="http://schemas.openxmlformats.org/officeDocument/2006/relationships/hyperlink" Target="5.1.2.1" TargetMode="External"/></Relationships>
</file>

<file path=ppt/slides/_rels/slide38.xml.rels><?xml version="1.0" encoding="UTF-8" standalone="yes"?>
<Relationships xmlns="http://schemas.openxmlformats.org/package/2006/relationships"><Relationship Id="rId9" Type="http://schemas.openxmlformats.org/officeDocument/2006/relationships/hyperlink" Target="5.1.3.8" TargetMode="External"/><Relationship Id="rId8" Type="http://schemas.openxmlformats.org/officeDocument/2006/relationships/hyperlink" Target="5.1.3.7" TargetMode="External"/><Relationship Id="rId7" Type="http://schemas.openxmlformats.org/officeDocument/2006/relationships/hyperlink" Target="5.1.3.6" TargetMode="External"/><Relationship Id="rId6" Type="http://schemas.openxmlformats.org/officeDocument/2006/relationships/hyperlink" Target="5.1.3.5" TargetMode="External"/><Relationship Id="rId5" Type="http://schemas.openxmlformats.org/officeDocument/2006/relationships/hyperlink" Target="5.1.3.4" TargetMode="External"/><Relationship Id="rId4" Type="http://schemas.openxmlformats.org/officeDocument/2006/relationships/hyperlink" Target="5.1.3.3" TargetMode="External"/><Relationship Id="rId3" Type="http://schemas.openxmlformats.org/officeDocument/2006/relationships/hyperlink" Target="5.1.3.2" TargetMode="External"/><Relationship Id="rId2" Type="http://schemas.openxmlformats.org/officeDocument/2006/relationships/hyperlink" Target="5.1.3.1" TargetMode="External"/><Relationship Id="rId11" Type="http://schemas.openxmlformats.org/officeDocument/2006/relationships/slideLayout" Target="../slideLayouts/slideLayout1.xml"/><Relationship Id="rId10" Type="http://schemas.openxmlformats.org/officeDocument/2006/relationships/image" Target="../media/image54.png"/><Relationship Id="rId1" Type="http://schemas.openxmlformats.org/officeDocument/2006/relationships/image" Target="../media/image53.png"/></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hyperlink" Target="5.1.4.3" TargetMode="External"/><Relationship Id="rId3" Type="http://schemas.openxmlformats.org/officeDocument/2006/relationships/hyperlink" Target="5.1.4.2" TargetMode="External"/><Relationship Id="rId2" Type="http://schemas.openxmlformats.org/officeDocument/2006/relationships/hyperlink" Target="5.1.4.1" TargetMode="External"/><Relationship Id="rId1"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hyperlink" Target="6.1.1.5" TargetMode="External"/><Relationship Id="rId4" Type="http://schemas.openxmlformats.org/officeDocument/2006/relationships/hyperlink" Target="6.1.1.4" TargetMode="External"/><Relationship Id="rId3" Type="http://schemas.openxmlformats.org/officeDocument/2006/relationships/hyperlink" Target="6.1.1.3" TargetMode="External"/><Relationship Id="rId2" Type="http://schemas.openxmlformats.org/officeDocument/2006/relationships/hyperlink" Target="6.1.1.2" TargetMode="External"/><Relationship Id="rId1" Type="http://schemas.openxmlformats.org/officeDocument/2006/relationships/hyperlink" Target="6.1.1.1" TargetMode="Externa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hyperlink" Target="6.1.2.2" TargetMode="External"/><Relationship Id="rId2" Type="http://schemas.openxmlformats.org/officeDocument/2006/relationships/hyperlink" Target="6.1.2.1" TargetMode="External"/><Relationship Id="rId1" Type="http://schemas.openxmlformats.org/officeDocument/2006/relationships/image" Target="../media/image52.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5.jpeg"/><Relationship Id="rId1" Type="http://schemas.openxmlformats.org/officeDocument/2006/relationships/image" Target="../media/image52.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5.jpeg"/><Relationship Id="rId1" Type="http://schemas.openxmlformats.org/officeDocument/2006/relationships/image" Target="../media/image52.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7.png"/><Relationship Id="rId1" Type="http://schemas.openxmlformats.org/officeDocument/2006/relationships/image" Target="../media/image56.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8.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9.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0.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jpe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2.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3.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
          <p:cNvSpPr/>
          <p:nvPr/>
        </p:nvSpPr>
        <p:spPr>
          <a:xfrm>
            <a:off x="0" y="1057656"/>
            <a:ext cx="10058400" cy="5658611"/>
          </a:xfrm>
          <a:prstGeom prst="rect">
            <a:avLst/>
          </a:prstGeom>
          <a:solidFill>
            <a:srgbClr val="1A4780">
              <a:alpha val="100000"/>
            </a:srgbClr>
          </a:solidFill>
          <a:ln cap="flat">
            <a:noFill/>
            <a:prstDash val="solid"/>
            <a:miter lim="0"/>
          </a:ln>
        </p:spPr>
        <p:txBody>
          <a:bodyPr rtlCol="0"/>
          <a:lstStyle/>
          <a:p>
            <a:pPr algn="ctr"/>
            <a:endParaRPr lang="zh-CN" altLang="en-US"/>
          </a:p>
        </p:txBody>
      </p:sp>
      <p:pic>
        <p:nvPicPr>
          <p:cNvPr id="4" name="picture 4"/>
          <p:cNvPicPr>
            <a:picLocks noChangeAspect="1"/>
          </p:cNvPicPr>
          <p:nvPr/>
        </p:nvPicPr>
        <p:blipFill>
          <a:blip r:embed="rId1"/>
          <a:stretch>
            <a:fillRect/>
          </a:stretch>
        </p:blipFill>
        <p:spPr>
          <a:xfrm rot="21600000">
            <a:off x="6467855" y="4050792"/>
            <a:ext cx="3465575" cy="2162555"/>
          </a:xfrm>
          <a:prstGeom prst="rect">
            <a:avLst/>
          </a:prstGeom>
        </p:spPr>
      </p:pic>
      <p:sp>
        <p:nvSpPr>
          <p:cNvPr id="6" name="textbox 6"/>
          <p:cNvSpPr/>
          <p:nvPr/>
        </p:nvSpPr>
        <p:spPr>
          <a:xfrm>
            <a:off x="467178" y="2254382"/>
            <a:ext cx="8164194" cy="458469"/>
          </a:xfrm>
          <a:prstGeom prst="rect">
            <a:avLst/>
          </a:prstGeom>
        </p:spPr>
        <p:txBody>
          <a:bodyPr vert="horz" wrap="square" lIns="0" tIns="0" rIns="0" bIns="0"/>
          <a:lstStyle/>
          <a:p>
            <a:pPr algn="l" rtl="0" eaLnBrk="0">
              <a:lnSpc>
                <a:spcPct val="81000"/>
              </a:lnSpc>
            </a:pPr>
            <a:endParaRPr lang="en-US" altLang="en-US" sz="100" dirty="0"/>
          </a:p>
          <a:p>
            <a:pPr marL="12700" algn="l" rtl="0" eaLnBrk="0">
              <a:lnSpc>
                <a:spcPct val="98000"/>
              </a:lnSpc>
            </a:pPr>
            <a:r>
              <a:rPr sz="2900" b="1" kern="0" spc="0" dirty="0">
                <a:solidFill>
                  <a:srgbClr val="FFFFFF">
                    <a:alpha val="100000"/>
                  </a:srgbClr>
                </a:solidFill>
                <a:latin typeface="Arial" panose="020B0604020202020204"/>
                <a:ea typeface="Arial" panose="020B0604020202020204"/>
                <a:cs typeface="Arial" panose="020B0604020202020204"/>
              </a:rPr>
              <a:t>GDS</a:t>
            </a:r>
            <a:r>
              <a:rPr sz="2900" b="1" kern="0" spc="40" dirty="0">
                <a:solidFill>
                  <a:srgbClr val="FFFFFF">
                    <a:alpha val="100000"/>
                  </a:srgbClr>
                </a:solidFill>
                <a:latin typeface="Arial" panose="020B0604020202020204"/>
                <a:ea typeface="Arial" panose="020B0604020202020204"/>
                <a:cs typeface="Arial" panose="020B0604020202020204"/>
              </a:rPr>
              <a:t>(</a:t>
            </a:r>
            <a:r>
              <a:rPr sz="23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rPr>
              <a:t>可燃有毒气体检测系统</a:t>
            </a:r>
            <a:r>
              <a:rPr sz="2900" b="1" kern="0" spc="40" dirty="0">
                <a:solidFill>
                  <a:srgbClr val="FFFFFF">
                    <a:alpha val="100000"/>
                  </a:srgbClr>
                </a:solidFill>
                <a:latin typeface="Arial" panose="020B0604020202020204"/>
                <a:ea typeface="Arial" panose="020B0604020202020204"/>
                <a:cs typeface="Arial" panose="020B0604020202020204"/>
              </a:rPr>
              <a:t>)</a:t>
            </a:r>
            <a:r>
              <a:rPr sz="29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rPr>
              <a:t>在化工企业的应用和实践</a:t>
            </a:r>
            <a:endParaRPr lang="en-US" altLang="en-US" sz="2900" dirty="0"/>
          </a:p>
        </p:txBody>
      </p:sp>
      <p:sp>
        <p:nvSpPr>
          <p:cNvPr id="8" name="textbox 8"/>
          <p:cNvSpPr/>
          <p:nvPr/>
        </p:nvSpPr>
        <p:spPr>
          <a:xfrm>
            <a:off x="455210" y="4310791"/>
            <a:ext cx="2301875" cy="915669"/>
          </a:xfrm>
          <a:prstGeom prst="rect">
            <a:avLst/>
          </a:prstGeom>
        </p:spPr>
        <p:txBody>
          <a:bodyPr vert="horz" wrap="square" lIns="0" tIns="0" rIns="0" bIns="0"/>
          <a:lstStyle/>
          <a:p>
            <a:pPr algn="l" rtl="0" eaLnBrk="0">
              <a:lnSpc>
                <a:spcPct val="90000"/>
              </a:lnSpc>
            </a:pPr>
            <a:endParaRPr lang="en-US" altLang="en-US" sz="100" dirty="0"/>
          </a:p>
          <a:p>
            <a:pPr marL="13335" algn="l" rtl="0" eaLnBrk="0">
              <a:lnSpc>
                <a:spcPts val="4545"/>
              </a:lnSpc>
            </a:pPr>
            <a:r>
              <a:rPr sz="2300" b="1" kern="0" spc="-10" dirty="0">
                <a:solidFill>
                  <a:srgbClr val="FFFFFF">
                    <a:alpha val="100000"/>
                  </a:srgbClr>
                </a:solidFill>
                <a:latin typeface="Arial" panose="020B0604020202020204"/>
                <a:ea typeface="Arial" panose="020B0604020202020204"/>
                <a:cs typeface="Arial" panose="020B0604020202020204"/>
              </a:rPr>
              <a:t>2024- 2-</a:t>
            </a:r>
            <a:r>
              <a:rPr sz="2300" b="1" kern="0" spc="110" dirty="0">
                <a:solidFill>
                  <a:srgbClr val="FFFFFF">
                    <a:alpha val="100000"/>
                  </a:srgbClr>
                </a:solidFill>
                <a:latin typeface="Arial" panose="020B0604020202020204"/>
                <a:ea typeface="Arial" panose="020B0604020202020204"/>
                <a:cs typeface="Arial" panose="020B0604020202020204"/>
              </a:rPr>
              <a:t> </a:t>
            </a:r>
            <a:r>
              <a:rPr sz="2300" b="1" kern="0" spc="-10" dirty="0">
                <a:solidFill>
                  <a:srgbClr val="FFFFFF">
                    <a:alpha val="100000"/>
                  </a:srgbClr>
                </a:solidFill>
                <a:latin typeface="Arial" panose="020B0604020202020204"/>
                <a:ea typeface="Arial" panose="020B0604020202020204"/>
                <a:cs typeface="Arial" panose="020B0604020202020204"/>
              </a:rPr>
              <a:t>20</a:t>
            </a:r>
            <a:endParaRPr lang="en-US" altLang="en-US" sz="2300" dirty="0"/>
          </a:p>
        </p:txBody>
      </p:sp>
      <p:sp>
        <p:nvSpPr>
          <p:cNvPr id="10" name="rect"/>
          <p:cNvSpPr/>
          <p:nvPr/>
        </p:nvSpPr>
        <p:spPr>
          <a:xfrm>
            <a:off x="6096" y="6696455"/>
            <a:ext cx="10052304" cy="19811"/>
          </a:xfrm>
          <a:prstGeom prst="rect">
            <a:avLst/>
          </a:prstGeom>
          <a:solidFill>
            <a:srgbClr val="1A4780">
              <a:alpha val="100000"/>
            </a:srgbClr>
          </a:solidFill>
          <a:ln cap="flat">
            <a:noFill/>
            <a:prstDash val="solid"/>
            <a:miter lim="0"/>
          </a:ln>
        </p:spPr>
        <p:txBody>
          <a:bodyPr rtlCol="0"/>
          <a:lstStyle/>
          <a:p>
            <a:pPr algn="ct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 name="table 84"/>
          <p:cNvGraphicFramePr>
            <a:graphicFrameLocks noGrp="1"/>
          </p:cNvGraphicFramePr>
          <p:nvPr/>
        </p:nvGraphicFramePr>
        <p:xfrm>
          <a:off x="132588" y="1719071"/>
          <a:ext cx="3172459" cy="4329429"/>
        </p:xfrm>
        <a:graphic>
          <a:graphicData uri="http://schemas.openxmlformats.org/drawingml/2006/table">
            <a:tbl>
              <a:tblPr/>
              <a:tblGrid>
                <a:gridCol w="3172459"/>
              </a:tblGrid>
              <a:tr h="4323079">
                <a:tc>
                  <a:txBody>
                    <a:bodyPr/>
                    <a:lstStyle/>
                    <a:p>
                      <a:pPr algn="l" rtl="0" eaLnBrk="0">
                        <a:lnSpc>
                          <a:spcPct val="100000"/>
                        </a:lnSpc>
                      </a:pPr>
                      <a:endParaRPr lang="en-US" altLang="en-US" sz="1000" dirty="0"/>
                    </a:p>
                  </a:txBody>
                  <a:tcPr marL="0" marR="0" marT="0" marB="0" vert="horz">
                    <a:lnL w="6350" cap="flat" cmpd="sng" algn="ctr">
                      <a:solidFill>
                        <a:srgbClr val="5F0019"/>
                      </a:solidFill>
                      <a:prstDash val="solid"/>
                      <a:round/>
                      <a:headEnd type="none" w="med" len="med"/>
                      <a:tailEnd type="none" w="med" len="med"/>
                    </a:lnL>
                    <a:lnR w="6350" cap="flat" cmpd="sng" algn="ctr">
                      <a:solidFill>
                        <a:srgbClr val="5F0019"/>
                      </a:solidFill>
                      <a:prstDash val="solid"/>
                      <a:round/>
                      <a:headEnd type="none" w="med" len="med"/>
                      <a:tailEnd type="none" w="med" len="med"/>
                    </a:lnR>
                    <a:lnT w="6350" cap="flat" cmpd="sng" algn="ctr">
                      <a:solidFill>
                        <a:srgbClr val="5F0019"/>
                      </a:solidFill>
                      <a:prstDash val="solid"/>
                      <a:round/>
                      <a:headEnd type="none" w="med" len="med"/>
                      <a:tailEnd type="none" w="med" len="med"/>
                    </a:lnT>
                    <a:lnB w="6350" cap="flat" cmpd="sng" algn="ctr">
                      <a:solidFill>
                        <a:srgbClr val="5F0019"/>
                      </a:solidFill>
                      <a:prstDash val="solid"/>
                      <a:round/>
                      <a:headEnd type="none" w="med" len="med"/>
                      <a:tailEnd type="none" w="med" len="med"/>
                    </a:lnB>
                  </a:tcPr>
                </a:tc>
              </a:tr>
            </a:tbl>
          </a:graphicData>
        </a:graphic>
      </p:graphicFrame>
      <p:pic>
        <p:nvPicPr>
          <p:cNvPr id="86" name="picture 86"/>
          <p:cNvPicPr>
            <a:picLocks noChangeAspect="1"/>
          </p:cNvPicPr>
          <p:nvPr/>
        </p:nvPicPr>
        <p:blipFill>
          <a:blip r:embed="rId1"/>
          <a:stretch>
            <a:fillRect/>
          </a:stretch>
        </p:blipFill>
        <p:spPr>
          <a:xfrm rot="21600000">
            <a:off x="156971" y="1741932"/>
            <a:ext cx="3125723" cy="4282439"/>
          </a:xfrm>
          <a:prstGeom prst="rect">
            <a:avLst/>
          </a:prstGeom>
        </p:spPr>
      </p:pic>
      <p:pic>
        <p:nvPicPr>
          <p:cNvPr id="88" name="picture 88"/>
          <p:cNvPicPr>
            <a:picLocks noChangeAspect="1"/>
          </p:cNvPicPr>
          <p:nvPr/>
        </p:nvPicPr>
        <p:blipFill>
          <a:blip r:embed="rId2"/>
          <a:stretch>
            <a:fillRect/>
          </a:stretch>
        </p:blipFill>
        <p:spPr>
          <a:xfrm rot="21600000">
            <a:off x="3424427" y="1949196"/>
            <a:ext cx="6633971" cy="1578863"/>
          </a:xfrm>
          <a:prstGeom prst="rect">
            <a:avLst/>
          </a:prstGeom>
        </p:spPr>
      </p:pic>
      <p:sp>
        <p:nvSpPr>
          <p:cNvPr id="90" name="textbox 90"/>
          <p:cNvSpPr/>
          <p:nvPr/>
        </p:nvSpPr>
        <p:spPr>
          <a:xfrm>
            <a:off x="3506216" y="4294123"/>
            <a:ext cx="6006465" cy="600075"/>
          </a:xfrm>
          <a:prstGeom prst="rect">
            <a:avLst/>
          </a:prstGeom>
        </p:spPr>
        <p:txBody>
          <a:bodyPr vert="horz" wrap="square" lIns="0" tIns="0" rIns="0" bIns="0"/>
          <a:lstStyle/>
          <a:p>
            <a:pPr algn="l" rtl="0" eaLnBrk="0">
              <a:lnSpc>
                <a:spcPct val="83000"/>
              </a:lnSpc>
            </a:pPr>
            <a:endParaRPr lang="en-US" altLang="en-US" sz="100" dirty="0"/>
          </a:p>
          <a:p>
            <a:pPr marL="67310" algn="l" rtl="0" eaLnBrk="0">
              <a:lnSpc>
                <a:spcPts val="2785"/>
              </a:lnSpc>
            </a:pPr>
            <a:r>
              <a:rPr sz="1400" kern="0" spc="70" dirty="0">
                <a:solidFill>
                  <a:srgbClr val="D4D4D4">
                    <a:alpha val="100000"/>
                  </a:srgbClr>
                </a:solidFill>
                <a:latin typeface="微软雅黑" panose="020B0503020204020204" charset="-122"/>
                <a:ea typeface="微软雅黑" panose="020B0503020204020204" charset="-122"/>
                <a:cs typeface="微软雅黑" panose="020B0503020204020204" charset="-122"/>
              </a:rPr>
              <a:t>514二氧化碳泄漏</a:t>
            </a:r>
            <a:r>
              <a:rPr sz="1400" kern="0" spc="60" dirty="0">
                <a:solidFill>
                  <a:srgbClr val="D4D4D4">
                    <a:alpha val="100000"/>
                  </a:srgbClr>
                </a:solidFill>
                <a:latin typeface="微软雅黑" panose="020B0503020204020204" charset="-122"/>
                <a:ea typeface="微软雅黑" panose="020B0503020204020204" charset="-122"/>
                <a:cs typeface="微软雅黑" panose="020B0503020204020204" charset="-122"/>
              </a:rPr>
              <a:t>可能对人员构成威胁的场所，应设置二氧化碳探测器。</a:t>
            </a:r>
            <a:endParaRPr lang="en-US" altLang="en-US" sz="1400" dirty="0"/>
          </a:p>
          <a:p>
            <a:pPr marL="12700" algn="l" rtl="0" eaLnBrk="0">
              <a:lnSpc>
                <a:spcPts val="1740"/>
              </a:lnSpc>
              <a:tabLst>
                <a:tab pos="128270" algn="l"/>
              </a:tabLst>
            </a:pPr>
            <a:r>
              <a:rPr sz="1400" kern="0" spc="0" dirty="0">
                <a:solidFill>
                  <a:srgbClr val="FAFAFA">
                    <a:alpha val="100000"/>
                  </a:srgbClr>
                </a:solidFill>
                <a:latin typeface="Arial" panose="020B0604020202020204"/>
                <a:ea typeface="Arial" panose="020B0604020202020204"/>
                <a:cs typeface="Arial" panose="020B0604020202020204"/>
              </a:rPr>
              <a:t>	</a:t>
            </a:r>
            <a:r>
              <a:rPr sz="1400" kern="0" spc="20" dirty="0">
                <a:solidFill>
                  <a:srgbClr val="FAFAFA">
                    <a:alpha val="100000"/>
                  </a:srgbClr>
                </a:solidFill>
                <a:latin typeface="Arial" panose="020B0604020202020204"/>
                <a:ea typeface="Arial" panose="020B0604020202020204"/>
                <a:cs typeface="Arial" panose="020B0604020202020204"/>
              </a:rPr>
              <a:t>6.6.2</a:t>
            </a:r>
            <a:r>
              <a:rPr sz="1400" kern="0" spc="0" dirty="0">
                <a:solidFill>
                  <a:srgbClr val="FAFAFA">
                    <a:alpha val="100000"/>
                  </a:srgbClr>
                </a:solidFill>
                <a:latin typeface="Arial" panose="020B0604020202020204"/>
                <a:ea typeface="Arial" panose="020B0604020202020204"/>
                <a:cs typeface="Arial" panose="020B0604020202020204"/>
              </a:rPr>
              <a:t>  </a:t>
            </a:r>
            <a:r>
              <a:rPr sz="1400" kern="0" spc="20" dirty="0">
                <a:solidFill>
                  <a:srgbClr val="9F9F9F">
                    <a:alpha val="100000"/>
                  </a:srgbClr>
                </a:solidFill>
                <a:latin typeface="微软雅黑" panose="020B0503020204020204" charset="-122"/>
                <a:ea typeface="微软雅黑" panose="020B0503020204020204" charset="-122"/>
                <a:cs typeface="微软雅黑" panose="020B0503020204020204" charset="-122"/>
              </a:rPr>
              <a:t>报警值设定应符合下列规定：</a:t>
            </a:r>
            <a:endParaRPr lang="en-US" altLang="en-US" sz="1400" dirty="0"/>
          </a:p>
        </p:txBody>
      </p:sp>
      <p:pic>
        <p:nvPicPr>
          <p:cNvPr id="92" name="picture 92"/>
          <p:cNvPicPr>
            <a:picLocks noChangeAspect="1"/>
          </p:cNvPicPr>
          <p:nvPr/>
        </p:nvPicPr>
        <p:blipFill>
          <a:blip r:embed="rId3"/>
          <a:stretch>
            <a:fillRect/>
          </a:stretch>
        </p:blipFill>
        <p:spPr>
          <a:xfrm rot="21600000">
            <a:off x="3736847" y="5151119"/>
            <a:ext cx="6080759" cy="396239"/>
          </a:xfrm>
          <a:prstGeom prst="rect">
            <a:avLst/>
          </a:prstGeom>
        </p:spPr>
      </p:pic>
      <p:pic>
        <p:nvPicPr>
          <p:cNvPr id="94" name="picture 94"/>
          <p:cNvPicPr>
            <a:picLocks noChangeAspect="1"/>
          </p:cNvPicPr>
          <p:nvPr/>
        </p:nvPicPr>
        <p:blipFill>
          <a:blip r:embed="rId4"/>
          <a:stretch>
            <a:fillRect/>
          </a:stretch>
        </p:blipFill>
        <p:spPr>
          <a:xfrm rot="21600000">
            <a:off x="3645408" y="3724655"/>
            <a:ext cx="6080759" cy="358140"/>
          </a:xfrm>
          <a:prstGeom prst="rect">
            <a:avLst/>
          </a:prstGeom>
        </p:spPr>
      </p:pic>
      <p:sp>
        <p:nvSpPr>
          <p:cNvPr id="96" name="textbox 96"/>
          <p:cNvSpPr/>
          <p:nvPr/>
        </p:nvSpPr>
        <p:spPr>
          <a:xfrm>
            <a:off x="376865" y="1258111"/>
            <a:ext cx="3724909" cy="328929"/>
          </a:xfrm>
          <a:prstGeom prst="rect">
            <a:avLst/>
          </a:prstGeom>
        </p:spPr>
        <p:txBody>
          <a:bodyPr vert="horz" wrap="square" lIns="0" tIns="0" rIns="0" bIns="0"/>
          <a:lstStyle/>
          <a:p>
            <a:pPr algn="l" rtl="0" eaLnBrk="0">
              <a:lnSpc>
                <a:spcPct val="79000"/>
              </a:lnSpc>
            </a:pPr>
            <a:endParaRPr lang="en-US" altLang="en-US" sz="100" dirty="0"/>
          </a:p>
          <a:p>
            <a:pPr marL="12700" algn="l" rtl="0" eaLnBrk="0">
              <a:lnSpc>
                <a:spcPct val="95000"/>
              </a:lnSpc>
            </a:pPr>
            <a:r>
              <a:rPr sz="2100" b="1" kern="0" spc="0" dirty="0">
                <a:solidFill>
                  <a:srgbClr val="1A4780">
                    <a:alpha val="100000"/>
                  </a:srgbClr>
                </a:solidFill>
                <a:latin typeface="Arial" panose="020B0604020202020204"/>
                <a:ea typeface="Arial" panose="020B0604020202020204"/>
                <a:cs typeface="Arial" panose="020B0604020202020204"/>
              </a:rPr>
              <a:t>SY</a:t>
            </a:r>
            <a:r>
              <a:rPr sz="2100" b="1" kern="0" spc="70" dirty="0">
                <a:solidFill>
                  <a:srgbClr val="1A4780">
                    <a:alpha val="100000"/>
                  </a:srgbClr>
                </a:solidFill>
                <a:latin typeface="Arial" panose="020B0604020202020204"/>
                <a:ea typeface="Arial" panose="020B0604020202020204"/>
                <a:cs typeface="Arial" panose="020B0604020202020204"/>
              </a:rPr>
              <a:t>/T6503-2022</a:t>
            </a:r>
            <a:r>
              <a:rPr sz="2100" b="1" kern="0" spc="60" dirty="0">
                <a:solidFill>
                  <a:srgbClr val="1A4780">
                    <a:alpha val="100000"/>
                  </a:srgbClr>
                </a:solidFill>
                <a:latin typeface="Arial" panose="020B0604020202020204"/>
                <a:ea typeface="Arial" panose="020B0604020202020204"/>
                <a:cs typeface="Arial" panose="020B0604020202020204"/>
              </a:rPr>
              <a:t> </a:t>
            </a:r>
            <a:r>
              <a:rPr sz="2100" b="1" kern="0" spc="60" dirty="0">
                <a:solidFill>
                  <a:srgbClr val="1A4780">
                    <a:alpha val="100000"/>
                  </a:srgbClr>
                </a:solidFill>
                <a:latin typeface="微软雅黑" panose="020B0503020204020204" charset="-122"/>
                <a:ea typeface="微软雅黑" panose="020B0503020204020204" charset="-122"/>
                <a:cs typeface="微软雅黑" panose="020B0503020204020204" charset="-122"/>
              </a:rPr>
              <a:t>的主要参考点</a:t>
            </a:r>
            <a:endParaRPr lang="en-US" altLang="en-US" sz="2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1600000">
            <a:off x="440436" y="2077211"/>
            <a:ext cx="9297924" cy="3662171"/>
            <a:chOff x="0" y="0"/>
            <a:chExt cx="9297924" cy="3662171"/>
          </a:xfrm>
        </p:grpSpPr>
        <p:sp>
          <p:nvSpPr>
            <p:cNvPr id="98" name="rect"/>
            <p:cNvSpPr/>
            <p:nvPr/>
          </p:nvSpPr>
          <p:spPr>
            <a:xfrm>
              <a:off x="0" y="117347"/>
              <a:ext cx="9291828" cy="3544823"/>
            </a:xfrm>
            <a:prstGeom prst="rect">
              <a:avLst/>
            </a:prstGeom>
            <a:solidFill>
              <a:srgbClr val="F2F2F2">
                <a:alpha val="100000"/>
              </a:srgbClr>
            </a:solidFill>
            <a:ln cap="flat">
              <a:noFill/>
              <a:prstDash val="solid"/>
              <a:miter lim="0"/>
            </a:ln>
          </p:spPr>
          <p:txBody>
            <a:bodyPr rtlCol="0"/>
            <a:lstStyle/>
            <a:p>
              <a:pPr algn="ctr"/>
              <a:endParaRPr lang="zh-CN" altLang="en-US"/>
            </a:p>
          </p:txBody>
        </p:sp>
        <p:sp>
          <p:nvSpPr>
            <p:cNvPr id="100" name="textbox 100"/>
            <p:cNvSpPr/>
            <p:nvPr/>
          </p:nvSpPr>
          <p:spPr>
            <a:xfrm>
              <a:off x="10003" y="342534"/>
              <a:ext cx="4556759" cy="3316604"/>
            </a:xfrm>
            <a:prstGeom prst="rect">
              <a:avLst/>
            </a:prstGeom>
          </p:spPr>
          <p:txBody>
            <a:bodyPr vert="horz" wrap="square" lIns="0" tIns="0" rIns="0" bIns="0"/>
            <a:lstStyle/>
            <a:p>
              <a:pPr algn="l" rtl="0" eaLnBrk="0">
                <a:lnSpc>
                  <a:spcPct val="79000"/>
                </a:lnSpc>
              </a:pPr>
              <a:endParaRPr lang="en-US" altLang="en-US" sz="100" dirty="0"/>
            </a:p>
            <a:p>
              <a:pPr marL="12700" algn="l" rtl="0" eaLnBrk="0">
                <a:lnSpc>
                  <a:spcPct val="95000"/>
                </a:lnSpc>
              </a:pPr>
              <a:r>
                <a:rPr sz="1900" kern="0" spc="70" dirty="0">
                  <a:ln w="6350" cap="flat" cmpd="sng">
                    <a:solidFill>
                      <a:srgbClr val="A6A6A6">
                        <a:alpha val="100000"/>
                      </a:srgbClr>
                    </a:solidFill>
                    <a:prstDash val="solid"/>
                    <a:miter lim="0"/>
                  </a:ln>
                  <a:solidFill>
                    <a:srgbClr val="A6A6A6">
                      <a:alpha val="100000"/>
                    </a:srgbClr>
                  </a:solidFill>
                  <a:latin typeface="宋体" panose="02010600030101010101" pitchFamily="2" charset="-122"/>
                  <a:ea typeface="宋体" panose="02010600030101010101" pitchFamily="2" charset="-122"/>
                  <a:cs typeface="宋体" panose="02010600030101010101" pitchFamily="2" charset="-122"/>
                </a:rPr>
                <a:t>口</a:t>
              </a:r>
              <a:r>
                <a:rPr sz="1900" b="1" kern="0" spc="70" dirty="0">
                  <a:solidFill>
                    <a:srgbClr val="A6A6A6">
                      <a:alpha val="100000"/>
                    </a:srgbClr>
                  </a:solidFill>
                  <a:latin typeface="微软雅黑" panose="020B0503020204020204" charset="-122"/>
                  <a:ea typeface="微软雅黑" panose="020B0503020204020204" charset="-122"/>
                  <a:cs typeface="微软雅黑" panose="020B0503020204020204" charset="-122"/>
                </a:rPr>
                <a:t>安全时刻 </a:t>
              </a:r>
              <a:r>
                <a:rPr sz="1900" b="1" kern="0" spc="0" dirty="0">
                  <a:solidFill>
                    <a:srgbClr val="A6A6A6">
                      <a:alpha val="100000"/>
                    </a:srgbClr>
                  </a:solidFill>
                  <a:latin typeface="Arial" panose="020B0604020202020204"/>
                  <a:ea typeface="Arial" panose="020B0604020202020204"/>
                  <a:cs typeface="Arial" panose="020B0604020202020204"/>
                </a:rPr>
                <a:t>Safety</a:t>
              </a:r>
              <a:r>
                <a:rPr sz="1900" b="1" kern="0" spc="180" dirty="0">
                  <a:solidFill>
                    <a:srgbClr val="A6A6A6">
                      <a:alpha val="100000"/>
                    </a:srgbClr>
                  </a:solidFill>
                  <a:latin typeface="Arial" panose="020B0604020202020204"/>
                  <a:ea typeface="Arial" panose="020B0604020202020204"/>
                  <a:cs typeface="Arial" panose="020B0604020202020204"/>
                </a:rPr>
                <a:t> </a:t>
              </a:r>
              <a:r>
                <a:rPr sz="1900" b="1" kern="0" spc="0" dirty="0">
                  <a:solidFill>
                    <a:srgbClr val="A6A6A6">
                      <a:alpha val="100000"/>
                    </a:srgbClr>
                  </a:solidFill>
                  <a:latin typeface="Arial" panose="020B0604020202020204"/>
                  <a:ea typeface="Arial" panose="020B0604020202020204"/>
                  <a:cs typeface="Arial" panose="020B0604020202020204"/>
                </a:rPr>
                <a:t>Moment</a:t>
              </a:r>
              <a:endParaRPr lang="en-US" altLang="en-US" sz="1900" dirty="0"/>
            </a:p>
            <a:p>
              <a:pPr algn="l" rtl="0" eaLnBrk="0">
                <a:lnSpc>
                  <a:spcPct val="169000"/>
                </a:lnSpc>
              </a:pPr>
              <a:endParaRPr lang="en-US" altLang="en-US" sz="1000" dirty="0"/>
            </a:p>
            <a:p>
              <a:pPr marL="12700" algn="l" rtl="0" eaLnBrk="0">
                <a:lnSpc>
                  <a:spcPct val="94000"/>
                </a:lnSpc>
                <a:spcBef>
                  <a:spcPts val="575"/>
                </a:spcBef>
              </a:pPr>
              <a:r>
                <a:rPr sz="1900" kern="0" spc="70" dirty="0">
                  <a:ln w="6350" cap="flat" cmpd="sng">
                    <a:solidFill>
                      <a:srgbClr val="A6A6A6">
                        <a:alpha val="100000"/>
                      </a:srgbClr>
                    </a:solidFill>
                    <a:prstDash val="solid"/>
                    <a:miter lim="0"/>
                  </a:ln>
                  <a:solidFill>
                    <a:srgbClr val="A6A6A6">
                      <a:alpha val="100000"/>
                    </a:srgbClr>
                  </a:solidFill>
                  <a:latin typeface="宋体" panose="02010600030101010101" pitchFamily="2" charset="-122"/>
                  <a:ea typeface="宋体" panose="02010600030101010101" pitchFamily="2" charset="-122"/>
                  <a:cs typeface="宋体" panose="02010600030101010101" pitchFamily="2" charset="-122"/>
                </a:rPr>
                <a:t>口</a:t>
              </a:r>
              <a:r>
                <a:rPr sz="1900" b="1" kern="0" spc="70" dirty="0">
                  <a:solidFill>
                    <a:srgbClr val="A6A6A6">
                      <a:alpha val="100000"/>
                    </a:srgbClr>
                  </a:solidFill>
                  <a:latin typeface="微软雅黑" panose="020B0503020204020204" charset="-122"/>
                  <a:ea typeface="微软雅黑" panose="020B0503020204020204" charset="-122"/>
                  <a:cs typeface="微软雅黑" panose="020B0503020204020204" charset="-122"/>
                </a:rPr>
                <a:t>与</a:t>
              </a:r>
              <a:r>
                <a:rPr sz="1900" b="1" kern="0" spc="0" dirty="0">
                  <a:solidFill>
                    <a:srgbClr val="A6A6A6">
                      <a:alpha val="100000"/>
                    </a:srgbClr>
                  </a:solidFill>
                  <a:latin typeface="Arial" panose="020B0604020202020204"/>
                  <a:ea typeface="Arial" panose="020B0604020202020204"/>
                  <a:cs typeface="Arial" panose="020B0604020202020204"/>
                </a:rPr>
                <a:t>GDS</a:t>
              </a:r>
              <a:r>
                <a:rPr sz="1900" b="1" kern="0" spc="70" dirty="0">
                  <a:solidFill>
                    <a:srgbClr val="A6A6A6">
                      <a:alpha val="100000"/>
                    </a:srgbClr>
                  </a:solidFill>
                  <a:latin typeface="微软雅黑" panose="020B0503020204020204" charset="-122"/>
                  <a:ea typeface="微软雅黑" panose="020B0503020204020204" charset="-122"/>
                  <a:cs typeface="微软雅黑" panose="020B0503020204020204" charset="-122"/>
                </a:rPr>
                <a:t>有关的事故案例及其法规依据</a:t>
              </a:r>
              <a:endParaRPr lang="en-US" altLang="en-US" sz="1900" dirty="0"/>
            </a:p>
            <a:p>
              <a:pPr algn="l" rtl="0" eaLnBrk="0">
                <a:lnSpc>
                  <a:spcPct val="169000"/>
                </a:lnSpc>
              </a:pPr>
              <a:endParaRPr lang="en-US" altLang="en-US" sz="1000" dirty="0"/>
            </a:p>
            <a:p>
              <a:pPr marL="12700" algn="l" rtl="0" eaLnBrk="0">
                <a:lnSpc>
                  <a:spcPct val="94000"/>
                </a:lnSpc>
                <a:spcBef>
                  <a:spcPts val="580"/>
                </a:spcBef>
              </a:pPr>
              <a:r>
                <a:rPr sz="1900" kern="0" spc="60" dirty="0">
                  <a:ln w="6350"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口</a:t>
              </a:r>
              <a:r>
                <a:rPr sz="1900" b="1" kern="0" spc="0" dirty="0">
                  <a:solidFill>
                    <a:srgbClr val="000000">
                      <a:alpha val="100000"/>
                    </a:srgbClr>
                  </a:solidFill>
                  <a:latin typeface="Arial" panose="020B0604020202020204"/>
                  <a:ea typeface="Arial" panose="020B0604020202020204"/>
                  <a:cs typeface="Arial" panose="020B0604020202020204"/>
                </a:rPr>
                <a:t>GDS</a:t>
              </a:r>
              <a:r>
                <a:rPr sz="19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的相关设计要求关注点</a:t>
              </a:r>
              <a:endParaRPr lang="en-US" altLang="en-US" sz="1900" dirty="0"/>
            </a:p>
            <a:p>
              <a:pPr algn="l" rtl="0" eaLnBrk="0">
                <a:lnSpc>
                  <a:spcPct val="168000"/>
                </a:lnSpc>
              </a:pPr>
              <a:endParaRPr lang="en-US" altLang="en-US" sz="1000" dirty="0"/>
            </a:p>
            <a:p>
              <a:pPr marL="12700" algn="l" rtl="0" eaLnBrk="0">
                <a:lnSpc>
                  <a:spcPct val="86000"/>
                </a:lnSpc>
                <a:spcBef>
                  <a:spcPts val="580"/>
                </a:spcBef>
              </a:pPr>
              <a:r>
                <a:rPr sz="1900" kern="0" spc="70" dirty="0">
                  <a:ln w="6350" cap="flat" cmpd="sng">
                    <a:solidFill>
                      <a:srgbClr val="A6A6A6">
                        <a:alpha val="100000"/>
                      </a:srgbClr>
                    </a:solidFill>
                    <a:prstDash val="solid"/>
                    <a:miter lim="0"/>
                  </a:ln>
                  <a:solidFill>
                    <a:srgbClr val="A6A6A6">
                      <a:alpha val="100000"/>
                    </a:srgbClr>
                  </a:solidFill>
                  <a:latin typeface="宋体" panose="02010600030101010101" pitchFamily="2" charset="-122"/>
                  <a:ea typeface="宋体" panose="02010600030101010101" pitchFamily="2" charset="-122"/>
                  <a:cs typeface="宋体" panose="02010600030101010101" pitchFamily="2" charset="-122"/>
                </a:rPr>
                <a:t>口</a:t>
              </a:r>
              <a:r>
                <a:rPr sz="1900" b="1" kern="0" spc="0" dirty="0">
                  <a:solidFill>
                    <a:srgbClr val="A6A6A6">
                      <a:alpha val="100000"/>
                    </a:srgbClr>
                  </a:solidFill>
                  <a:latin typeface="Arial" panose="020B0604020202020204"/>
                  <a:ea typeface="Arial" panose="020B0604020202020204"/>
                  <a:cs typeface="Arial" panose="020B0604020202020204"/>
                </a:rPr>
                <a:t>GDS</a:t>
              </a:r>
              <a:r>
                <a:rPr sz="1900" b="1" kern="0" spc="70" dirty="0">
                  <a:solidFill>
                    <a:srgbClr val="A6A6A6">
                      <a:alpha val="100000"/>
                    </a:srgbClr>
                  </a:solidFill>
                  <a:latin typeface="微软雅黑" panose="020B0503020204020204" charset="-122"/>
                  <a:ea typeface="微软雅黑" panose="020B0503020204020204" charset="-122"/>
                  <a:cs typeface="微软雅黑" panose="020B0503020204020204" charset="-122"/>
                </a:rPr>
                <a:t>的安全使用和日常维护的关注事项</a:t>
              </a:r>
              <a:endParaRPr lang="en-US" altLang="en-US" sz="1900" dirty="0"/>
            </a:p>
            <a:p>
              <a:pPr marL="12700" algn="l" rtl="0" eaLnBrk="0">
                <a:lnSpc>
                  <a:spcPts val="4745"/>
                </a:lnSpc>
              </a:pPr>
              <a:r>
                <a:rPr sz="1900" kern="0" spc="70" dirty="0">
                  <a:ln w="6350" cap="flat" cmpd="sng">
                    <a:solidFill>
                      <a:srgbClr val="A6A6A6">
                        <a:alpha val="100000"/>
                      </a:srgbClr>
                    </a:solidFill>
                    <a:prstDash val="solid"/>
                    <a:miter lim="0"/>
                  </a:ln>
                  <a:solidFill>
                    <a:srgbClr val="A6A6A6">
                      <a:alpha val="100000"/>
                    </a:srgbClr>
                  </a:solidFill>
                  <a:latin typeface="宋体" panose="02010600030101010101" pitchFamily="2" charset="-122"/>
                  <a:ea typeface="宋体" panose="02010600030101010101" pitchFamily="2" charset="-122"/>
                  <a:cs typeface="宋体" panose="02010600030101010101" pitchFamily="2" charset="-122"/>
                </a:rPr>
                <a:t>口</a:t>
              </a:r>
              <a:r>
                <a:rPr sz="1900" b="1" kern="0" spc="0" dirty="0">
                  <a:solidFill>
                    <a:srgbClr val="A6A6A6">
                      <a:alpha val="100000"/>
                    </a:srgbClr>
                  </a:solidFill>
                  <a:latin typeface="Arial" panose="020B0604020202020204"/>
                  <a:ea typeface="Arial" panose="020B0604020202020204"/>
                  <a:cs typeface="Arial" panose="020B0604020202020204"/>
                </a:rPr>
                <a:t>GDS</a:t>
              </a:r>
              <a:r>
                <a:rPr sz="1900" b="1" kern="0" spc="70" dirty="0">
                  <a:solidFill>
                    <a:srgbClr val="A6A6A6">
                      <a:alpha val="100000"/>
                    </a:srgbClr>
                  </a:solidFill>
                  <a:latin typeface="微软雅黑" panose="020B0503020204020204" charset="-122"/>
                  <a:ea typeface="微软雅黑" panose="020B0503020204020204" charset="-122"/>
                  <a:cs typeface="微软雅黑" panose="020B0503020204020204" charset="-122"/>
                </a:rPr>
                <a:t>相关的现场隐患排查</a:t>
              </a:r>
              <a:r>
                <a:rPr sz="1900" b="1" kern="0" spc="60" dirty="0">
                  <a:solidFill>
                    <a:srgbClr val="A6A6A6">
                      <a:alpha val="100000"/>
                    </a:srgbClr>
                  </a:solidFill>
                  <a:latin typeface="微软雅黑" panose="020B0503020204020204" charset="-122"/>
                  <a:ea typeface="微软雅黑" panose="020B0503020204020204" charset="-122"/>
                  <a:cs typeface="微软雅黑" panose="020B0503020204020204" charset="-122"/>
                </a:rPr>
                <a:t>图示</a:t>
              </a:r>
              <a:endParaRPr lang="en-US" altLang="en-US" sz="1900" dirty="0"/>
            </a:p>
            <a:p>
              <a:pPr algn="l" rtl="0" eaLnBrk="0">
                <a:lnSpc>
                  <a:spcPct val="186000"/>
                </a:lnSpc>
              </a:pPr>
              <a:endParaRPr lang="en-US" altLang="en-US" sz="1000" dirty="0"/>
            </a:p>
            <a:p>
              <a:pPr algn="l" rtl="0" eaLnBrk="0">
                <a:lnSpc>
                  <a:spcPct val="119000"/>
                </a:lnSpc>
              </a:pPr>
              <a:endParaRPr lang="en-US" altLang="en-US" sz="400" dirty="0"/>
            </a:p>
            <a:p>
              <a:pPr marL="12700" algn="l" rtl="0" eaLnBrk="0">
                <a:lnSpc>
                  <a:spcPct val="94000"/>
                </a:lnSpc>
                <a:spcBef>
                  <a:spcPts val="5"/>
                </a:spcBef>
              </a:pPr>
              <a:r>
                <a:rPr sz="1900" kern="0" spc="-20" dirty="0">
                  <a:ln w="6350" cap="flat" cmpd="sng">
                    <a:solidFill>
                      <a:srgbClr val="A6A6A6">
                        <a:alpha val="100000"/>
                      </a:srgbClr>
                    </a:solidFill>
                    <a:prstDash val="solid"/>
                    <a:miter lim="0"/>
                  </a:ln>
                  <a:solidFill>
                    <a:srgbClr val="A6A6A6">
                      <a:alpha val="100000"/>
                    </a:srgbClr>
                  </a:solidFill>
                  <a:latin typeface="宋体" panose="02010600030101010101" pitchFamily="2" charset="-122"/>
                  <a:ea typeface="宋体" panose="02010600030101010101" pitchFamily="2" charset="-122"/>
                  <a:cs typeface="宋体" panose="02010600030101010101" pitchFamily="2" charset="-122"/>
                </a:rPr>
                <a:t>口</a:t>
              </a:r>
              <a:r>
                <a:rPr sz="1900" b="1" kern="0" spc="-20" dirty="0">
                  <a:solidFill>
                    <a:srgbClr val="A6A6A6">
                      <a:alpha val="100000"/>
                    </a:srgbClr>
                  </a:solidFill>
                  <a:latin typeface="微软雅黑" panose="020B0503020204020204" charset="-122"/>
                  <a:ea typeface="微软雅黑" panose="020B0503020204020204" charset="-122"/>
                  <a:cs typeface="微软雅黑" panose="020B0503020204020204" charset="-122"/>
                </a:rPr>
                <a:t>总结</a:t>
              </a:r>
              <a:endParaRPr lang="en-US" altLang="en-US" sz="1900" dirty="0"/>
            </a:p>
          </p:txBody>
        </p:sp>
        <p:pic>
          <p:nvPicPr>
            <p:cNvPr id="102" name="picture 102"/>
            <p:cNvPicPr>
              <a:picLocks noChangeAspect="1"/>
            </p:cNvPicPr>
            <p:nvPr/>
          </p:nvPicPr>
          <p:blipFill>
            <a:blip r:embed="rId1"/>
            <a:stretch>
              <a:fillRect/>
            </a:stretch>
          </p:blipFill>
          <p:spPr>
            <a:xfrm rot="21600000">
              <a:off x="7926324" y="0"/>
              <a:ext cx="1371600" cy="1412747"/>
            </a:xfrm>
            <a:prstGeom prst="rect">
              <a:avLst/>
            </a:prstGeom>
          </p:spPr>
        </p:pic>
      </p:grpSp>
      <p:sp>
        <p:nvSpPr>
          <p:cNvPr id="104" name="textbox 104"/>
          <p:cNvSpPr/>
          <p:nvPr/>
        </p:nvSpPr>
        <p:spPr>
          <a:xfrm>
            <a:off x="433250" y="1313696"/>
            <a:ext cx="1359535" cy="391159"/>
          </a:xfrm>
          <a:prstGeom prst="rect">
            <a:avLst/>
          </a:prstGeom>
        </p:spPr>
        <p:txBody>
          <a:bodyPr vert="horz" wrap="square" lIns="0" tIns="0" rIns="0" bIns="0"/>
          <a:lstStyle/>
          <a:p>
            <a:pPr algn="l" rtl="0" eaLnBrk="0">
              <a:lnSpc>
                <a:spcPct val="90000"/>
              </a:lnSpc>
            </a:pPr>
            <a:endParaRPr lang="en-US" altLang="en-US" sz="100" dirty="0"/>
          </a:p>
          <a:p>
            <a:pPr marL="12700" algn="l" rtl="0" eaLnBrk="0">
              <a:lnSpc>
                <a:spcPct val="92000"/>
              </a:lnSpc>
            </a:pPr>
            <a:r>
              <a:rPr sz="2600" b="1" kern="0" spc="20" dirty="0">
                <a:solidFill>
                  <a:srgbClr val="1A4780">
                    <a:alpha val="100000"/>
                  </a:srgbClr>
                </a:solidFill>
                <a:latin typeface="微软雅黑" panose="020B0503020204020204" charset="-122"/>
                <a:ea typeface="微软雅黑" panose="020B0503020204020204" charset="-122"/>
                <a:cs typeface="微软雅黑" panose="020B0503020204020204" charset="-122"/>
              </a:rPr>
              <a:t>主要内容</a:t>
            </a:r>
            <a:endParaRPr lang="en-US" altLang="en-US" sz="2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106"/>
          <p:cNvPicPr>
            <a:picLocks noChangeAspect="1"/>
          </p:cNvPicPr>
          <p:nvPr/>
        </p:nvPicPr>
        <p:blipFill>
          <a:blip r:embed="rId1"/>
          <a:stretch>
            <a:fillRect/>
          </a:stretch>
        </p:blipFill>
        <p:spPr>
          <a:xfrm rot="21600000">
            <a:off x="952500" y="2354580"/>
            <a:ext cx="3512819" cy="3255264"/>
          </a:xfrm>
          <a:prstGeom prst="rect">
            <a:avLst/>
          </a:prstGeom>
        </p:spPr>
      </p:pic>
      <p:grpSp>
        <p:nvGrpSpPr>
          <p:cNvPr id="4" name="group 4"/>
          <p:cNvGrpSpPr/>
          <p:nvPr/>
        </p:nvGrpSpPr>
        <p:grpSpPr>
          <a:xfrm rot="21600000">
            <a:off x="5026151" y="2026920"/>
            <a:ext cx="2538983" cy="457199"/>
            <a:chOff x="0" y="0"/>
            <a:chExt cx="2538983" cy="457199"/>
          </a:xfrm>
        </p:grpSpPr>
        <p:pic>
          <p:nvPicPr>
            <p:cNvPr id="108" name="picture 108"/>
            <p:cNvPicPr>
              <a:picLocks noChangeAspect="1"/>
            </p:cNvPicPr>
            <p:nvPr/>
          </p:nvPicPr>
          <p:blipFill>
            <a:blip r:embed="rId2"/>
            <a:stretch>
              <a:fillRect/>
            </a:stretch>
          </p:blipFill>
          <p:spPr>
            <a:xfrm rot="21600000">
              <a:off x="0" y="0"/>
              <a:ext cx="2538983" cy="457199"/>
            </a:xfrm>
            <a:prstGeom prst="rect">
              <a:avLst/>
            </a:prstGeom>
          </p:spPr>
        </p:pic>
        <p:sp>
          <p:nvSpPr>
            <p:cNvPr id="110" name="textbox 110"/>
            <p:cNvSpPr/>
            <p:nvPr/>
          </p:nvSpPr>
          <p:spPr>
            <a:xfrm>
              <a:off x="-12700" y="-12700"/>
              <a:ext cx="2564764" cy="511175"/>
            </a:xfrm>
            <a:prstGeom prst="rect">
              <a:avLst/>
            </a:prstGeom>
          </p:spPr>
          <p:txBody>
            <a:bodyPr vert="horz" wrap="square" lIns="0" tIns="0" rIns="0" bIns="0"/>
            <a:lstStyle/>
            <a:p>
              <a:pPr algn="l" rtl="0" eaLnBrk="0">
                <a:lnSpc>
                  <a:spcPct val="111000"/>
                </a:lnSpc>
              </a:pPr>
              <a:endParaRPr lang="en-US" altLang="en-US" sz="800" dirty="0"/>
            </a:p>
            <a:p>
              <a:pPr algn="l" rtl="0" eaLnBrk="0">
                <a:lnSpc>
                  <a:spcPct val="8000"/>
                </a:lnSpc>
              </a:pPr>
              <a:endParaRPr lang="en-US" altLang="en-US" sz="100" dirty="0"/>
            </a:p>
            <a:p>
              <a:pPr marL="370840" algn="l" rtl="0" eaLnBrk="0">
                <a:lnSpc>
                  <a:spcPts val="1945"/>
                </a:lnSpc>
              </a:pPr>
              <a:r>
                <a:rPr sz="1600" kern="0" spc="40" dirty="0">
                  <a:ln w="3175" cap="flat" cmpd="sng">
                    <a:solidFill>
                      <a:srgbClr val="FFFFFF">
                        <a:alpha val="100000"/>
                      </a:srgbClr>
                    </a:solidFill>
                    <a:prstDash val="solid"/>
                    <a:miter lim="0"/>
                  </a:ln>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什么是可燃气体？</a:t>
              </a:r>
              <a:endParaRPr lang="en-US" altLang="en-US" sz="1600" dirty="0"/>
            </a:p>
          </p:txBody>
        </p:sp>
      </p:grpSp>
      <p:grpSp>
        <p:nvGrpSpPr>
          <p:cNvPr id="6" name="group 6"/>
          <p:cNvGrpSpPr/>
          <p:nvPr/>
        </p:nvGrpSpPr>
        <p:grpSpPr>
          <a:xfrm rot="21600000">
            <a:off x="5036819" y="2804159"/>
            <a:ext cx="3869436" cy="199644"/>
            <a:chOff x="0" y="0"/>
            <a:chExt cx="3869436" cy="199644"/>
          </a:xfrm>
        </p:grpSpPr>
        <p:sp>
          <p:nvSpPr>
            <p:cNvPr id="112" name="path"/>
            <p:cNvSpPr/>
            <p:nvPr/>
          </p:nvSpPr>
          <p:spPr>
            <a:xfrm>
              <a:off x="3048" y="3048"/>
              <a:ext cx="3122676" cy="193547"/>
            </a:xfrm>
            <a:custGeom>
              <a:avLst/>
              <a:gdLst/>
              <a:ahLst/>
              <a:cxnLst/>
              <a:rect l="0" t="0" r="0" b="0"/>
              <a:pathLst>
                <a:path w="4917" h="304">
                  <a:moveTo>
                    <a:pt x="1142" y="235"/>
                  </a:moveTo>
                  <a:cubicBezTo>
                    <a:pt x="1156" y="251"/>
                    <a:pt x="1166" y="263"/>
                    <a:pt x="1168" y="271"/>
                  </a:cubicBezTo>
                  <a:cubicBezTo>
                    <a:pt x="1171" y="280"/>
                    <a:pt x="1168" y="287"/>
                    <a:pt x="1164" y="292"/>
                  </a:cubicBezTo>
                  <a:cubicBezTo>
                    <a:pt x="1159" y="295"/>
                    <a:pt x="1156" y="297"/>
                    <a:pt x="1154" y="297"/>
                  </a:cubicBezTo>
                  <a:cubicBezTo>
                    <a:pt x="1152" y="297"/>
                    <a:pt x="1149" y="295"/>
                    <a:pt x="1149" y="285"/>
                  </a:cubicBezTo>
                  <a:cubicBezTo>
                    <a:pt x="1147" y="273"/>
                    <a:pt x="1144" y="259"/>
                    <a:pt x="1137" y="237"/>
                  </a:cubicBezTo>
                  <a:lnTo>
                    <a:pt x="1142" y="235"/>
                  </a:lnTo>
                  <a:close/>
                  <a:moveTo>
                    <a:pt x="1101" y="235"/>
                  </a:moveTo>
                  <a:lnTo>
                    <a:pt x="1106" y="237"/>
                  </a:lnTo>
                  <a:cubicBezTo>
                    <a:pt x="1108" y="256"/>
                    <a:pt x="1106" y="271"/>
                    <a:pt x="1104" y="280"/>
                  </a:cubicBezTo>
                  <a:cubicBezTo>
                    <a:pt x="1101" y="290"/>
                    <a:pt x="1096" y="295"/>
                    <a:pt x="1094" y="295"/>
                  </a:cubicBezTo>
                  <a:cubicBezTo>
                    <a:pt x="1089" y="297"/>
                    <a:pt x="1087" y="297"/>
                    <a:pt x="1084" y="297"/>
                  </a:cubicBezTo>
                  <a:cubicBezTo>
                    <a:pt x="1080" y="297"/>
                    <a:pt x="1077" y="295"/>
                    <a:pt x="1075" y="295"/>
                  </a:cubicBezTo>
                  <a:cubicBezTo>
                    <a:pt x="1072" y="292"/>
                    <a:pt x="1072" y="292"/>
                    <a:pt x="1072" y="292"/>
                  </a:cubicBezTo>
                  <a:cubicBezTo>
                    <a:pt x="1072" y="287"/>
                    <a:pt x="1075" y="283"/>
                    <a:pt x="1082" y="278"/>
                  </a:cubicBezTo>
                  <a:cubicBezTo>
                    <a:pt x="1089" y="271"/>
                    <a:pt x="1096" y="256"/>
                    <a:pt x="1101" y="235"/>
                  </a:cubicBezTo>
                  <a:moveTo>
                    <a:pt x="1250" y="232"/>
                  </a:moveTo>
                  <a:cubicBezTo>
                    <a:pt x="1262" y="244"/>
                    <a:pt x="1274" y="251"/>
                    <a:pt x="1279" y="261"/>
                  </a:cubicBezTo>
                  <a:cubicBezTo>
                    <a:pt x="1286" y="268"/>
                    <a:pt x="1288" y="273"/>
                    <a:pt x="1288" y="278"/>
                  </a:cubicBezTo>
                  <a:cubicBezTo>
                    <a:pt x="1288" y="283"/>
                    <a:pt x="1286" y="287"/>
                    <a:pt x="1284" y="292"/>
                  </a:cubicBezTo>
                  <a:cubicBezTo>
                    <a:pt x="1279" y="297"/>
                    <a:pt x="1276" y="300"/>
                    <a:pt x="1274" y="300"/>
                  </a:cubicBezTo>
                  <a:cubicBezTo>
                    <a:pt x="1272" y="300"/>
                    <a:pt x="1269" y="295"/>
                    <a:pt x="1267" y="285"/>
                  </a:cubicBezTo>
                  <a:cubicBezTo>
                    <a:pt x="1264" y="271"/>
                    <a:pt x="1257" y="254"/>
                    <a:pt x="1245" y="235"/>
                  </a:cubicBezTo>
                  <a:lnTo>
                    <a:pt x="1250" y="232"/>
                  </a:lnTo>
                  <a:close/>
                  <a:moveTo>
                    <a:pt x="1195" y="232"/>
                  </a:moveTo>
                  <a:cubicBezTo>
                    <a:pt x="1209" y="244"/>
                    <a:pt x="1219" y="254"/>
                    <a:pt x="1221" y="261"/>
                  </a:cubicBezTo>
                  <a:cubicBezTo>
                    <a:pt x="1226" y="268"/>
                    <a:pt x="1228" y="273"/>
                    <a:pt x="1228" y="278"/>
                  </a:cubicBezTo>
                  <a:cubicBezTo>
                    <a:pt x="1228" y="283"/>
                    <a:pt x="1226" y="287"/>
                    <a:pt x="1224" y="292"/>
                  </a:cubicBezTo>
                  <a:cubicBezTo>
                    <a:pt x="1219" y="295"/>
                    <a:pt x="1216" y="297"/>
                    <a:pt x="1216" y="297"/>
                  </a:cubicBezTo>
                  <a:cubicBezTo>
                    <a:pt x="1212" y="297"/>
                    <a:pt x="1209" y="292"/>
                    <a:pt x="1209" y="283"/>
                  </a:cubicBezTo>
                  <a:cubicBezTo>
                    <a:pt x="1207" y="271"/>
                    <a:pt x="1200" y="254"/>
                    <a:pt x="1190" y="235"/>
                  </a:cubicBezTo>
                  <a:lnTo>
                    <a:pt x="1195" y="232"/>
                  </a:lnTo>
                  <a:close/>
                  <a:moveTo>
                    <a:pt x="3804" y="220"/>
                  </a:moveTo>
                  <a:lnTo>
                    <a:pt x="3806" y="227"/>
                  </a:lnTo>
                  <a:cubicBezTo>
                    <a:pt x="3710" y="251"/>
                    <a:pt x="3657" y="268"/>
                    <a:pt x="3652" y="275"/>
                  </a:cubicBezTo>
                  <a:lnTo>
                    <a:pt x="3638" y="247"/>
                  </a:lnTo>
                  <a:cubicBezTo>
                    <a:pt x="3657" y="247"/>
                    <a:pt x="3712" y="237"/>
                    <a:pt x="3804" y="220"/>
                  </a:cubicBezTo>
                  <a:moveTo>
                    <a:pt x="4320" y="199"/>
                  </a:moveTo>
                  <a:cubicBezTo>
                    <a:pt x="4339" y="203"/>
                    <a:pt x="4356" y="208"/>
                    <a:pt x="4365" y="215"/>
                  </a:cubicBezTo>
                  <a:cubicBezTo>
                    <a:pt x="4377" y="223"/>
                    <a:pt x="4384" y="227"/>
                    <a:pt x="4389" y="232"/>
                  </a:cubicBezTo>
                  <a:cubicBezTo>
                    <a:pt x="4394" y="237"/>
                    <a:pt x="4396" y="244"/>
                    <a:pt x="4399" y="254"/>
                  </a:cubicBezTo>
                  <a:cubicBezTo>
                    <a:pt x="4399" y="263"/>
                    <a:pt x="4399" y="268"/>
                    <a:pt x="4394" y="271"/>
                  </a:cubicBezTo>
                  <a:cubicBezTo>
                    <a:pt x="4389" y="273"/>
                    <a:pt x="4387" y="275"/>
                    <a:pt x="4387" y="275"/>
                  </a:cubicBezTo>
                  <a:cubicBezTo>
                    <a:pt x="4380" y="275"/>
                    <a:pt x="4375" y="268"/>
                    <a:pt x="4370" y="254"/>
                  </a:cubicBezTo>
                  <a:cubicBezTo>
                    <a:pt x="4360" y="235"/>
                    <a:pt x="4344" y="218"/>
                    <a:pt x="4320" y="203"/>
                  </a:cubicBezTo>
                  <a:lnTo>
                    <a:pt x="4320" y="199"/>
                  </a:lnTo>
                  <a:close/>
                  <a:moveTo>
                    <a:pt x="2040" y="194"/>
                  </a:moveTo>
                  <a:cubicBezTo>
                    <a:pt x="2042" y="194"/>
                    <a:pt x="2044" y="196"/>
                    <a:pt x="2047" y="196"/>
                  </a:cubicBezTo>
                  <a:cubicBezTo>
                    <a:pt x="2054" y="196"/>
                    <a:pt x="2059" y="201"/>
                    <a:pt x="2061" y="206"/>
                  </a:cubicBezTo>
                  <a:cubicBezTo>
                    <a:pt x="2061" y="211"/>
                    <a:pt x="2064" y="215"/>
                    <a:pt x="2064" y="218"/>
                  </a:cubicBezTo>
                  <a:cubicBezTo>
                    <a:pt x="2064" y="225"/>
                    <a:pt x="2061" y="230"/>
                    <a:pt x="2059" y="240"/>
                  </a:cubicBezTo>
                  <a:cubicBezTo>
                    <a:pt x="2056" y="247"/>
                    <a:pt x="2052" y="256"/>
                    <a:pt x="2042" y="266"/>
                  </a:cubicBezTo>
                  <a:cubicBezTo>
                    <a:pt x="2032" y="275"/>
                    <a:pt x="2025" y="280"/>
                    <a:pt x="2020" y="283"/>
                  </a:cubicBezTo>
                  <a:cubicBezTo>
                    <a:pt x="2013" y="283"/>
                    <a:pt x="2011" y="283"/>
                    <a:pt x="2011" y="283"/>
                  </a:cubicBezTo>
                  <a:cubicBezTo>
                    <a:pt x="2011" y="280"/>
                    <a:pt x="2013" y="280"/>
                    <a:pt x="2016" y="278"/>
                  </a:cubicBezTo>
                  <a:cubicBezTo>
                    <a:pt x="2020" y="273"/>
                    <a:pt x="2025" y="268"/>
                    <a:pt x="2030" y="263"/>
                  </a:cubicBezTo>
                  <a:cubicBezTo>
                    <a:pt x="2035" y="256"/>
                    <a:pt x="2040" y="249"/>
                    <a:pt x="2042" y="237"/>
                  </a:cubicBezTo>
                  <a:cubicBezTo>
                    <a:pt x="2035" y="237"/>
                    <a:pt x="2030" y="235"/>
                    <a:pt x="2025" y="232"/>
                  </a:cubicBezTo>
                  <a:cubicBezTo>
                    <a:pt x="2023" y="230"/>
                    <a:pt x="2020" y="227"/>
                    <a:pt x="2018" y="223"/>
                  </a:cubicBezTo>
                  <a:cubicBezTo>
                    <a:pt x="2018" y="218"/>
                    <a:pt x="2018" y="215"/>
                    <a:pt x="2018" y="211"/>
                  </a:cubicBezTo>
                  <a:cubicBezTo>
                    <a:pt x="2018" y="206"/>
                    <a:pt x="2020" y="203"/>
                    <a:pt x="2028" y="199"/>
                  </a:cubicBezTo>
                  <a:cubicBezTo>
                    <a:pt x="2030" y="196"/>
                    <a:pt x="2035" y="194"/>
                    <a:pt x="2040" y="194"/>
                  </a:cubicBezTo>
                  <a:moveTo>
                    <a:pt x="2779" y="155"/>
                  </a:moveTo>
                  <a:lnTo>
                    <a:pt x="2810" y="170"/>
                  </a:lnTo>
                  <a:lnTo>
                    <a:pt x="2800" y="180"/>
                  </a:lnTo>
                  <a:cubicBezTo>
                    <a:pt x="2798" y="184"/>
                    <a:pt x="2796" y="189"/>
                    <a:pt x="2793" y="194"/>
                  </a:cubicBezTo>
                  <a:lnTo>
                    <a:pt x="2906" y="194"/>
                  </a:lnTo>
                  <a:lnTo>
                    <a:pt x="2923" y="175"/>
                  </a:lnTo>
                  <a:lnTo>
                    <a:pt x="2947" y="201"/>
                  </a:lnTo>
                  <a:lnTo>
                    <a:pt x="2812" y="201"/>
                  </a:lnTo>
                  <a:cubicBezTo>
                    <a:pt x="2827" y="220"/>
                    <a:pt x="2846" y="237"/>
                    <a:pt x="2868" y="251"/>
                  </a:cubicBezTo>
                  <a:cubicBezTo>
                    <a:pt x="2889" y="263"/>
                    <a:pt x="2916" y="273"/>
                    <a:pt x="2949" y="275"/>
                  </a:cubicBezTo>
                  <a:lnTo>
                    <a:pt x="2949" y="280"/>
                  </a:lnTo>
                  <a:cubicBezTo>
                    <a:pt x="2932" y="283"/>
                    <a:pt x="2920" y="287"/>
                    <a:pt x="2918" y="300"/>
                  </a:cubicBezTo>
                  <a:cubicBezTo>
                    <a:pt x="2889" y="287"/>
                    <a:pt x="2865" y="273"/>
                    <a:pt x="2846" y="254"/>
                  </a:cubicBezTo>
                  <a:cubicBezTo>
                    <a:pt x="2827" y="235"/>
                    <a:pt x="2812" y="218"/>
                    <a:pt x="2805" y="201"/>
                  </a:cubicBezTo>
                  <a:lnTo>
                    <a:pt x="2793" y="201"/>
                  </a:lnTo>
                  <a:cubicBezTo>
                    <a:pt x="2784" y="235"/>
                    <a:pt x="2767" y="259"/>
                    <a:pt x="2743" y="273"/>
                  </a:cubicBezTo>
                  <a:cubicBezTo>
                    <a:pt x="2721" y="287"/>
                    <a:pt x="2690" y="297"/>
                    <a:pt x="2647" y="304"/>
                  </a:cubicBezTo>
                  <a:lnTo>
                    <a:pt x="2644" y="300"/>
                  </a:lnTo>
                  <a:cubicBezTo>
                    <a:pt x="2676" y="292"/>
                    <a:pt x="2702" y="283"/>
                    <a:pt x="2726" y="268"/>
                  </a:cubicBezTo>
                  <a:cubicBezTo>
                    <a:pt x="2748" y="254"/>
                    <a:pt x="2764" y="230"/>
                    <a:pt x="2774" y="201"/>
                  </a:cubicBezTo>
                  <a:lnTo>
                    <a:pt x="2688" y="201"/>
                  </a:lnTo>
                  <a:cubicBezTo>
                    <a:pt x="2676" y="201"/>
                    <a:pt x="2666" y="201"/>
                    <a:pt x="2656" y="203"/>
                  </a:cubicBezTo>
                  <a:lnTo>
                    <a:pt x="2644" y="194"/>
                  </a:lnTo>
                  <a:lnTo>
                    <a:pt x="2774" y="194"/>
                  </a:lnTo>
                  <a:cubicBezTo>
                    <a:pt x="2776" y="182"/>
                    <a:pt x="2779" y="167"/>
                    <a:pt x="2779" y="155"/>
                  </a:cubicBezTo>
                  <a:moveTo>
                    <a:pt x="561" y="146"/>
                  </a:moveTo>
                  <a:cubicBezTo>
                    <a:pt x="588" y="172"/>
                    <a:pt x="604" y="194"/>
                    <a:pt x="612" y="206"/>
                  </a:cubicBezTo>
                  <a:cubicBezTo>
                    <a:pt x="621" y="218"/>
                    <a:pt x="624" y="227"/>
                    <a:pt x="624" y="235"/>
                  </a:cubicBezTo>
                  <a:cubicBezTo>
                    <a:pt x="621" y="240"/>
                    <a:pt x="621" y="244"/>
                    <a:pt x="616" y="247"/>
                  </a:cubicBezTo>
                  <a:cubicBezTo>
                    <a:pt x="614" y="249"/>
                    <a:pt x="612" y="251"/>
                    <a:pt x="612" y="251"/>
                  </a:cubicBezTo>
                  <a:cubicBezTo>
                    <a:pt x="607" y="251"/>
                    <a:pt x="604" y="247"/>
                    <a:pt x="604" y="240"/>
                  </a:cubicBezTo>
                  <a:cubicBezTo>
                    <a:pt x="600" y="227"/>
                    <a:pt x="595" y="215"/>
                    <a:pt x="588" y="201"/>
                  </a:cubicBezTo>
                  <a:cubicBezTo>
                    <a:pt x="580" y="187"/>
                    <a:pt x="571" y="170"/>
                    <a:pt x="559" y="148"/>
                  </a:cubicBezTo>
                  <a:lnTo>
                    <a:pt x="561" y="146"/>
                  </a:lnTo>
                  <a:close/>
                  <a:moveTo>
                    <a:pt x="489" y="139"/>
                  </a:moveTo>
                  <a:lnTo>
                    <a:pt x="516" y="153"/>
                  </a:lnTo>
                  <a:lnTo>
                    <a:pt x="506" y="163"/>
                  </a:lnTo>
                  <a:cubicBezTo>
                    <a:pt x="484" y="206"/>
                    <a:pt x="463" y="240"/>
                    <a:pt x="436" y="261"/>
                  </a:cubicBezTo>
                  <a:lnTo>
                    <a:pt x="434" y="256"/>
                  </a:lnTo>
                  <a:cubicBezTo>
                    <a:pt x="451" y="235"/>
                    <a:pt x="463" y="215"/>
                    <a:pt x="472" y="191"/>
                  </a:cubicBezTo>
                  <a:cubicBezTo>
                    <a:pt x="482" y="170"/>
                    <a:pt x="487" y="153"/>
                    <a:pt x="489" y="139"/>
                  </a:cubicBezTo>
                  <a:moveTo>
                    <a:pt x="3688" y="117"/>
                  </a:moveTo>
                  <a:lnTo>
                    <a:pt x="3688" y="182"/>
                  </a:lnTo>
                  <a:lnTo>
                    <a:pt x="3753" y="182"/>
                  </a:lnTo>
                  <a:lnTo>
                    <a:pt x="3753" y="117"/>
                  </a:lnTo>
                  <a:lnTo>
                    <a:pt x="3688" y="117"/>
                  </a:lnTo>
                  <a:close/>
                  <a:moveTo>
                    <a:pt x="3192" y="117"/>
                  </a:moveTo>
                  <a:lnTo>
                    <a:pt x="3213" y="134"/>
                  </a:lnTo>
                  <a:lnTo>
                    <a:pt x="3201" y="143"/>
                  </a:lnTo>
                  <a:cubicBezTo>
                    <a:pt x="3201" y="160"/>
                    <a:pt x="3201" y="177"/>
                    <a:pt x="3204" y="196"/>
                  </a:cubicBezTo>
                  <a:cubicBezTo>
                    <a:pt x="3204" y="218"/>
                    <a:pt x="3208" y="232"/>
                    <a:pt x="3216" y="247"/>
                  </a:cubicBezTo>
                  <a:cubicBezTo>
                    <a:pt x="3220" y="259"/>
                    <a:pt x="3232" y="268"/>
                    <a:pt x="3247" y="275"/>
                  </a:cubicBezTo>
                  <a:cubicBezTo>
                    <a:pt x="3249" y="266"/>
                    <a:pt x="3254" y="249"/>
                    <a:pt x="3259" y="225"/>
                  </a:cubicBezTo>
                  <a:lnTo>
                    <a:pt x="3264" y="225"/>
                  </a:lnTo>
                  <a:cubicBezTo>
                    <a:pt x="3264" y="237"/>
                    <a:pt x="3264" y="251"/>
                    <a:pt x="3264" y="266"/>
                  </a:cubicBezTo>
                  <a:cubicBezTo>
                    <a:pt x="3264" y="278"/>
                    <a:pt x="3266" y="290"/>
                    <a:pt x="3268" y="297"/>
                  </a:cubicBezTo>
                  <a:cubicBezTo>
                    <a:pt x="3271" y="300"/>
                    <a:pt x="3271" y="302"/>
                    <a:pt x="3266" y="302"/>
                  </a:cubicBezTo>
                  <a:cubicBezTo>
                    <a:pt x="3264" y="302"/>
                    <a:pt x="3254" y="300"/>
                    <a:pt x="3242" y="295"/>
                  </a:cubicBezTo>
                  <a:cubicBezTo>
                    <a:pt x="3230" y="292"/>
                    <a:pt x="3220" y="285"/>
                    <a:pt x="3208" y="271"/>
                  </a:cubicBezTo>
                  <a:cubicBezTo>
                    <a:pt x="3199" y="259"/>
                    <a:pt x="3192" y="244"/>
                    <a:pt x="3189" y="223"/>
                  </a:cubicBezTo>
                  <a:cubicBezTo>
                    <a:pt x="3184" y="201"/>
                    <a:pt x="3182" y="172"/>
                    <a:pt x="3184" y="139"/>
                  </a:cubicBezTo>
                  <a:lnTo>
                    <a:pt x="3060" y="139"/>
                  </a:lnTo>
                  <a:cubicBezTo>
                    <a:pt x="3050" y="139"/>
                    <a:pt x="3038" y="141"/>
                    <a:pt x="3028" y="143"/>
                  </a:cubicBezTo>
                  <a:lnTo>
                    <a:pt x="3019" y="131"/>
                  </a:lnTo>
                  <a:lnTo>
                    <a:pt x="3180" y="131"/>
                  </a:lnTo>
                  <a:lnTo>
                    <a:pt x="3192" y="117"/>
                  </a:lnTo>
                  <a:close/>
                  <a:moveTo>
                    <a:pt x="1538" y="117"/>
                  </a:moveTo>
                  <a:lnTo>
                    <a:pt x="1560" y="134"/>
                  </a:lnTo>
                  <a:lnTo>
                    <a:pt x="1548" y="143"/>
                  </a:lnTo>
                  <a:cubicBezTo>
                    <a:pt x="1548" y="160"/>
                    <a:pt x="1548" y="177"/>
                    <a:pt x="1550" y="196"/>
                  </a:cubicBezTo>
                  <a:cubicBezTo>
                    <a:pt x="1550" y="218"/>
                    <a:pt x="1555" y="232"/>
                    <a:pt x="1562" y="247"/>
                  </a:cubicBezTo>
                  <a:cubicBezTo>
                    <a:pt x="1567" y="259"/>
                    <a:pt x="1579" y="268"/>
                    <a:pt x="1593" y="275"/>
                  </a:cubicBezTo>
                  <a:cubicBezTo>
                    <a:pt x="1596" y="266"/>
                    <a:pt x="1600" y="249"/>
                    <a:pt x="1605" y="225"/>
                  </a:cubicBezTo>
                  <a:lnTo>
                    <a:pt x="1610" y="225"/>
                  </a:lnTo>
                  <a:cubicBezTo>
                    <a:pt x="1610" y="237"/>
                    <a:pt x="1610" y="251"/>
                    <a:pt x="1610" y="266"/>
                  </a:cubicBezTo>
                  <a:cubicBezTo>
                    <a:pt x="1610" y="278"/>
                    <a:pt x="1612" y="290"/>
                    <a:pt x="1615" y="297"/>
                  </a:cubicBezTo>
                  <a:cubicBezTo>
                    <a:pt x="1617" y="300"/>
                    <a:pt x="1617" y="302"/>
                    <a:pt x="1612" y="302"/>
                  </a:cubicBezTo>
                  <a:cubicBezTo>
                    <a:pt x="1610" y="302"/>
                    <a:pt x="1600" y="300"/>
                    <a:pt x="1588" y="295"/>
                  </a:cubicBezTo>
                  <a:cubicBezTo>
                    <a:pt x="1576" y="292"/>
                    <a:pt x="1567" y="285"/>
                    <a:pt x="1555" y="271"/>
                  </a:cubicBezTo>
                  <a:cubicBezTo>
                    <a:pt x="1545" y="259"/>
                    <a:pt x="1538" y="244"/>
                    <a:pt x="1536" y="223"/>
                  </a:cubicBezTo>
                  <a:cubicBezTo>
                    <a:pt x="1531" y="201"/>
                    <a:pt x="1528" y="172"/>
                    <a:pt x="1531" y="139"/>
                  </a:cubicBezTo>
                  <a:lnTo>
                    <a:pt x="1406" y="139"/>
                  </a:lnTo>
                  <a:cubicBezTo>
                    <a:pt x="1396" y="139"/>
                    <a:pt x="1384" y="141"/>
                    <a:pt x="1375" y="143"/>
                  </a:cubicBezTo>
                  <a:lnTo>
                    <a:pt x="1365" y="131"/>
                  </a:lnTo>
                  <a:lnTo>
                    <a:pt x="1526" y="131"/>
                  </a:lnTo>
                  <a:lnTo>
                    <a:pt x="1538" y="117"/>
                  </a:lnTo>
                  <a:close/>
                  <a:moveTo>
                    <a:pt x="760" y="117"/>
                  </a:moveTo>
                  <a:lnTo>
                    <a:pt x="787" y="134"/>
                  </a:lnTo>
                  <a:lnTo>
                    <a:pt x="775" y="139"/>
                  </a:lnTo>
                  <a:cubicBezTo>
                    <a:pt x="770" y="143"/>
                    <a:pt x="765" y="151"/>
                    <a:pt x="760" y="155"/>
                  </a:cubicBezTo>
                  <a:lnTo>
                    <a:pt x="909" y="155"/>
                  </a:lnTo>
                  <a:lnTo>
                    <a:pt x="921" y="143"/>
                  </a:lnTo>
                  <a:lnTo>
                    <a:pt x="943" y="163"/>
                  </a:lnTo>
                  <a:lnTo>
                    <a:pt x="931" y="170"/>
                  </a:lnTo>
                  <a:cubicBezTo>
                    <a:pt x="926" y="196"/>
                    <a:pt x="924" y="218"/>
                    <a:pt x="919" y="235"/>
                  </a:cubicBezTo>
                  <a:cubicBezTo>
                    <a:pt x="916" y="249"/>
                    <a:pt x="914" y="263"/>
                    <a:pt x="909" y="275"/>
                  </a:cubicBezTo>
                  <a:cubicBezTo>
                    <a:pt x="904" y="287"/>
                    <a:pt x="890" y="295"/>
                    <a:pt x="871" y="300"/>
                  </a:cubicBezTo>
                  <a:cubicBezTo>
                    <a:pt x="871" y="287"/>
                    <a:pt x="859" y="278"/>
                    <a:pt x="837" y="268"/>
                  </a:cubicBezTo>
                  <a:lnTo>
                    <a:pt x="837" y="263"/>
                  </a:lnTo>
                  <a:cubicBezTo>
                    <a:pt x="856" y="268"/>
                    <a:pt x="871" y="271"/>
                    <a:pt x="878" y="271"/>
                  </a:cubicBezTo>
                  <a:cubicBezTo>
                    <a:pt x="885" y="271"/>
                    <a:pt x="890" y="268"/>
                    <a:pt x="895" y="259"/>
                  </a:cubicBezTo>
                  <a:cubicBezTo>
                    <a:pt x="897" y="249"/>
                    <a:pt x="904" y="215"/>
                    <a:pt x="914" y="163"/>
                  </a:cubicBezTo>
                  <a:lnTo>
                    <a:pt x="873" y="163"/>
                  </a:lnTo>
                  <a:cubicBezTo>
                    <a:pt x="856" y="215"/>
                    <a:pt x="832" y="249"/>
                    <a:pt x="801" y="266"/>
                  </a:cubicBezTo>
                  <a:cubicBezTo>
                    <a:pt x="772" y="285"/>
                    <a:pt x="744" y="295"/>
                    <a:pt x="712" y="302"/>
                  </a:cubicBezTo>
                  <a:lnTo>
                    <a:pt x="710" y="297"/>
                  </a:lnTo>
                  <a:cubicBezTo>
                    <a:pt x="748" y="285"/>
                    <a:pt x="777" y="271"/>
                    <a:pt x="799" y="251"/>
                  </a:cubicBezTo>
                  <a:cubicBezTo>
                    <a:pt x="820" y="232"/>
                    <a:pt x="840" y="203"/>
                    <a:pt x="854" y="163"/>
                  </a:cubicBezTo>
                  <a:lnTo>
                    <a:pt x="816" y="163"/>
                  </a:lnTo>
                  <a:cubicBezTo>
                    <a:pt x="796" y="196"/>
                    <a:pt x="777" y="220"/>
                    <a:pt x="756" y="235"/>
                  </a:cubicBezTo>
                  <a:cubicBezTo>
                    <a:pt x="734" y="249"/>
                    <a:pt x="712" y="259"/>
                    <a:pt x="688" y="263"/>
                  </a:cubicBezTo>
                  <a:lnTo>
                    <a:pt x="688" y="259"/>
                  </a:lnTo>
                  <a:cubicBezTo>
                    <a:pt x="712" y="249"/>
                    <a:pt x="734" y="237"/>
                    <a:pt x="751" y="223"/>
                  </a:cubicBezTo>
                  <a:cubicBezTo>
                    <a:pt x="768" y="208"/>
                    <a:pt x="780" y="189"/>
                    <a:pt x="792" y="163"/>
                  </a:cubicBezTo>
                  <a:lnTo>
                    <a:pt x="756" y="163"/>
                  </a:lnTo>
                  <a:cubicBezTo>
                    <a:pt x="736" y="187"/>
                    <a:pt x="712" y="203"/>
                    <a:pt x="684" y="218"/>
                  </a:cubicBezTo>
                  <a:lnTo>
                    <a:pt x="681" y="213"/>
                  </a:lnTo>
                  <a:cubicBezTo>
                    <a:pt x="715" y="191"/>
                    <a:pt x="741" y="158"/>
                    <a:pt x="760" y="117"/>
                  </a:cubicBezTo>
                  <a:moveTo>
                    <a:pt x="4128" y="107"/>
                  </a:moveTo>
                  <a:lnTo>
                    <a:pt x="4128" y="167"/>
                  </a:lnTo>
                  <a:lnTo>
                    <a:pt x="4212" y="167"/>
                  </a:lnTo>
                  <a:lnTo>
                    <a:pt x="4212" y="107"/>
                  </a:lnTo>
                  <a:lnTo>
                    <a:pt x="4128" y="107"/>
                  </a:lnTo>
                  <a:close/>
                  <a:moveTo>
                    <a:pt x="4027" y="107"/>
                  </a:moveTo>
                  <a:lnTo>
                    <a:pt x="4027" y="167"/>
                  </a:lnTo>
                  <a:lnTo>
                    <a:pt x="4111" y="167"/>
                  </a:lnTo>
                  <a:lnTo>
                    <a:pt x="4111" y="107"/>
                  </a:lnTo>
                  <a:lnTo>
                    <a:pt x="4027" y="107"/>
                  </a:lnTo>
                  <a:close/>
                  <a:moveTo>
                    <a:pt x="2479" y="107"/>
                  </a:moveTo>
                  <a:lnTo>
                    <a:pt x="2479" y="167"/>
                  </a:lnTo>
                  <a:lnTo>
                    <a:pt x="2563" y="167"/>
                  </a:lnTo>
                  <a:lnTo>
                    <a:pt x="2563" y="107"/>
                  </a:lnTo>
                  <a:lnTo>
                    <a:pt x="2479" y="107"/>
                  </a:lnTo>
                  <a:close/>
                  <a:moveTo>
                    <a:pt x="2378" y="107"/>
                  </a:moveTo>
                  <a:lnTo>
                    <a:pt x="2378" y="167"/>
                  </a:lnTo>
                  <a:lnTo>
                    <a:pt x="2462" y="167"/>
                  </a:lnTo>
                  <a:lnTo>
                    <a:pt x="2462" y="107"/>
                  </a:lnTo>
                  <a:lnTo>
                    <a:pt x="2378" y="107"/>
                  </a:lnTo>
                  <a:close/>
                  <a:moveTo>
                    <a:pt x="3763" y="98"/>
                  </a:moveTo>
                  <a:lnTo>
                    <a:pt x="3782" y="115"/>
                  </a:lnTo>
                  <a:lnTo>
                    <a:pt x="3772" y="122"/>
                  </a:lnTo>
                  <a:cubicBezTo>
                    <a:pt x="3772" y="158"/>
                    <a:pt x="3772" y="182"/>
                    <a:pt x="3775" y="196"/>
                  </a:cubicBezTo>
                  <a:lnTo>
                    <a:pt x="3753" y="203"/>
                  </a:lnTo>
                  <a:lnTo>
                    <a:pt x="3753" y="189"/>
                  </a:lnTo>
                  <a:lnTo>
                    <a:pt x="3688" y="189"/>
                  </a:lnTo>
                  <a:lnTo>
                    <a:pt x="3688" y="203"/>
                  </a:lnTo>
                  <a:lnTo>
                    <a:pt x="3669" y="213"/>
                  </a:lnTo>
                  <a:cubicBezTo>
                    <a:pt x="3672" y="194"/>
                    <a:pt x="3672" y="175"/>
                    <a:pt x="3672" y="155"/>
                  </a:cubicBezTo>
                  <a:cubicBezTo>
                    <a:pt x="3672" y="136"/>
                    <a:pt x="3672" y="117"/>
                    <a:pt x="3669" y="100"/>
                  </a:cubicBezTo>
                  <a:lnTo>
                    <a:pt x="3693" y="110"/>
                  </a:lnTo>
                  <a:lnTo>
                    <a:pt x="3751" y="110"/>
                  </a:lnTo>
                  <a:lnTo>
                    <a:pt x="3763" y="98"/>
                  </a:lnTo>
                  <a:close/>
                  <a:moveTo>
                    <a:pt x="528" y="91"/>
                  </a:moveTo>
                  <a:lnTo>
                    <a:pt x="556" y="105"/>
                  </a:lnTo>
                  <a:lnTo>
                    <a:pt x="544" y="115"/>
                  </a:lnTo>
                  <a:lnTo>
                    <a:pt x="544" y="268"/>
                  </a:lnTo>
                  <a:cubicBezTo>
                    <a:pt x="544" y="275"/>
                    <a:pt x="544" y="283"/>
                    <a:pt x="540" y="285"/>
                  </a:cubicBezTo>
                  <a:cubicBezTo>
                    <a:pt x="537" y="290"/>
                    <a:pt x="530" y="295"/>
                    <a:pt x="520" y="300"/>
                  </a:cubicBezTo>
                  <a:cubicBezTo>
                    <a:pt x="516" y="292"/>
                    <a:pt x="511" y="287"/>
                    <a:pt x="506" y="283"/>
                  </a:cubicBezTo>
                  <a:cubicBezTo>
                    <a:pt x="501" y="280"/>
                    <a:pt x="492" y="275"/>
                    <a:pt x="480" y="271"/>
                  </a:cubicBezTo>
                  <a:lnTo>
                    <a:pt x="480" y="266"/>
                  </a:lnTo>
                  <a:cubicBezTo>
                    <a:pt x="508" y="271"/>
                    <a:pt x="523" y="273"/>
                    <a:pt x="525" y="271"/>
                  </a:cubicBezTo>
                  <a:cubicBezTo>
                    <a:pt x="528" y="268"/>
                    <a:pt x="528" y="266"/>
                    <a:pt x="528" y="261"/>
                  </a:cubicBezTo>
                  <a:cubicBezTo>
                    <a:pt x="528" y="167"/>
                    <a:pt x="528" y="110"/>
                    <a:pt x="528" y="91"/>
                  </a:cubicBezTo>
                  <a:moveTo>
                    <a:pt x="1010" y="81"/>
                  </a:moveTo>
                  <a:lnTo>
                    <a:pt x="1017" y="81"/>
                  </a:lnTo>
                  <a:cubicBezTo>
                    <a:pt x="1020" y="98"/>
                    <a:pt x="1020" y="110"/>
                    <a:pt x="1020" y="120"/>
                  </a:cubicBezTo>
                  <a:cubicBezTo>
                    <a:pt x="1020" y="124"/>
                    <a:pt x="1020" y="129"/>
                    <a:pt x="1017" y="134"/>
                  </a:cubicBezTo>
                  <a:cubicBezTo>
                    <a:pt x="1015" y="136"/>
                    <a:pt x="1012" y="139"/>
                    <a:pt x="1010" y="141"/>
                  </a:cubicBezTo>
                  <a:cubicBezTo>
                    <a:pt x="1008" y="141"/>
                    <a:pt x="1003" y="141"/>
                    <a:pt x="1000" y="141"/>
                  </a:cubicBezTo>
                  <a:cubicBezTo>
                    <a:pt x="996" y="141"/>
                    <a:pt x="993" y="141"/>
                    <a:pt x="993" y="139"/>
                  </a:cubicBezTo>
                  <a:cubicBezTo>
                    <a:pt x="993" y="136"/>
                    <a:pt x="996" y="131"/>
                    <a:pt x="998" y="127"/>
                  </a:cubicBezTo>
                  <a:cubicBezTo>
                    <a:pt x="1003" y="120"/>
                    <a:pt x="1008" y="103"/>
                    <a:pt x="1010" y="81"/>
                  </a:cubicBezTo>
                  <a:moveTo>
                    <a:pt x="3204" y="76"/>
                  </a:moveTo>
                  <a:lnTo>
                    <a:pt x="3228" y="98"/>
                  </a:lnTo>
                  <a:lnTo>
                    <a:pt x="3096" y="98"/>
                  </a:lnTo>
                  <a:cubicBezTo>
                    <a:pt x="3081" y="98"/>
                    <a:pt x="3069" y="100"/>
                    <a:pt x="3062" y="103"/>
                  </a:cubicBezTo>
                  <a:lnTo>
                    <a:pt x="3050" y="91"/>
                  </a:lnTo>
                  <a:lnTo>
                    <a:pt x="3189" y="91"/>
                  </a:lnTo>
                  <a:lnTo>
                    <a:pt x="3204" y="76"/>
                  </a:lnTo>
                  <a:close/>
                  <a:moveTo>
                    <a:pt x="1550" y="76"/>
                  </a:moveTo>
                  <a:lnTo>
                    <a:pt x="1574" y="98"/>
                  </a:lnTo>
                  <a:lnTo>
                    <a:pt x="1442" y="98"/>
                  </a:lnTo>
                  <a:cubicBezTo>
                    <a:pt x="1428" y="98"/>
                    <a:pt x="1416" y="100"/>
                    <a:pt x="1408" y="103"/>
                  </a:cubicBezTo>
                  <a:lnTo>
                    <a:pt x="1396" y="91"/>
                  </a:lnTo>
                  <a:lnTo>
                    <a:pt x="1536" y="91"/>
                  </a:lnTo>
                  <a:lnTo>
                    <a:pt x="1550" y="76"/>
                  </a:lnTo>
                  <a:close/>
                  <a:moveTo>
                    <a:pt x="753" y="69"/>
                  </a:moveTo>
                  <a:lnTo>
                    <a:pt x="753" y="107"/>
                  </a:lnTo>
                  <a:lnTo>
                    <a:pt x="876" y="107"/>
                  </a:lnTo>
                  <a:lnTo>
                    <a:pt x="876" y="69"/>
                  </a:lnTo>
                  <a:lnTo>
                    <a:pt x="753" y="69"/>
                  </a:lnTo>
                  <a:close/>
                  <a:moveTo>
                    <a:pt x="4128" y="35"/>
                  </a:moveTo>
                  <a:lnTo>
                    <a:pt x="4128" y="100"/>
                  </a:lnTo>
                  <a:lnTo>
                    <a:pt x="4212" y="100"/>
                  </a:lnTo>
                  <a:lnTo>
                    <a:pt x="4212" y="35"/>
                  </a:lnTo>
                  <a:lnTo>
                    <a:pt x="4128" y="35"/>
                  </a:lnTo>
                  <a:close/>
                  <a:moveTo>
                    <a:pt x="4027" y="35"/>
                  </a:moveTo>
                  <a:lnTo>
                    <a:pt x="4027" y="100"/>
                  </a:lnTo>
                  <a:lnTo>
                    <a:pt x="4111" y="100"/>
                  </a:lnTo>
                  <a:lnTo>
                    <a:pt x="4111" y="35"/>
                  </a:lnTo>
                  <a:lnTo>
                    <a:pt x="4027" y="35"/>
                  </a:lnTo>
                  <a:close/>
                  <a:moveTo>
                    <a:pt x="2479" y="35"/>
                  </a:moveTo>
                  <a:lnTo>
                    <a:pt x="2479" y="100"/>
                  </a:lnTo>
                  <a:lnTo>
                    <a:pt x="2563" y="100"/>
                  </a:lnTo>
                  <a:lnTo>
                    <a:pt x="2563" y="35"/>
                  </a:lnTo>
                  <a:lnTo>
                    <a:pt x="2479" y="35"/>
                  </a:lnTo>
                  <a:close/>
                  <a:moveTo>
                    <a:pt x="2378" y="35"/>
                  </a:moveTo>
                  <a:lnTo>
                    <a:pt x="2378" y="100"/>
                  </a:lnTo>
                  <a:lnTo>
                    <a:pt x="2462" y="100"/>
                  </a:lnTo>
                  <a:lnTo>
                    <a:pt x="2462" y="35"/>
                  </a:lnTo>
                  <a:lnTo>
                    <a:pt x="2378" y="35"/>
                  </a:lnTo>
                  <a:close/>
                  <a:moveTo>
                    <a:pt x="86" y="35"/>
                  </a:moveTo>
                  <a:cubicBezTo>
                    <a:pt x="98" y="95"/>
                    <a:pt x="120" y="146"/>
                    <a:pt x="153" y="187"/>
                  </a:cubicBezTo>
                  <a:cubicBezTo>
                    <a:pt x="182" y="146"/>
                    <a:pt x="206" y="95"/>
                    <a:pt x="223" y="35"/>
                  </a:cubicBezTo>
                  <a:lnTo>
                    <a:pt x="86" y="35"/>
                  </a:lnTo>
                  <a:close/>
                  <a:moveTo>
                    <a:pt x="4821" y="26"/>
                  </a:moveTo>
                  <a:lnTo>
                    <a:pt x="4848" y="50"/>
                  </a:lnTo>
                  <a:cubicBezTo>
                    <a:pt x="4836" y="50"/>
                    <a:pt x="4809" y="71"/>
                    <a:pt x="4773" y="112"/>
                  </a:cubicBezTo>
                  <a:cubicBezTo>
                    <a:pt x="4735" y="153"/>
                    <a:pt x="4711" y="184"/>
                    <a:pt x="4699" y="203"/>
                  </a:cubicBezTo>
                  <a:cubicBezTo>
                    <a:pt x="4687" y="220"/>
                    <a:pt x="4680" y="235"/>
                    <a:pt x="4680" y="244"/>
                  </a:cubicBezTo>
                  <a:cubicBezTo>
                    <a:pt x="4680" y="247"/>
                    <a:pt x="4680" y="251"/>
                    <a:pt x="4682" y="254"/>
                  </a:cubicBezTo>
                  <a:cubicBezTo>
                    <a:pt x="4684" y="259"/>
                    <a:pt x="4694" y="261"/>
                    <a:pt x="4706" y="261"/>
                  </a:cubicBezTo>
                  <a:lnTo>
                    <a:pt x="4867" y="261"/>
                  </a:lnTo>
                  <a:cubicBezTo>
                    <a:pt x="4876" y="259"/>
                    <a:pt x="4881" y="254"/>
                    <a:pt x="4884" y="244"/>
                  </a:cubicBezTo>
                  <a:cubicBezTo>
                    <a:pt x="4886" y="235"/>
                    <a:pt x="4886" y="213"/>
                    <a:pt x="4888" y="182"/>
                  </a:cubicBezTo>
                  <a:lnTo>
                    <a:pt x="4896" y="182"/>
                  </a:lnTo>
                  <a:cubicBezTo>
                    <a:pt x="4896" y="203"/>
                    <a:pt x="4898" y="220"/>
                    <a:pt x="4898" y="232"/>
                  </a:cubicBezTo>
                  <a:cubicBezTo>
                    <a:pt x="4900" y="244"/>
                    <a:pt x="4908" y="251"/>
                    <a:pt x="4917" y="254"/>
                  </a:cubicBezTo>
                  <a:cubicBezTo>
                    <a:pt x="4912" y="268"/>
                    <a:pt x="4898" y="275"/>
                    <a:pt x="4874" y="278"/>
                  </a:cubicBezTo>
                  <a:lnTo>
                    <a:pt x="4699" y="278"/>
                  </a:lnTo>
                  <a:cubicBezTo>
                    <a:pt x="4682" y="278"/>
                    <a:pt x="4672" y="273"/>
                    <a:pt x="4665" y="266"/>
                  </a:cubicBezTo>
                  <a:cubicBezTo>
                    <a:pt x="4660" y="259"/>
                    <a:pt x="4658" y="251"/>
                    <a:pt x="4658" y="244"/>
                  </a:cubicBezTo>
                  <a:cubicBezTo>
                    <a:pt x="4658" y="237"/>
                    <a:pt x="4663" y="223"/>
                    <a:pt x="4672" y="203"/>
                  </a:cubicBezTo>
                  <a:cubicBezTo>
                    <a:pt x="4682" y="184"/>
                    <a:pt x="4728" y="131"/>
                    <a:pt x="4807" y="47"/>
                  </a:cubicBezTo>
                  <a:lnTo>
                    <a:pt x="4699" y="47"/>
                  </a:lnTo>
                  <a:cubicBezTo>
                    <a:pt x="4687" y="47"/>
                    <a:pt x="4677" y="50"/>
                    <a:pt x="4668" y="52"/>
                  </a:cubicBezTo>
                  <a:lnTo>
                    <a:pt x="4656" y="40"/>
                  </a:lnTo>
                  <a:lnTo>
                    <a:pt x="4807" y="40"/>
                  </a:lnTo>
                  <a:lnTo>
                    <a:pt x="4821" y="26"/>
                  </a:lnTo>
                  <a:close/>
                  <a:moveTo>
                    <a:pt x="1240" y="26"/>
                  </a:moveTo>
                  <a:cubicBezTo>
                    <a:pt x="1260" y="35"/>
                    <a:pt x="1269" y="43"/>
                    <a:pt x="1272" y="47"/>
                  </a:cubicBezTo>
                  <a:cubicBezTo>
                    <a:pt x="1276" y="52"/>
                    <a:pt x="1279" y="55"/>
                    <a:pt x="1279" y="60"/>
                  </a:cubicBezTo>
                  <a:cubicBezTo>
                    <a:pt x="1279" y="62"/>
                    <a:pt x="1276" y="67"/>
                    <a:pt x="1274" y="71"/>
                  </a:cubicBezTo>
                  <a:cubicBezTo>
                    <a:pt x="1269" y="76"/>
                    <a:pt x="1269" y="79"/>
                    <a:pt x="1267" y="79"/>
                  </a:cubicBezTo>
                  <a:cubicBezTo>
                    <a:pt x="1264" y="79"/>
                    <a:pt x="1262" y="74"/>
                    <a:pt x="1260" y="67"/>
                  </a:cubicBezTo>
                  <a:cubicBezTo>
                    <a:pt x="1257" y="55"/>
                    <a:pt x="1250" y="43"/>
                    <a:pt x="1238" y="31"/>
                  </a:cubicBezTo>
                  <a:lnTo>
                    <a:pt x="1240" y="26"/>
                  </a:lnTo>
                  <a:close/>
                  <a:moveTo>
                    <a:pt x="753" y="26"/>
                  </a:moveTo>
                  <a:lnTo>
                    <a:pt x="753" y="62"/>
                  </a:lnTo>
                  <a:lnTo>
                    <a:pt x="876" y="62"/>
                  </a:lnTo>
                  <a:lnTo>
                    <a:pt x="876" y="26"/>
                  </a:lnTo>
                  <a:lnTo>
                    <a:pt x="753" y="26"/>
                  </a:lnTo>
                  <a:close/>
                  <a:moveTo>
                    <a:pt x="4008" y="16"/>
                  </a:moveTo>
                  <a:lnTo>
                    <a:pt x="4027" y="28"/>
                  </a:lnTo>
                  <a:lnTo>
                    <a:pt x="4209" y="28"/>
                  </a:lnTo>
                  <a:lnTo>
                    <a:pt x="4224" y="16"/>
                  </a:lnTo>
                  <a:lnTo>
                    <a:pt x="4240" y="33"/>
                  </a:lnTo>
                  <a:lnTo>
                    <a:pt x="4228" y="43"/>
                  </a:lnTo>
                  <a:lnTo>
                    <a:pt x="4228" y="136"/>
                  </a:lnTo>
                  <a:cubicBezTo>
                    <a:pt x="4228" y="158"/>
                    <a:pt x="4231" y="175"/>
                    <a:pt x="4231" y="187"/>
                  </a:cubicBezTo>
                  <a:lnTo>
                    <a:pt x="4212" y="196"/>
                  </a:lnTo>
                  <a:lnTo>
                    <a:pt x="4212" y="175"/>
                  </a:lnTo>
                  <a:lnTo>
                    <a:pt x="4128" y="175"/>
                  </a:lnTo>
                  <a:lnTo>
                    <a:pt x="4128" y="237"/>
                  </a:lnTo>
                  <a:cubicBezTo>
                    <a:pt x="4128" y="259"/>
                    <a:pt x="4128" y="275"/>
                    <a:pt x="4130" y="290"/>
                  </a:cubicBezTo>
                  <a:lnTo>
                    <a:pt x="4108" y="300"/>
                  </a:lnTo>
                  <a:lnTo>
                    <a:pt x="4111" y="275"/>
                  </a:lnTo>
                  <a:cubicBezTo>
                    <a:pt x="4111" y="254"/>
                    <a:pt x="4111" y="220"/>
                    <a:pt x="4111" y="175"/>
                  </a:cubicBezTo>
                  <a:lnTo>
                    <a:pt x="4027" y="175"/>
                  </a:lnTo>
                  <a:lnTo>
                    <a:pt x="4027" y="196"/>
                  </a:lnTo>
                  <a:lnTo>
                    <a:pt x="4008" y="206"/>
                  </a:lnTo>
                  <a:cubicBezTo>
                    <a:pt x="4008" y="175"/>
                    <a:pt x="4008" y="141"/>
                    <a:pt x="4008" y="110"/>
                  </a:cubicBezTo>
                  <a:cubicBezTo>
                    <a:pt x="4008" y="79"/>
                    <a:pt x="4008" y="47"/>
                    <a:pt x="4008" y="16"/>
                  </a:cubicBezTo>
                  <a:moveTo>
                    <a:pt x="2359" y="16"/>
                  </a:moveTo>
                  <a:lnTo>
                    <a:pt x="2378" y="28"/>
                  </a:lnTo>
                  <a:lnTo>
                    <a:pt x="2560" y="28"/>
                  </a:lnTo>
                  <a:lnTo>
                    <a:pt x="2575" y="16"/>
                  </a:lnTo>
                  <a:lnTo>
                    <a:pt x="2592" y="33"/>
                  </a:lnTo>
                  <a:lnTo>
                    <a:pt x="2580" y="43"/>
                  </a:lnTo>
                  <a:lnTo>
                    <a:pt x="2580" y="136"/>
                  </a:lnTo>
                  <a:cubicBezTo>
                    <a:pt x="2580" y="158"/>
                    <a:pt x="2582" y="175"/>
                    <a:pt x="2582" y="187"/>
                  </a:cubicBezTo>
                  <a:lnTo>
                    <a:pt x="2563" y="196"/>
                  </a:lnTo>
                  <a:lnTo>
                    <a:pt x="2563" y="175"/>
                  </a:lnTo>
                  <a:lnTo>
                    <a:pt x="2479" y="175"/>
                  </a:lnTo>
                  <a:lnTo>
                    <a:pt x="2479" y="237"/>
                  </a:lnTo>
                  <a:cubicBezTo>
                    <a:pt x="2479" y="259"/>
                    <a:pt x="2479" y="275"/>
                    <a:pt x="2481" y="290"/>
                  </a:cubicBezTo>
                  <a:lnTo>
                    <a:pt x="2460" y="300"/>
                  </a:lnTo>
                  <a:lnTo>
                    <a:pt x="2462" y="275"/>
                  </a:lnTo>
                  <a:cubicBezTo>
                    <a:pt x="2462" y="254"/>
                    <a:pt x="2462" y="220"/>
                    <a:pt x="2462" y="175"/>
                  </a:cubicBezTo>
                  <a:lnTo>
                    <a:pt x="2378" y="175"/>
                  </a:lnTo>
                  <a:lnTo>
                    <a:pt x="2378" y="196"/>
                  </a:lnTo>
                  <a:lnTo>
                    <a:pt x="2359" y="206"/>
                  </a:lnTo>
                  <a:cubicBezTo>
                    <a:pt x="2359" y="175"/>
                    <a:pt x="2359" y="141"/>
                    <a:pt x="2359" y="110"/>
                  </a:cubicBezTo>
                  <a:cubicBezTo>
                    <a:pt x="2359" y="79"/>
                    <a:pt x="2359" y="47"/>
                    <a:pt x="2359" y="16"/>
                  </a:cubicBezTo>
                  <a:moveTo>
                    <a:pt x="232" y="14"/>
                  </a:moveTo>
                  <a:lnTo>
                    <a:pt x="254" y="33"/>
                  </a:lnTo>
                  <a:lnTo>
                    <a:pt x="242" y="43"/>
                  </a:lnTo>
                  <a:cubicBezTo>
                    <a:pt x="220" y="105"/>
                    <a:pt x="194" y="160"/>
                    <a:pt x="165" y="201"/>
                  </a:cubicBezTo>
                  <a:cubicBezTo>
                    <a:pt x="187" y="220"/>
                    <a:pt x="208" y="237"/>
                    <a:pt x="235" y="249"/>
                  </a:cubicBezTo>
                  <a:cubicBezTo>
                    <a:pt x="261" y="259"/>
                    <a:pt x="283" y="266"/>
                    <a:pt x="302" y="266"/>
                  </a:cubicBezTo>
                  <a:lnTo>
                    <a:pt x="302" y="271"/>
                  </a:lnTo>
                  <a:cubicBezTo>
                    <a:pt x="285" y="275"/>
                    <a:pt x="276" y="283"/>
                    <a:pt x="273" y="292"/>
                  </a:cubicBezTo>
                  <a:cubicBezTo>
                    <a:pt x="228" y="275"/>
                    <a:pt x="187" y="249"/>
                    <a:pt x="153" y="211"/>
                  </a:cubicBezTo>
                  <a:cubicBezTo>
                    <a:pt x="115" y="251"/>
                    <a:pt x="64" y="280"/>
                    <a:pt x="0" y="300"/>
                  </a:cubicBezTo>
                  <a:lnTo>
                    <a:pt x="0" y="295"/>
                  </a:lnTo>
                  <a:cubicBezTo>
                    <a:pt x="60" y="271"/>
                    <a:pt x="108" y="237"/>
                    <a:pt x="144" y="199"/>
                  </a:cubicBezTo>
                  <a:cubicBezTo>
                    <a:pt x="110" y="153"/>
                    <a:pt x="88" y="98"/>
                    <a:pt x="79" y="35"/>
                  </a:cubicBezTo>
                  <a:lnTo>
                    <a:pt x="72" y="35"/>
                  </a:lnTo>
                  <a:cubicBezTo>
                    <a:pt x="60" y="35"/>
                    <a:pt x="50" y="35"/>
                    <a:pt x="40" y="38"/>
                  </a:cubicBezTo>
                  <a:lnTo>
                    <a:pt x="28" y="28"/>
                  </a:lnTo>
                  <a:lnTo>
                    <a:pt x="223" y="28"/>
                  </a:lnTo>
                  <a:lnTo>
                    <a:pt x="232" y="14"/>
                  </a:lnTo>
                  <a:close/>
                  <a:moveTo>
                    <a:pt x="2704" y="11"/>
                  </a:moveTo>
                  <a:cubicBezTo>
                    <a:pt x="2724" y="19"/>
                    <a:pt x="2738" y="26"/>
                    <a:pt x="2745" y="31"/>
                  </a:cubicBezTo>
                  <a:cubicBezTo>
                    <a:pt x="2752" y="38"/>
                    <a:pt x="2757" y="43"/>
                    <a:pt x="2755" y="50"/>
                  </a:cubicBezTo>
                  <a:cubicBezTo>
                    <a:pt x="2755" y="55"/>
                    <a:pt x="2755" y="60"/>
                    <a:pt x="2752" y="62"/>
                  </a:cubicBezTo>
                  <a:cubicBezTo>
                    <a:pt x="2750" y="67"/>
                    <a:pt x="2748" y="69"/>
                    <a:pt x="2745" y="69"/>
                  </a:cubicBezTo>
                  <a:cubicBezTo>
                    <a:pt x="2743" y="69"/>
                    <a:pt x="2740" y="64"/>
                    <a:pt x="2736" y="55"/>
                  </a:cubicBezTo>
                  <a:cubicBezTo>
                    <a:pt x="2731" y="43"/>
                    <a:pt x="2719" y="31"/>
                    <a:pt x="2702" y="16"/>
                  </a:cubicBezTo>
                  <a:lnTo>
                    <a:pt x="2704" y="11"/>
                  </a:lnTo>
                  <a:close/>
                  <a:moveTo>
                    <a:pt x="441" y="9"/>
                  </a:moveTo>
                  <a:lnTo>
                    <a:pt x="458" y="31"/>
                  </a:lnTo>
                  <a:cubicBezTo>
                    <a:pt x="448" y="31"/>
                    <a:pt x="432" y="33"/>
                    <a:pt x="408" y="40"/>
                  </a:cubicBezTo>
                  <a:lnTo>
                    <a:pt x="408" y="100"/>
                  </a:lnTo>
                  <a:lnTo>
                    <a:pt x="420" y="100"/>
                  </a:lnTo>
                  <a:lnTo>
                    <a:pt x="436" y="83"/>
                  </a:lnTo>
                  <a:lnTo>
                    <a:pt x="458" y="107"/>
                  </a:lnTo>
                  <a:lnTo>
                    <a:pt x="408" y="107"/>
                  </a:lnTo>
                  <a:lnTo>
                    <a:pt x="408" y="131"/>
                  </a:lnTo>
                  <a:cubicBezTo>
                    <a:pt x="422" y="139"/>
                    <a:pt x="434" y="146"/>
                    <a:pt x="444" y="153"/>
                  </a:cubicBezTo>
                  <a:cubicBezTo>
                    <a:pt x="451" y="160"/>
                    <a:pt x="456" y="167"/>
                    <a:pt x="456" y="175"/>
                  </a:cubicBezTo>
                  <a:cubicBezTo>
                    <a:pt x="456" y="177"/>
                    <a:pt x="453" y="180"/>
                    <a:pt x="451" y="184"/>
                  </a:cubicBezTo>
                  <a:cubicBezTo>
                    <a:pt x="448" y="189"/>
                    <a:pt x="446" y="191"/>
                    <a:pt x="444" y="191"/>
                  </a:cubicBezTo>
                  <a:cubicBezTo>
                    <a:pt x="441" y="191"/>
                    <a:pt x="439" y="187"/>
                    <a:pt x="436" y="177"/>
                  </a:cubicBezTo>
                  <a:cubicBezTo>
                    <a:pt x="429" y="160"/>
                    <a:pt x="420" y="148"/>
                    <a:pt x="408" y="136"/>
                  </a:cubicBezTo>
                  <a:cubicBezTo>
                    <a:pt x="408" y="215"/>
                    <a:pt x="408" y="268"/>
                    <a:pt x="410" y="292"/>
                  </a:cubicBezTo>
                  <a:lnTo>
                    <a:pt x="391" y="300"/>
                  </a:lnTo>
                  <a:cubicBezTo>
                    <a:pt x="391" y="275"/>
                    <a:pt x="391" y="225"/>
                    <a:pt x="391" y="151"/>
                  </a:cubicBezTo>
                  <a:cubicBezTo>
                    <a:pt x="374" y="187"/>
                    <a:pt x="355" y="218"/>
                    <a:pt x="328" y="240"/>
                  </a:cubicBezTo>
                  <a:lnTo>
                    <a:pt x="326" y="235"/>
                  </a:lnTo>
                  <a:cubicBezTo>
                    <a:pt x="340" y="218"/>
                    <a:pt x="352" y="199"/>
                    <a:pt x="362" y="175"/>
                  </a:cubicBezTo>
                  <a:cubicBezTo>
                    <a:pt x="374" y="151"/>
                    <a:pt x="384" y="129"/>
                    <a:pt x="388" y="107"/>
                  </a:cubicBezTo>
                  <a:lnTo>
                    <a:pt x="372" y="107"/>
                  </a:lnTo>
                  <a:cubicBezTo>
                    <a:pt x="362" y="107"/>
                    <a:pt x="350" y="110"/>
                    <a:pt x="340" y="112"/>
                  </a:cubicBezTo>
                  <a:lnTo>
                    <a:pt x="328" y="100"/>
                  </a:lnTo>
                  <a:lnTo>
                    <a:pt x="391" y="100"/>
                  </a:lnTo>
                  <a:lnTo>
                    <a:pt x="391" y="43"/>
                  </a:lnTo>
                  <a:cubicBezTo>
                    <a:pt x="372" y="45"/>
                    <a:pt x="352" y="47"/>
                    <a:pt x="333" y="50"/>
                  </a:cubicBezTo>
                  <a:lnTo>
                    <a:pt x="333" y="45"/>
                  </a:lnTo>
                  <a:cubicBezTo>
                    <a:pt x="352" y="40"/>
                    <a:pt x="372" y="35"/>
                    <a:pt x="393" y="31"/>
                  </a:cubicBezTo>
                  <a:cubicBezTo>
                    <a:pt x="412" y="23"/>
                    <a:pt x="429" y="16"/>
                    <a:pt x="441" y="9"/>
                  </a:cubicBezTo>
                  <a:moveTo>
                    <a:pt x="883" y="4"/>
                  </a:moveTo>
                  <a:lnTo>
                    <a:pt x="904" y="19"/>
                  </a:lnTo>
                  <a:lnTo>
                    <a:pt x="892" y="28"/>
                  </a:lnTo>
                  <a:cubicBezTo>
                    <a:pt x="892" y="79"/>
                    <a:pt x="895" y="110"/>
                    <a:pt x="895" y="122"/>
                  </a:cubicBezTo>
                  <a:lnTo>
                    <a:pt x="876" y="131"/>
                  </a:lnTo>
                  <a:lnTo>
                    <a:pt x="876" y="115"/>
                  </a:lnTo>
                  <a:lnTo>
                    <a:pt x="753" y="115"/>
                  </a:lnTo>
                  <a:lnTo>
                    <a:pt x="753" y="122"/>
                  </a:lnTo>
                  <a:lnTo>
                    <a:pt x="734" y="131"/>
                  </a:lnTo>
                  <a:cubicBezTo>
                    <a:pt x="734" y="112"/>
                    <a:pt x="734" y="93"/>
                    <a:pt x="734" y="76"/>
                  </a:cubicBezTo>
                  <a:cubicBezTo>
                    <a:pt x="734" y="57"/>
                    <a:pt x="734" y="33"/>
                    <a:pt x="734" y="4"/>
                  </a:cubicBezTo>
                  <a:lnTo>
                    <a:pt x="753" y="16"/>
                  </a:lnTo>
                  <a:lnTo>
                    <a:pt x="873" y="16"/>
                  </a:lnTo>
                  <a:lnTo>
                    <a:pt x="883" y="4"/>
                  </a:lnTo>
                  <a:close/>
                  <a:moveTo>
                    <a:pt x="3852" y="2"/>
                  </a:moveTo>
                  <a:cubicBezTo>
                    <a:pt x="3873" y="11"/>
                    <a:pt x="3885" y="16"/>
                    <a:pt x="3890" y="21"/>
                  </a:cubicBezTo>
                  <a:cubicBezTo>
                    <a:pt x="3895" y="26"/>
                    <a:pt x="3897" y="28"/>
                    <a:pt x="3897" y="33"/>
                  </a:cubicBezTo>
                  <a:cubicBezTo>
                    <a:pt x="3897" y="35"/>
                    <a:pt x="3895" y="40"/>
                    <a:pt x="3892" y="43"/>
                  </a:cubicBezTo>
                  <a:cubicBezTo>
                    <a:pt x="3890" y="47"/>
                    <a:pt x="3888" y="50"/>
                    <a:pt x="3885" y="50"/>
                  </a:cubicBezTo>
                  <a:cubicBezTo>
                    <a:pt x="3883" y="50"/>
                    <a:pt x="3880" y="45"/>
                    <a:pt x="3878" y="38"/>
                  </a:cubicBezTo>
                  <a:cubicBezTo>
                    <a:pt x="3871" y="31"/>
                    <a:pt x="3861" y="19"/>
                    <a:pt x="3849" y="7"/>
                  </a:cubicBezTo>
                  <a:lnTo>
                    <a:pt x="3852" y="2"/>
                  </a:lnTo>
                  <a:close/>
                  <a:moveTo>
                    <a:pt x="3804" y="2"/>
                  </a:moveTo>
                  <a:lnTo>
                    <a:pt x="3837" y="16"/>
                  </a:lnTo>
                  <a:lnTo>
                    <a:pt x="3825" y="28"/>
                  </a:lnTo>
                  <a:lnTo>
                    <a:pt x="3825" y="62"/>
                  </a:lnTo>
                  <a:lnTo>
                    <a:pt x="3892" y="62"/>
                  </a:lnTo>
                  <a:lnTo>
                    <a:pt x="3909" y="43"/>
                  </a:lnTo>
                  <a:lnTo>
                    <a:pt x="3936" y="69"/>
                  </a:lnTo>
                  <a:lnTo>
                    <a:pt x="3828" y="69"/>
                  </a:lnTo>
                  <a:cubicBezTo>
                    <a:pt x="3830" y="129"/>
                    <a:pt x="3837" y="172"/>
                    <a:pt x="3847" y="196"/>
                  </a:cubicBezTo>
                  <a:cubicBezTo>
                    <a:pt x="3854" y="187"/>
                    <a:pt x="3861" y="172"/>
                    <a:pt x="3868" y="155"/>
                  </a:cubicBezTo>
                  <a:cubicBezTo>
                    <a:pt x="3873" y="139"/>
                    <a:pt x="3880" y="120"/>
                    <a:pt x="3885" y="98"/>
                  </a:cubicBezTo>
                  <a:lnTo>
                    <a:pt x="3914" y="120"/>
                  </a:lnTo>
                  <a:lnTo>
                    <a:pt x="3902" y="127"/>
                  </a:lnTo>
                  <a:cubicBezTo>
                    <a:pt x="3885" y="165"/>
                    <a:pt x="3871" y="194"/>
                    <a:pt x="3859" y="215"/>
                  </a:cubicBezTo>
                  <a:cubicBezTo>
                    <a:pt x="3871" y="235"/>
                    <a:pt x="3890" y="251"/>
                    <a:pt x="3914" y="268"/>
                  </a:cubicBezTo>
                  <a:lnTo>
                    <a:pt x="3926" y="213"/>
                  </a:lnTo>
                  <a:lnTo>
                    <a:pt x="3931" y="213"/>
                  </a:lnTo>
                  <a:cubicBezTo>
                    <a:pt x="3928" y="225"/>
                    <a:pt x="3928" y="237"/>
                    <a:pt x="3928" y="247"/>
                  </a:cubicBezTo>
                  <a:cubicBezTo>
                    <a:pt x="3928" y="256"/>
                    <a:pt x="3928" y="266"/>
                    <a:pt x="3931" y="271"/>
                  </a:cubicBezTo>
                  <a:cubicBezTo>
                    <a:pt x="3933" y="278"/>
                    <a:pt x="3933" y="285"/>
                    <a:pt x="3936" y="292"/>
                  </a:cubicBezTo>
                  <a:cubicBezTo>
                    <a:pt x="3938" y="295"/>
                    <a:pt x="3936" y="297"/>
                    <a:pt x="3933" y="297"/>
                  </a:cubicBezTo>
                  <a:cubicBezTo>
                    <a:pt x="3931" y="297"/>
                    <a:pt x="3921" y="292"/>
                    <a:pt x="3902" y="285"/>
                  </a:cubicBezTo>
                  <a:cubicBezTo>
                    <a:pt x="3885" y="278"/>
                    <a:pt x="3866" y="259"/>
                    <a:pt x="3844" y="230"/>
                  </a:cubicBezTo>
                  <a:cubicBezTo>
                    <a:pt x="3816" y="256"/>
                    <a:pt x="3782" y="278"/>
                    <a:pt x="3741" y="297"/>
                  </a:cubicBezTo>
                  <a:lnTo>
                    <a:pt x="3736" y="292"/>
                  </a:lnTo>
                  <a:cubicBezTo>
                    <a:pt x="3780" y="268"/>
                    <a:pt x="3811" y="242"/>
                    <a:pt x="3835" y="213"/>
                  </a:cubicBezTo>
                  <a:cubicBezTo>
                    <a:pt x="3818" y="184"/>
                    <a:pt x="3811" y="136"/>
                    <a:pt x="3808" y="69"/>
                  </a:cubicBezTo>
                  <a:lnTo>
                    <a:pt x="3686" y="69"/>
                  </a:lnTo>
                  <a:cubicBezTo>
                    <a:pt x="3676" y="69"/>
                    <a:pt x="3664" y="69"/>
                    <a:pt x="3655" y="71"/>
                  </a:cubicBezTo>
                  <a:lnTo>
                    <a:pt x="3645" y="62"/>
                  </a:lnTo>
                  <a:lnTo>
                    <a:pt x="3806" y="62"/>
                  </a:lnTo>
                  <a:cubicBezTo>
                    <a:pt x="3806" y="43"/>
                    <a:pt x="3806" y="23"/>
                    <a:pt x="3804" y="2"/>
                  </a:cubicBezTo>
                  <a:moveTo>
                    <a:pt x="3484" y="2"/>
                  </a:moveTo>
                  <a:lnTo>
                    <a:pt x="3516" y="16"/>
                  </a:lnTo>
                  <a:lnTo>
                    <a:pt x="3504" y="26"/>
                  </a:lnTo>
                  <a:lnTo>
                    <a:pt x="3504" y="79"/>
                  </a:lnTo>
                  <a:lnTo>
                    <a:pt x="3561" y="79"/>
                  </a:lnTo>
                  <a:lnTo>
                    <a:pt x="3578" y="62"/>
                  </a:lnTo>
                  <a:lnTo>
                    <a:pt x="3602" y="86"/>
                  </a:lnTo>
                  <a:lnTo>
                    <a:pt x="3516" y="86"/>
                  </a:lnTo>
                  <a:cubicBezTo>
                    <a:pt x="3528" y="122"/>
                    <a:pt x="3542" y="151"/>
                    <a:pt x="3559" y="172"/>
                  </a:cubicBezTo>
                  <a:cubicBezTo>
                    <a:pt x="3578" y="194"/>
                    <a:pt x="3592" y="208"/>
                    <a:pt x="3609" y="213"/>
                  </a:cubicBezTo>
                  <a:lnTo>
                    <a:pt x="3609" y="218"/>
                  </a:lnTo>
                  <a:cubicBezTo>
                    <a:pt x="3595" y="218"/>
                    <a:pt x="3585" y="223"/>
                    <a:pt x="3580" y="230"/>
                  </a:cubicBezTo>
                  <a:cubicBezTo>
                    <a:pt x="3568" y="220"/>
                    <a:pt x="3556" y="203"/>
                    <a:pt x="3542" y="175"/>
                  </a:cubicBezTo>
                  <a:cubicBezTo>
                    <a:pt x="3528" y="148"/>
                    <a:pt x="3516" y="117"/>
                    <a:pt x="3508" y="86"/>
                  </a:cubicBezTo>
                  <a:lnTo>
                    <a:pt x="3504" y="86"/>
                  </a:lnTo>
                  <a:lnTo>
                    <a:pt x="3504" y="220"/>
                  </a:lnTo>
                  <a:lnTo>
                    <a:pt x="3530" y="220"/>
                  </a:lnTo>
                  <a:lnTo>
                    <a:pt x="3544" y="203"/>
                  </a:lnTo>
                  <a:lnTo>
                    <a:pt x="3568" y="227"/>
                  </a:lnTo>
                  <a:lnTo>
                    <a:pt x="3504" y="227"/>
                  </a:lnTo>
                  <a:lnTo>
                    <a:pt x="3504" y="242"/>
                  </a:lnTo>
                  <a:cubicBezTo>
                    <a:pt x="3504" y="256"/>
                    <a:pt x="3504" y="273"/>
                    <a:pt x="3504" y="292"/>
                  </a:cubicBezTo>
                  <a:lnTo>
                    <a:pt x="3484" y="300"/>
                  </a:lnTo>
                  <a:cubicBezTo>
                    <a:pt x="3484" y="273"/>
                    <a:pt x="3484" y="254"/>
                    <a:pt x="3484" y="244"/>
                  </a:cubicBezTo>
                  <a:lnTo>
                    <a:pt x="3484" y="227"/>
                  </a:lnTo>
                  <a:lnTo>
                    <a:pt x="3465" y="227"/>
                  </a:lnTo>
                  <a:cubicBezTo>
                    <a:pt x="3453" y="227"/>
                    <a:pt x="3444" y="230"/>
                    <a:pt x="3434" y="232"/>
                  </a:cubicBezTo>
                  <a:lnTo>
                    <a:pt x="3422" y="220"/>
                  </a:lnTo>
                  <a:lnTo>
                    <a:pt x="3484" y="220"/>
                  </a:lnTo>
                  <a:lnTo>
                    <a:pt x="3484" y="95"/>
                  </a:lnTo>
                  <a:cubicBezTo>
                    <a:pt x="3472" y="127"/>
                    <a:pt x="3458" y="155"/>
                    <a:pt x="3439" y="180"/>
                  </a:cubicBezTo>
                  <a:cubicBezTo>
                    <a:pt x="3422" y="201"/>
                    <a:pt x="3405" y="220"/>
                    <a:pt x="3384" y="237"/>
                  </a:cubicBezTo>
                  <a:lnTo>
                    <a:pt x="3381" y="232"/>
                  </a:lnTo>
                  <a:cubicBezTo>
                    <a:pt x="3396" y="218"/>
                    <a:pt x="3412" y="196"/>
                    <a:pt x="3429" y="167"/>
                  </a:cubicBezTo>
                  <a:cubicBezTo>
                    <a:pt x="3446" y="139"/>
                    <a:pt x="3460" y="112"/>
                    <a:pt x="3468" y="86"/>
                  </a:cubicBezTo>
                  <a:lnTo>
                    <a:pt x="3439" y="86"/>
                  </a:lnTo>
                  <a:cubicBezTo>
                    <a:pt x="3429" y="86"/>
                    <a:pt x="3417" y="86"/>
                    <a:pt x="3410" y="88"/>
                  </a:cubicBezTo>
                  <a:lnTo>
                    <a:pt x="3398" y="79"/>
                  </a:lnTo>
                  <a:lnTo>
                    <a:pt x="3484" y="79"/>
                  </a:lnTo>
                  <a:lnTo>
                    <a:pt x="3484" y="38"/>
                  </a:lnTo>
                  <a:cubicBezTo>
                    <a:pt x="3484" y="31"/>
                    <a:pt x="3484" y="19"/>
                    <a:pt x="3484" y="2"/>
                  </a:cubicBezTo>
                  <a:moveTo>
                    <a:pt x="1833" y="2"/>
                  </a:moveTo>
                  <a:lnTo>
                    <a:pt x="1864" y="16"/>
                  </a:lnTo>
                  <a:lnTo>
                    <a:pt x="1852" y="26"/>
                  </a:lnTo>
                  <a:lnTo>
                    <a:pt x="1852" y="79"/>
                  </a:lnTo>
                  <a:lnTo>
                    <a:pt x="1910" y="79"/>
                  </a:lnTo>
                  <a:lnTo>
                    <a:pt x="1927" y="62"/>
                  </a:lnTo>
                  <a:lnTo>
                    <a:pt x="1951" y="86"/>
                  </a:lnTo>
                  <a:lnTo>
                    <a:pt x="1864" y="86"/>
                  </a:lnTo>
                  <a:cubicBezTo>
                    <a:pt x="1876" y="122"/>
                    <a:pt x="1891" y="151"/>
                    <a:pt x="1908" y="172"/>
                  </a:cubicBezTo>
                  <a:cubicBezTo>
                    <a:pt x="1927" y="194"/>
                    <a:pt x="1941" y="208"/>
                    <a:pt x="1958" y="213"/>
                  </a:cubicBezTo>
                  <a:lnTo>
                    <a:pt x="1958" y="218"/>
                  </a:lnTo>
                  <a:cubicBezTo>
                    <a:pt x="1944" y="218"/>
                    <a:pt x="1934" y="223"/>
                    <a:pt x="1929" y="230"/>
                  </a:cubicBezTo>
                  <a:cubicBezTo>
                    <a:pt x="1917" y="220"/>
                    <a:pt x="1905" y="203"/>
                    <a:pt x="1891" y="175"/>
                  </a:cubicBezTo>
                  <a:cubicBezTo>
                    <a:pt x="1876" y="148"/>
                    <a:pt x="1864" y="117"/>
                    <a:pt x="1857" y="86"/>
                  </a:cubicBezTo>
                  <a:lnTo>
                    <a:pt x="1852" y="86"/>
                  </a:lnTo>
                  <a:lnTo>
                    <a:pt x="1852" y="220"/>
                  </a:lnTo>
                  <a:lnTo>
                    <a:pt x="1879" y="220"/>
                  </a:lnTo>
                  <a:lnTo>
                    <a:pt x="1893" y="203"/>
                  </a:lnTo>
                  <a:lnTo>
                    <a:pt x="1917" y="227"/>
                  </a:lnTo>
                  <a:lnTo>
                    <a:pt x="1852" y="227"/>
                  </a:lnTo>
                  <a:lnTo>
                    <a:pt x="1852" y="242"/>
                  </a:lnTo>
                  <a:cubicBezTo>
                    <a:pt x="1852" y="256"/>
                    <a:pt x="1852" y="273"/>
                    <a:pt x="1852" y="292"/>
                  </a:cubicBezTo>
                  <a:lnTo>
                    <a:pt x="1833" y="300"/>
                  </a:lnTo>
                  <a:cubicBezTo>
                    <a:pt x="1833" y="273"/>
                    <a:pt x="1833" y="254"/>
                    <a:pt x="1833" y="244"/>
                  </a:cubicBezTo>
                  <a:lnTo>
                    <a:pt x="1833" y="227"/>
                  </a:lnTo>
                  <a:lnTo>
                    <a:pt x="1814" y="227"/>
                  </a:lnTo>
                  <a:cubicBezTo>
                    <a:pt x="1802" y="227"/>
                    <a:pt x="1792" y="230"/>
                    <a:pt x="1783" y="232"/>
                  </a:cubicBezTo>
                  <a:lnTo>
                    <a:pt x="1771" y="220"/>
                  </a:lnTo>
                  <a:lnTo>
                    <a:pt x="1833" y="220"/>
                  </a:lnTo>
                  <a:lnTo>
                    <a:pt x="1833" y="95"/>
                  </a:lnTo>
                  <a:cubicBezTo>
                    <a:pt x="1821" y="127"/>
                    <a:pt x="1807" y="155"/>
                    <a:pt x="1788" y="180"/>
                  </a:cubicBezTo>
                  <a:cubicBezTo>
                    <a:pt x="1771" y="201"/>
                    <a:pt x="1754" y="220"/>
                    <a:pt x="1732" y="237"/>
                  </a:cubicBezTo>
                  <a:lnTo>
                    <a:pt x="1730" y="232"/>
                  </a:lnTo>
                  <a:cubicBezTo>
                    <a:pt x="1744" y="218"/>
                    <a:pt x="1761" y="196"/>
                    <a:pt x="1778" y="167"/>
                  </a:cubicBezTo>
                  <a:cubicBezTo>
                    <a:pt x="1795" y="139"/>
                    <a:pt x="1809" y="112"/>
                    <a:pt x="1816" y="86"/>
                  </a:cubicBezTo>
                  <a:lnTo>
                    <a:pt x="1788" y="86"/>
                  </a:lnTo>
                  <a:cubicBezTo>
                    <a:pt x="1778" y="86"/>
                    <a:pt x="1766" y="86"/>
                    <a:pt x="1759" y="88"/>
                  </a:cubicBezTo>
                  <a:lnTo>
                    <a:pt x="1747" y="79"/>
                  </a:lnTo>
                  <a:lnTo>
                    <a:pt x="1833" y="79"/>
                  </a:lnTo>
                  <a:lnTo>
                    <a:pt x="1833" y="38"/>
                  </a:lnTo>
                  <a:cubicBezTo>
                    <a:pt x="1833" y="31"/>
                    <a:pt x="1833" y="19"/>
                    <a:pt x="1833" y="2"/>
                  </a:cubicBezTo>
                  <a:moveTo>
                    <a:pt x="1123" y="2"/>
                  </a:moveTo>
                  <a:lnTo>
                    <a:pt x="1149" y="16"/>
                  </a:lnTo>
                  <a:lnTo>
                    <a:pt x="1140" y="23"/>
                  </a:lnTo>
                  <a:cubicBezTo>
                    <a:pt x="1135" y="33"/>
                    <a:pt x="1132" y="43"/>
                    <a:pt x="1130" y="52"/>
                  </a:cubicBezTo>
                  <a:lnTo>
                    <a:pt x="1164" y="52"/>
                  </a:lnTo>
                  <a:lnTo>
                    <a:pt x="1171" y="40"/>
                  </a:lnTo>
                  <a:lnTo>
                    <a:pt x="1192" y="57"/>
                  </a:lnTo>
                  <a:lnTo>
                    <a:pt x="1183" y="64"/>
                  </a:lnTo>
                  <a:cubicBezTo>
                    <a:pt x="1178" y="76"/>
                    <a:pt x="1176" y="88"/>
                    <a:pt x="1171" y="100"/>
                  </a:cubicBezTo>
                  <a:lnTo>
                    <a:pt x="1204" y="100"/>
                  </a:lnTo>
                  <a:cubicBezTo>
                    <a:pt x="1207" y="86"/>
                    <a:pt x="1209" y="67"/>
                    <a:pt x="1209" y="47"/>
                  </a:cubicBezTo>
                  <a:cubicBezTo>
                    <a:pt x="1209" y="26"/>
                    <a:pt x="1209" y="11"/>
                    <a:pt x="1209" y="4"/>
                  </a:cubicBezTo>
                  <a:lnTo>
                    <a:pt x="1236" y="16"/>
                  </a:lnTo>
                  <a:lnTo>
                    <a:pt x="1228" y="26"/>
                  </a:lnTo>
                  <a:cubicBezTo>
                    <a:pt x="1226" y="57"/>
                    <a:pt x="1224" y="81"/>
                    <a:pt x="1221" y="100"/>
                  </a:cubicBezTo>
                  <a:lnTo>
                    <a:pt x="1255" y="100"/>
                  </a:lnTo>
                  <a:lnTo>
                    <a:pt x="1269" y="83"/>
                  </a:lnTo>
                  <a:lnTo>
                    <a:pt x="1291" y="107"/>
                  </a:lnTo>
                  <a:lnTo>
                    <a:pt x="1233" y="107"/>
                  </a:lnTo>
                  <a:cubicBezTo>
                    <a:pt x="1245" y="160"/>
                    <a:pt x="1267" y="194"/>
                    <a:pt x="1296" y="208"/>
                  </a:cubicBezTo>
                  <a:lnTo>
                    <a:pt x="1296" y="211"/>
                  </a:lnTo>
                  <a:cubicBezTo>
                    <a:pt x="1284" y="211"/>
                    <a:pt x="1276" y="215"/>
                    <a:pt x="1272" y="220"/>
                  </a:cubicBezTo>
                  <a:cubicBezTo>
                    <a:pt x="1248" y="194"/>
                    <a:pt x="1233" y="155"/>
                    <a:pt x="1228" y="107"/>
                  </a:cubicBezTo>
                  <a:lnTo>
                    <a:pt x="1221" y="107"/>
                  </a:lnTo>
                  <a:cubicBezTo>
                    <a:pt x="1214" y="163"/>
                    <a:pt x="1185" y="203"/>
                    <a:pt x="1135" y="230"/>
                  </a:cubicBezTo>
                  <a:lnTo>
                    <a:pt x="1132" y="225"/>
                  </a:lnTo>
                  <a:cubicBezTo>
                    <a:pt x="1173" y="196"/>
                    <a:pt x="1197" y="158"/>
                    <a:pt x="1204" y="107"/>
                  </a:cubicBezTo>
                  <a:lnTo>
                    <a:pt x="1168" y="107"/>
                  </a:lnTo>
                  <a:cubicBezTo>
                    <a:pt x="1152" y="153"/>
                    <a:pt x="1125" y="191"/>
                    <a:pt x="1087" y="218"/>
                  </a:cubicBezTo>
                  <a:lnTo>
                    <a:pt x="1084" y="213"/>
                  </a:lnTo>
                  <a:cubicBezTo>
                    <a:pt x="1125" y="177"/>
                    <a:pt x="1152" y="127"/>
                    <a:pt x="1164" y="62"/>
                  </a:cubicBezTo>
                  <a:lnTo>
                    <a:pt x="1128" y="62"/>
                  </a:lnTo>
                  <a:cubicBezTo>
                    <a:pt x="1125" y="64"/>
                    <a:pt x="1120" y="74"/>
                    <a:pt x="1118" y="86"/>
                  </a:cubicBezTo>
                  <a:cubicBezTo>
                    <a:pt x="1125" y="88"/>
                    <a:pt x="1130" y="93"/>
                    <a:pt x="1135" y="95"/>
                  </a:cubicBezTo>
                  <a:cubicBezTo>
                    <a:pt x="1140" y="98"/>
                    <a:pt x="1142" y="103"/>
                    <a:pt x="1142" y="105"/>
                  </a:cubicBezTo>
                  <a:cubicBezTo>
                    <a:pt x="1142" y="110"/>
                    <a:pt x="1142" y="112"/>
                    <a:pt x="1140" y="117"/>
                  </a:cubicBezTo>
                  <a:cubicBezTo>
                    <a:pt x="1140" y="120"/>
                    <a:pt x="1137" y="122"/>
                    <a:pt x="1135" y="122"/>
                  </a:cubicBezTo>
                  <a:cubicBezTo>
                    <a:pt x="1135" y="122"/>
                    <a:pt x="1132" y="120"/>
                    <a:pt x="1132" y="115"/>
                  </a:cubicBezTo>
                  <a:cubicBezTo>
                    <a:pt x="1128" y="107"/>
                    <a:pt x="1123" y="100"/>
                    <a:pt x="1116" y="93"/>
                  </a:cubicBezTo>
                  <a:cubicBezTo>
                    <a:pt x="1111" y="103"/>
                    <a:pt x="1106" y="112"/>
                    <a:pt x="1101" y="122"/>
                  </a:cubicBezTo>
                  <a:cubicBezTo>
                    <a:pt x="1111" y="127"/>
                    <a:pt x="1118" y="129"/>
                    <a:pt x="1120" y="134"/>
                  </a:cubicBezTo>
                  <a:cubicBezTo>
                    <a:pt x="1123" y="136"/>
                    <a:pt x="1123" y="141"/>
                    <a:pt x="1123" y="143"/>
                  </a:cubicBezTo>
                  <a:cubicBezTo>
                    <a:pt x="1123" y="146"/>
                    <a:pt x="1123" y="151"/>
                    <a:pt x="1120" y="153"/>
                  </a:cubicBezTo>
                  <a:cubicBezTo>
                    <a:pt x="1120" y="158"/>
                    <a:pt x="1118" y="160"/>
                    <a:pt x="1118" y="160"/>
                  </a:cubicBezTo>
                  <a:cubicBezTo>
                    <a:pt x="1116" y="160"/>
                    <a:pt x="1113" y="158"/>
                    <a:pt x="1113" y="151"/>
                  </a:cubicBezTo>
                  <a:cubicBezTo>
                    <a:pt x="1108" y="143"/>
                    <a:pt x="1104" y="136"/>
                    <a:pt x="1099" y="127"/>
                  </a:cubicBezTo>
                  <a:cubicBezTo>
                    <a:pt x="1089" y="139"/>
                    <a:pt x="1080" y="148"/>
                    <a:pt x="1072" y="155"/>
                  </a:cubicBezTo>
                  <a:lnTo>
                    <a:pt x="1070" y="153"/>
                  </a:lnTo>
                  <a:cubicBezTo>
                    <a:pt x="1080" y="139"/>
                    <a:pt x="1089" y="122"/>
                    <a:pt x="1096" y="105"/>
                  </a:cubicBezTo>
                  <a:cubicBezTo>
                    <a:pt x="1101" y="86"/>
                    <a:pt x="1108" y="69"/>
                    <a:pt x="1113" y="50"/>
                  </a:cubicBezTo>
                  <a:cubicBezTo>
                    <a:pt x="1118" y="31"/>
                    <a:pt x="1120" y="14"/>
                    <a:pt x="1123" y="2"/>
                  </a:cubicBezTo>
                  <a:moveTo>
                    <a:pt x="3381" y="0"/>
                  </a:moveTo>
                  <a:lnTo>
                    <a:pt x="3408" y="19"/>
                  </a:lnTo>
                  <a:lnTo>
                    <a:pt x="3398" y="23"/>
                  </a:lnTo>
                  <a:cubicBezTo>
                    <a:pt x="3384" y="52"/>
                    <a:pt x="3372" y="74"/>
                    <a:pt x="3364" y="91"/>
                  </a:cubicBezTo>
                  <a:lnTo>
                    <a:pt x="3386" y="103"/>
                  </a:lnTo>
                  <a:lnTo>
                    <a:pt x="3376" y="112"/>
                  </a:lnTo>
                  <a:lnTo>
                    <a:pt x="3376" y="292"/>
                  </a:lnTo>
                  <a:lnTo>
                    <a:pt x="3357" y="302"/>
                  </a:lnTo>
                  <a:cubicBezTo>
                    <a:pt x="3357" y="273"/>
                    <a:pt x="3357" y="251"/>
                    <a:pt x="3357" y="237"/>
                  </a:cubicBezTo>
                  <a:lnTo>
                    <a:pt x="3357" y="103"/>
                  </a:lnTo>
                  <a:cubicBezTo>
                    <a:pt x="3345" y="127"/>
                    <a:pt x="3328" y="148"/>
                    <a:pt x="3307" y="167"/>
                  </a:cubicBezTo>
                  <a:lnTo>
                    <a:pt x="3304" y="163"/>
                  </a:lnTo>
                  <a:cubicBezTo>
                    <a:pt x="3324" y="139"/>
                    <a:pt x="3340" y="107"/>
                    <a:pt x="3355" y="74"/>
                  </a:cubicBezTo>
                  <a:cubicBezTo>
                    <a:pt x="3369" y="38"/>
                    <a:pt x="3379" y="14"/>
                    <a:pt x="3381" y="0"/>
                  </a:cubicBezTo>
                  <a:moveTo>
                    <a:pt x="3052" y="0"/>
                  </a:moveTo>
                  <a:lnTo>
                    <a:pt x="3084" y="19"/>
                  </a:lnTo>
                  <a:lnTo>
                    <a:pt x="3072" y="23"/>
                  </a:lnTo>
                  <a:cubicBezTo>
                    <a:pt x="3064" y="35"/>
                    <a:pt x="3060" y="43"/>
                    <a:pt x="3055" y="50"/>
                  </a:cubicBezTo>
                  <a:lnTo>
                    <a:pt x="3211" y="50"/>
                  </a:lnTo>
                  <a:lnTo>
                    <a:pt x="3230" y="31"/>
                  </a:lnTo>
                  <a:lnTo>
                    <a:pt x="3256" y="60"/>
                  </a:lnTo>
                  <a:lnTo>
                    <a:pt x="3052" y="60"/>
                  </a:lnTo>
                  <a:cubicBezTo>
                    <a:pt x="3031" y="93"/>
                    <a:pt x="3007" y="122"/>
                    <a:pt x="2980" y="146"/>
                  </a:cubicBezTo>
                  <a:lnTo>
                    <a:pt x="2976" y="143"/>
                  </a:lnTo>
                  <a:cubicBezTo>
                    <a:pt x="3000" y="115"/>
                    <a:pt x="3016" y="88"/>
                    <a:pt x="3028" y="62"/>
                  </a:cubicBezTo>
                  <a:cubicBezTo>
                    <a:pt x="3040" y="35"/>
                    <a:pt x="3050" y="16"/>
                    <a:pt x="3052" y="0"/>
                  </a:cubicBezTo>
                  <a:moveTo>
                    <a:pt x="2788" y="0"/>
                  </a:moveTo>
                  <a:lnTo>
                    <a:pt x="2822" y="14"/>
                  </a:lnTo>
                  <a:lnTo>
                    <a:pt x="2808" y="23"/>
                  </a:lnTo>
                  <a:lnTo>
                    <a:pt x="2808" y="76"/>
                  </a:lnTo>
                  <a:lnTo>
                    <a:pt x="2834" y="76"/>
                  </a:lnTo>
                  <a:cubicBezTo>
                    <a:pt x="2853" y="50"/>
                    <a:pt x="2868" y="26"/>
                    <a:pt x="2877" y="9"/>
                  </a:cubicBezTo>
                  <a:lnTo>
                    <a:pt x="2904" y="31"/>
                  </a:lnTo>
                  <a:lnTo>
                    <a:pt x="2889" y="33"/>
                  </a:lnTo>
                  <a:cubicBezTo>
                    <a:pt x="2880" y="40"/>
                    <a:pt x="2863" y="55"/>
                    <a:pt x="2841" y="76"/>
                  </a:cubicBezTo>
                  <a:lnTo>
                    <a:pt x="2904" y="76"/>
                  </a:lnTo>
                  <a:lnTo>
                    <a:pt x="2923" y="60"/>
                  </a:lnTo>
                  <a:lnTo>
                    <a:pt x="2944" y="83"/>
                  </a:lnTo>
                  <a:lnTo>
                    <a:pt x="2808" y="83"/>
                  </a:lnTo>
                  <a:lnTo>
                    <a:pt x="2808" y="93"/>
                  </a:lnTo>
                  <a:cubicBezTo>
                    <a:pt x="2863" y="107"/>
                    <a:pt x="2894" y="117"/>
                    <a:pt x="2906" y="122"/>
                  </a:cubicBezTo>
                  <a:cubicBezTo>
                    <a:pt x="2916" y="129"/>
                    <a:pt x="2920" y="134"/>
                    <a:pt x="2923" y="139"/>
                  </a:cubicBezTo>
                  <a:cubicBezTo>
                    <a:pt x="2923" y="143"/>
                    <a:pt x="2923" y="146"/>
                    <a:pt x="2923" y="148"/>
                  </a:cubicBezTo>
                  <a:cubicBezTo>
                    <a:pt x="2923" y="153"/>
                    <a:pt x="2923" y="155"/>
                    <a:pt x="2920" y="158"/>
                  </a:cubicBezTo>
                  <a:cubicBezTo>
                    <a:pt x="2920" y="160"/>
                    <a:pt x="2918" y="163"/>
                    <a:pt x="2918" y="163"/>
                  </a:cubicBezTo>
                  <a:cubicBezTo>
                    <a:pt x="2913" y="163"/>
                    <a:pt x="2906" y="158"/>
                    <a:pt x="2899" y="146"/>
                  </a:cubicBezTo>
                  <a:cubicBezTo>
                    <a:pt x="2884" y="134"/>
                    <a:pt x="2856" y="117"/>
                    <a:pt x="2808" y="98"/>
                  </a:cubicBezTo>
                  <a:cubicBezTo>
                    <a:pt x="2808" y="124"/>
                    <a:pt x="2808" y="141"/>
                    <a:pt x="2810" y="146"/>
                  </a:cubicBezTo>
                  <a:lnTo>
                    <a:pt x="2788" y="153"/>
                  </a:lnTo>
                  <a:cubicBezTo>
                    <a:pt x="2791" y="143"/>
                    <a:pt x="2791" y="120"/>
                    <a:pt x="2791" y="86"/>
                  </a:cubicBezTo>
                  <a:cubicBezTo>
                    <a:pt x="2774" y="105"/>
                    <a:pt x="2757" y="122"/>
                    <a:pt x="2736" y="136"/>
                  </a:cubicBezTo>
                  <a:cubicBezTo>
                    <a:pt x="2716" y="153"/>
                    <a:pt x="2688" y="165"/>
                    <a:pt x="2652" y="175"/>
                  </a:cubicBezTo>
                  <a:lnTo>
                    <a:pt x="2652" y="170"/>
                  </a:lnTo>
                  <a:cubicBezTo>
                    <a:pt x="2683" y="158"/>
                    <a:pt x="2707" y="143"/>
                    <a:pt x="2726" y="129"/>
                  </a:cubicBezTo>
                  <a:cubicBezTo>
                    <a:pt x="2743" y="115"/>
                    <a:pt x="2757" y="100"/>
                    <a:pt x="2769" y="83"/>
                  </a:cubicBezTo>
                  <a:lnTo>
                    <a:pt x="2695" y="83"/>
                  </a:lnTo>
                  <a:cubicBezTo>
                    <a:pt x="2685" y="83"/>
                    <a:pt x="2673" y="86"/>
                    <a:pt x="2664" y="88"/>
                  </a:cubicBezTo>
                  <a:lnTo>
                    <a:pt x="2654" y="76"/>
                  </a:lnTo>
                  <a:lnTo>
                    <a:pt x="2791" y="76"/>
                  </a:lnTo>
                  <a:lnTo>
                    <a:pt x="2791" y="21"/>
                  </a:lnTo>
                  <a:cubicBezTo>
                    <a:pt x="2791" y="14"/>
                    <a:pt x="2791" y="9"/>
                    <a:pt x="2788" y="0"/>
                  </a:cubicBezTo>
                  <a:moveTo>
                    <a:pt x="1730" y="0"/>
                  </a:moveTo>
                  <a:lnTo>
                    <a:pt x="1756" y="19"/>
                  </a:lnTo>
                  <a:lnTo>
                    <a:pt x="1747" y="23"/>
                  </a:lnTo>
                  <a:cubicBezTo>
                    <a:pt x="1732" y="52"/>
                    <a:pt x="1720" y="74"/>
                    <a:pt x="1713" y="91"/>
                  </a:cubicBezTo>
                  <a:lnTo>
                    <a:pt x="1735" y="103"/>
                  </a:lnTo>
                  <a:lnTo>
                    <a:pt x="1725" y="112"/>
                  </a:lnTo>
                  <a:lnTo>
                    <a:pt x="1725" y="292"/>
                  </a:lnTo>
                  <a:lnTo>
                    <a:pt x="1706" y="302"/>
                  </a:lnTo>
                  <a:cubicBezTo>
                    <a:pt x="1706" y="273"/>
                    <a:pt x="1706" y="251"/>
                    <a:pt x="1706" y="237"/>
                  </a:cubicBezTo>
                  <a:lnTo>
                    <a:pt x="1706" y="103"/>
                  </a:lnTo>
                  <a:cubicBezTo>
                    <a:pt x="1694" y="127"/>
                    <a:pt x="1677" y="148"/>
                    <a:pt x="1656" y="167"/>
                  </a:cubicBezTo>
                  <a:lnTo>
                    <a:pt x="1653" y="163"/>
                  </a:lnTo>
                  <a:cubicBezTo>
                    <a:pt x="1672" y="139"/>
                    <a:pt x="1689" y="107"/>
                    <a:pt x="1704" y="74"/>
                  </a:cubicBezTo>
                  <a:cubicBezTo>
                    <a:pt x="1718" y="38"/>
                    <a:pt x="1728" y="14"/>
                    <a:pt x="1730" y="0"/>
                  </a:cubicBezTo>
                  <a:moveTo>
                    <a:pt x="1399" y="0"/>
                  </a:moveTo>
                  <a:lnTo>
                    <a:pt x="1430" y="19"/>
                  </a:lnTo>
                  <a:lnTo>
                    <a:pt x="1418" y="23"/>
                  </a:lnTo>
                  <a:cubicBezTo>
                    <a:pt x="1411" y="35"/>
                    <a:pt x="1406" y="43"/>
                    <a:pt x="1401" y="50"/>
                  </a:cubicBezTo>
                  <a:lnTo>
                    <a:pt x="1557" y="50"/>
                  </a:lnTo>
                  <a:lnTo>
                    <a:pt x="1576" y="31"/>
                  </a:lnTo>
                  <a:lnTo>
                    <a:pt x="1603" y="60"/>
                  </a:lnTo>
                  <a:lnTo>
                    <a:pt x="1399" y="60"/>
                  </a:lnTo>
                  <a:cubicBezTo>
                    <a:pt x="1377" y="93"/>
                    <a:pt x="1353" y="122"/>
                    <a:pt x="1327" y="146"/>
                  </a:cubicBezTo>
                  <a:lnTo>
                    <a:pt x="1322" y="143"/>
                  </a:lnTo>
                  <a:cubicBezTo>
                    <a:pt x="1346" y="115"/>
                    <a:pt x="1363" y="88"/>
                    <a:pt x="1375" y="62"/>
                  </a:cubicBezTo>
                  <a:cubicBezTo>
                    <a:pt x="1387" y="35"/>
                    <a:pt x="1396" y="16"/>
                    <a:pt x="1399" y="0"/>
                  </a:cubicBezTo>
                  <a:moveTo>
                    <a:pt x="1034" y="0"/>
                  </a:moveTo>
                  <a:lnTo>
                    <a:pt x="1063" y="14"/>
                  </a:lnTo>
                  <a:lnTo>
                    <a:pt x="1051" y="23"/>
                  </a:lnTo>
                  <a:lnTo>
                    <a:pt x="1051" y="105"/>
                  </a:lnTo>
                  <a:cubicBezTo>
                    <a:pt x="1065" y="86"/>
                    <a:pt x="1075" y="69"/>
                    <a:pt x="1080" y="55"/>
                  </a:cubicBezTo>
                  <a:lnTo>
                    <a:pt x="1096" y="74"/>
                  </a:lnTo>
                  <a:cubicBezTo>
                    <a:pt x="1092" y="76"/>
                    <a:pt x="1075" y="91"/>
                    <a:pt x="1051" y="117"/>
                  </a:cubicBezTo>
                  <a:cubicBezTo>
                    <a:pt x="1051" y="155"/>
                    <a:pt x="1048" y="182"/>
                    <a:pt x="1048" y="194"/>
                  </a:cubicBezTo>
                  <a:cubicBezTo>
                    <a:pt x="1065" y="201"/>
                    <a:pt x="1075" y="208"/>
                    <a:pt x="1080" y="213"/>
                  </a:cubicBezTo>
                  <a:cubicBezTo>
                    <a:pt x="1084" y="218"/>
                    <a:pt x="1087" y="225"/>
                    <a:pt x="1087" y="230"/>
                  </a:cubicBezTo>
                  <a:cubicBezTo>
                    <a:pt x="1087" y="235"/>
                    <a:pt x="1084" y="237"/>
                    <a:pt x="1084" y="242"/>
                  </a:cubicBezTo>
                  <a:cubicBezTo>
                    <a:pt x="1082" y="247"/>
                    <a:pt x="1080" y="249"/>
                    <a:pt x="1080" y="249"/>
                  </a:cubicBezTo>
                  <a:cubicBezTo>
                    <a:pt x="1077" y="249"/>
                    <a:pt x="1075" y="244"/>
                    <a:pt x="1072" y="237"/>
                  </a:cubicBezTo>
                  <a:cubicBezTo>
                    <a:pt x="1068" y="227"/>
                    <a:pt x="1058" y="215"/>
                    <a:pt x="1046" y="199"/>
                  </a:cubicBezTo>
                  <a:cubicBezTo>
                    <a:pt x="1039" y="242"/>
                    <a:pt x="1022" y="275"/>
                    <a:pt x="993" y="300"/>
                  </a:cubicBezTo>
                  <a:lnTo>
                    <a:pt x="991" y="297"/>
                  </a:lnTo>
                  <a:cubicBezTo>
                    <a:pt x="1010" y="271"/>
                    <a:pt x="1022" y="244"/>
                    <a:pt x="1027" y="215"/>
                  </a:cubicBezTo>
                  <a:cubicBezTo>
                    <a:pt x="1032" y="187"/>
                    <a:pt x="1034" y="153"/>
                    <a:pt x="1034" y="115"/>
                  </a:cubicBezTo>
                  <a:cubicBezTo>
                    <a:pt x="1034" y="76"/>
                    <a:pt x="1034" y="38"/>
                    <a:pt x="1034" y="0"/>
                  </a:cubicBezTo>
                  <a:moveTo>
                    <a:pt x="504" y="0"/>
                  </a:moveTo>
                  <a:lnTo>
                    <a:pt x="530" y="14"/>
                  </a:lnTo>
                  <a:cubicBezTo>
                    <a:pt x="525" y="19"/>
                    <a:pt x="516" y="35"/>
                    <a:pt x="501" y="67"/>
                  </a:cubicBezTo>
                  <a:lnTo>
                    <a:pt x="592" y="67"/>
                  </a:lnTo>
                  <a:lnTo>
                    <a:pt x="607" y="52"/>
                  </a:lnTo>
                  <a:lnTo>
                    <a:pt x="628" y="76"/>
                  </a:lnTo>
                  <a:cubicBezTo>
                    <a:pt x="624" y="76"/>
                    <a:pt x="616" y="79"/>
                    <a:pt x="609" y="86"/>
                  </a:cubicBezTo>
                  <a:cubicBezTo>
                    <a:pt x="602" y="93"/>
                    <a:pt x="592" y="103"/>
                    <a:pt x="580" y="117"/>
                  </a:cubicBezTo>
                  <a:lnTo>
                    <a:pt x="576" y="115"/>
                  </a:lnTo>
                  <a:lnTo>
                    <a:pt x="595" y="74"/>
                  </a:lnTo>
                  <a:lnTo>
                    <a:pt x="499" y="74"/>
                  </a:lnTo>
                  <a:cubicBezTo>
                    <a:pt x="484" y="103"/>
                    <a:pt x="468" y="124"/>
                    <a:pt x="451" y="141"/>
                  </a:cubicBezTo>
                  <a:lnTo>
                    <a:pt x="448" y="136"/>
                  </a:lnTo>
                  <a:cubicBezTo>
                    <a:pt x="463" y="112"/>
                    <a:pt x="475" y="88"/>
                    <a:pt x="484" y="62"/>
                  </a:cubicBezTo>
                  <a:cubicBezTo>
                    <a:pt x="494" y="38"/>
                    <a:pt x="499" y="16"/>
                    <a:pt x="504" y="0"/>
                  </a:cubicBezTo>
                </a:path>
              </a:pathLst>
            </a:custGeom>
            <a:solidFill>
              <a:srgbClr val="000000">
                <a:alpha val="100000"/>
              </a:srgbClr>
            </a:solidFill>
            <a:ln cap="flat">
              <a:noFill/>
              <a:prstDash val="solid"/>
              <a:miter lim="0"/>
            </a:ln>
          </p:spPr>
          <p:txBody>
            <a:bodyPr rtlCol="0"/>
            <a:lstStyle/>
            <a:p>
              <a:pPr algn="ctr"/>
              <a:endParaRPr lang="zh-CN" altLang="en-US"/>
            </a:p>
          </p:txBody>
        </p:sp>
        <p:sp>
          <p:nvSpPr>
            <p:cNvPr id="114" name="path"/>
            <p:cNvSpPr/>
            <p:nvPr/>
          </p:nvSpPr>
          <p:spPr>
            <a:xfrm>
              <a:off x="0" y="0"/>
              <a:ext cx="3128772" cy="199644"/>
            </a:xfrm>
            <a:custGeom>
              <a:avLst/>
              <a:gdLst/>
              <a:ahLst/>
              <a:cxnLst/>
              <a:rect l="0" t="0" r="0" b="0"/>
              <a:pathLst>
                <a:path w="4927" h="314">
                  <a:moveTo>
                    <a:pt x="1147" y="240"/>
                  </a:moveTo>
                  <a:cubicBezTo>
                    <a:pt x="1161" y="256"/>
                    <a:pt x="1171" y="268"/>
                    <a:pt x="1173" y="275"/>
                  </a:cubicBezTo>
                  <a:cubicBezTo>
                    <a:pt x="1176" y="285"/>
                    <a:pt x="1173" y="292"/>
                    <a:pt x="1168" y="297"/>
                  </a:cubicBezTo>
                  <a:cubicBezTo>
                    <a:pt x="1164" y="300"/>
                    <a:pt x="1161" y="302"/>
                    <a:pt x="1159" y="302"/>
                  </a:cubicBezTo>
                  <a:cubicBezTo>
                    <a:pt x="1156" y="302"/>
                    <a:pt x="1154" y="300"/>
                    <a:pt x="1154" y="290"/>
                  </a:cubicBezTo>
                  <a:cubicBezTo>
                    <a:pt x="1152" y="278"/>
                    <a:pt x="1149" y="264"/>
                    <a:pt x="1142" y="242"/>
                  </a:cubicBezTo>
                  <a:lnTo>
                    <a:pt x="1147" y="240"/>
                  </a:lnTo>
                  <a:close/>
                  <a:moveTo>
                    <a:pt x="1106" y="240"/>
                  </a:moveTo>
                  <a:lnTo>
                    <a:pt x="1111" y="242"/>
                  </a:lnTo>
                  <a:cubicBezTo>
                    <a:pt x="1113" y="261"/>
                    <a:pt x="1111" y="275"/>
                    <a:pt x="1108" y="285"/>
                  </a:cubicBezTo>
                  <a:cubicBezTo>
                    <a:pt x="1106" y="295"/>
                    <a:pt x="1101" y="300"/>
                    <a:pt x="1099" y="300"/>
                  </a:cubicBezTo>
                  <a:cubicBezTo>
                    <a:pt x="1094" y="302"/>
                    <a:pt x="1092" y="302"/>
                    <a:pt x="1089" y="302"/>
                  </a:cubicBezTo>
                  <a:cubicBezTo>
                    <a:pt x="1084" y="302"/>
                    <a:pt x="1082" y="300"/>
                    <a:pt x="1080" y="300"/>
                  </a:cubicBezTo>
                  <a:cubicBezTo>
                    <a:pt x="1077" y="297"/>
                    <a:pt x="1077" y="297"/>
                    <a:pt x="1077" y="297"/>
                  </a:cubicBezTo>
                  <a:cubicBezTo>
                    <a:pt x="1077" y="292"/>
                    <a:pt x="1080" y="288"/>
                    <a:pt x="1087" y="283"/>
                  </a:cubicBezTo>
                  <a:cubicBezTo>
                    <a:pt x="1094" y="275"/>
                    <a:pt x="1101" y="261"/>
                    <a:pt x="1106" y="240"/>
                  </a:cubicBezTo>
                  <a:moveTo>
                    <a:pt x="1255" y="237"/>
                  </a:moveTo>
                  <a:cubicBezTo>
                    <a:pt x="1267" y="249"/>
                    <a:pt x="1279" y="256"/>
                    <a:pt x="1284" y="266"/>
                  </a:cubicBezTo>
                  <a:cubicBezTo>
                    <a:pt x="1291" y="273"/>
                    <a:pt x="1293" y="278"/>
                    <a:pt x="1293" y="283"/>
                  </a:cubicBezTo>
                  <a:cubicBezTo>
                    <a:pt x="1293" y="288"/>
                    <a:pt x="1291" y="292"/>
                    <a:pt x="1288" y="297"/>
                  </a:cubicBezTo>
                  <a:cubicBezTo>
                    <a:pt x="1284" y="302"/>
                    <a:pt x="1281" y="304"/>
                    <a:pt x="1279" y="304"/>
                  </a:cubicBezTo>
                  <a:cubicBezTo>
                    <a:pt x="1276" y="304"/>
                    <a:pt x="1274" y="300"/>
                    <a:pt x="1272" y="290"/>
                  </a:cubicBezTo>
                  <a:cubicBezTo>
                    <a:pt x="1269" y="275"/>
                    <a:pt x="1262" y="259"/>
                    <a:pt x="1250" y="240"/>
                  </a:cubicBezTo>
                  <a:lnTo>
                    <a:pt x="1255" y="237"/>
                  </a:lnTo>
                  <a:close/>
                  <a:moveTo>
                    <a:pt x="1200" y="237"/>
                  </a:moveTo>
                  <a:cubicBezTo>
                    <a:pt x="1214" y="249"/>
                    <a:pt x="1224" y="259"/>
                    <a:pt x="1226" y="266"/>
                  </a:cubicBezTo>
                  <a:cubicBezTo>
                    <a:pt x="1231" y="273"/>
                    <a:pt x="1233" y="278"/>
                    <a:pt x="1233" y="283"/>
                  </a:cubicBezTo>
                  <a:cubicBezTo>
                    <a:pt x="1233" y="288"/>
                    <a:pt x="1231" y="292"/>
                    <a:pt x="1228" y="297"/>
                  </a:cubicBezTo>
                  <a:cubicBezTo>
                    <a:pt x="1224" y="300"/>
                    <a:pt x="1221" y="302"/>
                    <a:pt x="1221" y="302"/>
                  </a:cubicBezTo>
                  <a:cubicBezTo>
                    <a:pt x="1216" y="302"/>
                    <a:pt x="1214" y="297"/>
                    <a:pt x="1214" y="288"/>
                  </a:cubicBezTo>
                  <a:cubicBezTo>
                    <a:pt x="1212" y="275"/>
                    <a:pt x="1204" y="259"/>
                    <a:pt x="1195" y="240"/>
                  </a:cubicBezTo>
                  <a:lnTo>
                    <a:pt x="1200" y="237"/>
                  </a:lnTo>
                  <a:close/>
                  <a:moveTo>
                    <a:pt x="3808" y="225"/>
                  </a:moveTo>
                  <a:lnTo>
                    <a:pt x="3811" y="232"/>
                  </a:lnTo>
                  <a:cubicBezTo>
                    <a:pt x="3715" y="256"/>
                    <a:pt x="3662" y="273"/>
                    <a:pt x="3657" y="280"/>
                  </a:cubicBezTo>
                  <a:lnTo>
                    <a:pt x="3643" y="252"/>
                  </a:lnTo>
                  <a:cubicBezTo>
                    <a:pt x="3662" y="252"/>
                    <a:pt x="3717" y="242"/>
                    <a:pt x="3808" y="225"/>
                  </a:cubicBezTo>
                  <a:moveTo>
                    <a:pt x="4324" y="204"/>
                  </a:moveTo>
                  <a:cubicBezTo>
                    <a:pt x="4344" y="208"/>
                    <a:pt x="4360" y="213"/>
                    <a:pt x="4370" y="220"/>
                  </a:cubicBezTo>
                  <a:cubicBezTo>
                    <a:pt x="4382" y="228"/>
                    <a:pt x="4389" y="232"/>
                    <a:pt x="4394" y="237"/>
                  </a:cubicBezTo>
                  <a:cubicBezTo>
                    <a:pt x="4399" y="242"/>
                    <a:pt x="4401" y="249"/>
                    <a:pt x="4404" y="259"/>
                  </a:cubicBezTo>
                  <a:cubicBezTo>
                    <a:pt x="4404" y="268"/>
                    <a:pt x="4404" y="273"/>
                    <a:pt x="4399" y="275"/>
                  </a:cubicBezTo>
                  <a:cubicBezTo>
                    <a:pt x="4394" y="278"/>
                    <a:pt x="4392" y="280"/>
                    <a:pt x="4392" y="280"/>
                  </a:cubicBezTo>
                  <a:cubicBezTo>
                    <a:pt x="4384" y="280"/>
                    <a:pt x="4380" y="273"/>
                    <a:pt x="4375" y="259"/>
                  </a:cubicBezTo>
                  <a:cubicBezTo>
                    <a:pt x="4365" y="240"/>
                    <a:pt x="4348" y="223"/>
                    <a:pt x="4324" y="208"/>
                  </a:cubicBezTo>
                  <a:lnTo>
                    <a:pt x="4324" y="204"/>
                  </a:lnTo>
                  <a:close/>
                  <a:moveTo>
                    <a:pt x="2044" y="199"/>
                  </a:moveTo>
                  <a:cubicBezTo>
                    <a:pt x="2047" y="199"/>
                    <a:pt x="2049" y="201"/>
                    <a:pt x="2052" y="201"/>
                  </a:cubicBezTo>
                  <a:cubicBezTo>
                    <a:pt x="2059" y="201"/>
                    <a:pt x="2064" y="206"/>
                    <a:pt x="2066" y="211"/>
                  </a:cubicBezTo>
                  <a:cubicBezTo>
                    <a:pt x="2066" y="215"/>
                    <a:pt x="2068" y="220"/>
                    <a:pt x="2068" y="223"/>
                  </a:cubicBezTo>
                  <a:cubicBezTo>
                    <a:pt x="2068" y="230"/>
                    <a:pt x="2066" y="235"/>
                    <a:pt x="2064" y="244"/>
                  </a:cubicBezTo>
                  <a:cubicBezTo>
                    <a:pt x="2061" y="252"/>
                    <a:pt x="2056" y="261"/>
                    <a:pt x="2047" y="271"/>
                  </a:cubicBezTo>
                  <a:cubicBezTo>
                    <a:pt x="2037" y="280"/>
                    <a:pt x="2030" y="285"/>
                    <a:pt x="2025" y="288"/>
                  </a:cubicBezTo>
                  <a:cubicBezTo>
                    <a:pt x="2018" y="288"/>
                    <a:pt x="2016" y="288"/>
                    <a:pt x="2016" y="288"/>
                  </a:cubicBezTo>
                  <a:cubicBezTo>
                    <a:pt x="2016" y="285"/>
                    <a:pt x="2018" y="285"/>
                    <a:pt x="2020" y="283"/>
                  </a:cubicBezTo>
                  <a:cubicBezTo>
                    <a:pt x="2025" y="278"/>
                    <a:pt x="2030" y="273"/>
                    <a:pt x="2035" y="268"/>
                  </a:cubicBezTo>
                  <a:cubicBezTo>
                    <a:pt x="2040" y="261"/>
                    <a:pt x="2044" y="254"/>
                    <a:pt x="2047" y="242"/>
                  </a:cubicBezTo>
                  <a:cubicBezTo>
                    <a:pt x="2040" y="242"/>
                    <a:pt x="2035" y="240"/>
                    <a:pt x="2030" y="237"/>
                  </a:cubicBezTo>
                  <a:cubicBezTo>
                    <a:pt x="2028" y="235"/>
                    <a:pt x="2025" y="232"/>
                    <a:pt x="2023" y="228"/>
                  </a:cubicBezTo>
                  <a:cubicBezTo>
                    <a:pt x="2023" y="223"/>
                    <a:pt x="2023" y="220"/>
                    <a:pt x="2023" y="215"/>
                  </a:cubicBezTo>
                  <a:cubicBezTo>
                    <a:pt x="2023" y="211"/>
                    <a:pt x="2025" y="208"/>
                    <a:pt x="2032" y="204"/>
                  </a:cubicBezTo>
                  <a:cubicBezTo>
                    <a:pt x="2035" y="201"/>
                    <a:pt x="2040" y="199"/>
                    <a:pt x="2044" y="199"/>
                  </a:cubicBezTo>
                  <a:moveTo>
                    <a:pt x="2784" y="160"/>
                  </a:moveTo>
                  <a:lnTo>
                    <a:pt x="2815" y="175"/>
                  </a:lnTo>
                  <a:lnTo>
                    <a:pt x="2805" y="184"/>
                  </a:lnTo>
                  <a:cubicBezTo>
                    <a:pt x="2803" y="189"/>
                    <a:pt x="2800" y="194"/>
                    <a:pt x="2798" y="199"/>
                  </a:cubicBezTo>
                  <a:lnTo>
                    <a:pt x="2911" y="199"/>
                  </a:lnTo>
                  <a:lnTo>
                    <a:pt x="2928" y="180"/>
                  </a:lnTo>
                  <a:lnTo>
                    <a:pt x="2952" y="206"/>
                  </a:lnTo>
                  <a:lnTo>
                    <a:pt x="2817" y="206"/>
                  </a:lnTo>
                  <a:cubicBezTo>
                    <a:pt x="2832" y="225"/>
                    <a:pt x="2851" y="242"/>
                    <a:pt x="2872" y="256"/>
                  </a:cubicBezTo>
                  <a:cubicBezTo>
                    <a:pt x="2894" y="268"/>
                    <a:pt x="2920" y="278"/>
                    <a:pt x="2954" y="280"/>
                  </a:cubicBezTo>
                  <a:lnTo>
                    <a:pt x="2954" y="285"/>
                  </a:lnTo>
                  <a:cubicBezTo>
                    <a:pt x="2937" y="288"/>
                    <a:pt x="2925" y="292"/>
                    <a:pt x="2923" y="304"/>
                  </a:cubicBezTo>
                  <a:cubicBezTo>
                    <a:pt x="2894" y="292"/>
                    <a:pt x="2870" y="278"/>
                    <a:pt x="2851" y="259"/>
                  </a:cubicBezTo>
                  <a:cubicBezTo>
                    <a:pt x="2832" y="240"/>
                    <a:pt x="2817" y="223"/>
                    <a:pt x="2810" y="206"/>
                  </a:cubicBezTo>
                  <a:lnTo>
                    <a:pt x="2798" y="206"/>
                  </a:lnTo>
                  <a:cubicBezTo>
                    <a:pt x="2788" y="240"/>
                    <a:pt x="2772" y="264"/>
                    <a:pt x="2748" y="278"/>
                  </a:cubicBezTo>
                  <a:cubicBezTo>
                    <a:pt x="2726" y="292"/>
                    <a:pt x="2695" y="302"/>
                    <a:pt x="2652" y="309"/>
                  </a:cubicBezTo>
                  <a:lnTo>
                    <a:pt x="2649" y="304"/>
                  </a:lnTo>
                  <a:cubicBezTo>
                    <a:pt x="2680" y="297"/>
                    <a:pt x="2707" y="288"/>
                    <a:pt x="2731" y="273"/>
                  </a:cubicBezTo>
                  <a:cubicBezTo>
                    <a:pt x="2752" y="259"/>
                    <a:pt x="2769" y="235"/>
                    <a:pt x="2779" y="206"/>
                  </a:cubicBezTo>
                  <a:lnTo>
                    <a:pt x="2692" y="206"/>
                  </a:lnTo>
                  <a:cubicBezTo>
                    <a:pt x="2680" y="206"/>
                    <a:pt x="2671" y="206"/>
                    <a:pt x="2661" y="208"/>
                  </a:cubicBezTo>
                  <a:lnTo>
                    <a:pt x="2649" y="199"/>
                  </a:lnTo>
                  <a:lnTo>
                    <a:pt x="2779" y="199"/>
                  </a:lnTo>
                  <a:cubicBezTo>
                    <a:pt x="2781" y="187"/>
                    <a:pt x="2784" y="172"/>
                    <a:pt x="2784" y="160"/>
                  </a:cubicBezTo>
                  <a:moveTo>
                    <a:pt x="566" y="151"/>
                  </a:moveTo>
                  <a:cubicBezTo>
                    <a:pt x="592" y="177"/>
                    <a:pt x="609" y="199"/>
                    <a:pt x="616" y="211"/>
                  </a:cubicBezTo>
                  <a:cubicBezTo>
                    <a:pt x="626" y="223"/>
                    <a:pt x="628" y="232"/>
                    <a:pt x="628" y="240"/>
                  </a:cubicBezTo>
                  <a:cubicBezTo>
                    <a:pt x="626" y="244"/>
                    <a:pt x="626" y="249"/>
                    <a:pt x="621" y="252"/>
                  </a:cubicBezTo>
                  <a:cubicBezTo>
                    <a:pt x="619" y="254"/>
                    <a:pt x="616" y="256"/>
                    <a:pt x="616" y="256"/>
                  </a:cubicBezTo>
                  <a:cubicBezTo>
                    <a:pt x="612" y="256"/>
                    <a:pt x="609" y="252"/>
                    <a:pt x="609" y="244"/>
                  </a:cubicBezTo>
                  <a:cubicBezTo>
                    <a:pt x="604" y="232"/>
                    <a:pt x="600" y="220"/>
                    <a:pt x="592" y="206"/>
                  </a:cubicBezTo>
                  <a:cubicBezTo>
                    <a:pt x="585" y="192"/>
                    <a:pt x="576" y="175"/>
                    <a:pt x="564" y="153"/>
                  </a:cubicBezTo>
                  <a:lnTo>
                    <a:pt x="566" y="151"/>
                  </a:lnTo>
                  <a:close/>
                  <a:moveTo>
                    <a:pt x="494" y="144"/>
                  </a:moveTo>
                  <a:lnTo>
                    <a:pt x="520" y="158"/>
                  </a:lnTo>
                  <a:lnTo>
                    <a:pt x="511" y="168"/>
                  </a:lnTo>
                  <a:cubicBezTo>
                    <a:pt x="489" y="211"/>
                    <a:pt x="468" y="244"/>
                    <a:pt x="441" y="266"/>
                  </a:cubicBezTo>
                  <a:lnTo>
                    <a:pt x="439" y="261"/>
                  </a:lnTo>
                  <a:cubicBezTo>
                    <a:pt x="456" y="240"/>
                    <a:pt x="468" y="220"/>
                    <a:pt x="477" y="196"/>
                  </a:cubicBezTo>
                  <a:cubicBezTo>
                    <a:pt x="487" y="175"/>
                    <a:pt x="492" y="158"/>
                    <a:pt x="494" y="144"/>
                  </a:cubicBezTo>
                  <a:moveTo>
                    <a:pt x="3693" y="122"/>
                  </a:moveTo>
                  <a:lnTo>
                    <a:pt x="3693" y="187"/>
                  </a:lnTo>
                  <a:lnTo>
                    <a:pt x="3758" y="187"/>
                  </a:lnTo>
                  <a:lnTo>
                    <a:pt x="3758" y="122"/>
                  </a:lnTo>
                  <a:lnTo>
                    <a:pt x="3693" y="122"/>
                  </a:lnTo>
                  <a:close/>
                  <a:moveTo>
                    <a:pt x="3196" y="122"/>
                  </a:moveTo>
                  <a:lnTo>
                    <a:pt x="3218" y="139"/>
                  </a:lnTo>
                  <a:lnTo>
                    <a:pt x="3206" y="148"/>
                  </a:lnTo>
                  <a:cubicBezTo>
                    <a:pt x="3206" y="165"/>
                    <a:pt x="3206" y="182"/>
                    <a:pt x="3208" y="201"/>
                  </a:cubicBezTo>
                  <a:cubicBezTo>
                    <a:pt x="3208" y="223"/>
                    <a:pt x="3213" y="237"/>
                    <a:pt x="3220" y="252"/>
                  </a:cubicBezTo>
                  <a:cubicBezTo>
                    <a:pt x="3225" y="264"/>
                    <a:pt x="3237" y="273"/>
                    <a:pt x="3252" y="280"/>
                  </a:cubicBezTo>
                  <a:cubicBezTo>
                    <a:pt x="3254" y="271"/>
                    <a:pt x="3259" y="254"/>
                    <a:pt x="3264" y="230"/>
                  </a:cubicBezTo>
                  <a:lnTo>
                    <a:pt x="3268" y="230"/>
                  </a:lnTo>
                  <a:cubicBezTo>
                    <a:pt x="3268" y="242"/>
                    <a:pt x="3268" y="256"/>
                    <a:pt x="3268" y="271"/>
                  </a:cubicBezTo>
                  <a:cubicBezTo>
                    <a:pt x="3268" y="283"/>
                    <a:pt x="3271" y="295"/>
                    <a:pt x="3273" y="302"/>
                  </a:cubicBezTo>
                  <a:cubicBezTo>
                    <a:pt x="3276" y="304"/>
                    <a:pt x="3276" y="307"/>
                    <a:pt x="3271" y="307"/>
                  </a:cubicBezTo>
                  <a:cubicBezTo>
                    <a:pt x="3268" y="307"/>
                    <a:pt x="3259" y="304"/>
                    <a:pt x="3247" y="300"/>
                  </a:cubicBezTo>
                  <a:cubicBezTo>
                    <a:pt x="3235" y="297"/>
                    <a:pt x="3225" y="290"/>
                    <a:pt x="3213" y="275"/>
                  </a:cubicBezTo>
                  <a:cubicBezTo>
                    <a:pt x="3204" y="264"/>
                    <a:pt x="3196" y="249"/>
                    <a:pt x="3194" y="228"/>
                  </a:cubicBezTo>
                  <a:cubicBezTo>
                    <a:pt x="3189" y="206"/>
                    <a:pt x="3187" y="177"/>
                    <a:pt x="3189" y="144"/>
                  </a:cubicBezTo>
                  <a:lnTo>
                    <a:pt x="3064" y="144"/>
                  </a:lnTo>
                  <a:cubicBezTo>
                    <a:pt x="3055" y="144"/>
                    <a:pt x="3043" y="146"/>
                    <a:pt x="3033" y="148"/>
                  </a:cubicBezTo>
                  <a:lnTo>
                    <a:pt x="3024" y="136"/>
                  </a:lnTo>
                  <a:lnTo>
                    <a:pt x="3184" y="136"/>
                  </a:lnTo>
                  <a:lnTo>
                    <a:pt x="3196" y="122"/>
                  </a:lnTo>
                  <a:close/>
                  <a:moveTo>
                    <a:pt x="1543" y="122"/>
                  </a:moveTo>
                  <a:lnTo>
                    <a:pt x="1564" y="139"/>
                  </a:lnTo>
                  <a:lnTo>
                    <a:pt x="1552" y="148"/>
                  </a:lnTo>
                  <a:cubicBezTo>
                    <a:pt x="1552" y="165"/>
                    <a:pt x="1552" y="182"/>
                    <a:pt x="1555" y="201"/>
                  </a:cubicBezTo>
                  <a:cubicBezTo>
                    <a:pt x="1555" y="223"/>
                    <a:pt x="1560" y="237"/>
                    <a:pt x="1567" y="252"/>
                  </a:cubicBezTo>
                  <a:cubicBezTo>
                    <a:pt x="1572" y="264"/>
                    <a:pt x="1584" y="273"/>
                    <a:pt x="1598" y="280"/>
                  </a:cubicBezTo>
                  <a:cubicBezTo>
                    <a:pt x="1600" y="271"/>
                    <a:pt x="1605" y="254"/>
                    <a:pt x="1610" y="230"/>
                  </a:cubicBezTo>
                  <a:lnTo>
                    <a:pt x="1615" y="230"/>
                  </a:lnTo>
                  <a:cubicBezTo>
                    <a:pt x="1615" y="242"/>
                    <a:pt x="1615" y="256"/>
                    <a:pt x="1615" y="271"/>
                  </a:cubicBezTo>
                  <a:cubicBezTo>
                    <a:pt x="1615" y="283"/>
                    <a:pt x="1617" y="295"/>
                    <a:pt x="1620" y="302"/>
                  </a:cubicBezTo>
                  <a:cubicBezTo>
                    <a:pt x="1622" y="304"/>
                    <a:pt x="1622" y="307"/>
                    <a:pt x="1617" y="307"/>
                  </a:cubicBezTo>
                  <a:cubicBezTo>
                    <a:pt x="1615" y="307"/>
                    <a:pt x="1605" y="304"/>
                    <a:pt x="1593" y="300"/>
                  </a:cubicBezTo>
                  <a:cubicBezTo>
                    <a:pt x="1581" y="297"/>
                    <a:pt x="1572" y="290"/>
                    <a:pt x="1560" y="275"/>
                  </a:cubicBezTo>
                  <a:cubicBezTo>
                    <a:pt x="1550" y="264"/>
                    <a:pt x="1543" y="249"/>
                    <a:pt x="1540" y="228"/>
                  </a:cubicBezTo>
                  <a:cubicBezTo>
                    <a:pt x="1536" y="206"/>
                    <a:pt x="1533" y="177"/>
                    <a:pt x="1536" y="144"/>
                  </a:cubicBezTo>
                  <a:lnTo>
                    <a:pt x="1411" y="144"/>
                  </a:lnTo>
                  <a:cubicBezTo>
                    <a:pt x="1401" y="144"/>
                    <a:pt x="1389" y="146"/>
                    <a:pt x="1380" y="148"/>
                  </a:cubicBezTo>
                  <a:lnTo>
                    <a:pt x="1370" y="136"/>
                  </a:lnTo>
                  <a:lnTo>
                    <a:pt x="1531" y="136"/>
                  </a:lnTo>
                  <a:lnTo>
                    <a:pt x="1543" y="122"/>
                  </a:lnTo>
                  <a:close/>
                  <a:moveTo>
                    <a:pt x="765" y="122"/>
                  </a:moveTo>
                  <a:lnTo>
                    <a:pt x="792" y="139"/>
                  </a:lnTo>
                  <a:lnTo>
                    <a:pt x="780" y="144"/>
                  </a:lnTo>
                  <a:cubicBezTo>
                    <a:pt x="775" y="148"/>
                    <a:pt x="770" y="155"/>
                    <a:pt x="765" y="160"/>
                  </a:cubicBezTo>
                  <a:lnTo>
                    <a:pt x="914" y="160"/>
                  </a:lnTo>
                  <a:lnTo>
                    <a:pt x="926" y="148"/>
                  </a:lnTo>
                  <a:lnTo>
                    <a:pt x="948" y="168"/>
                  </a:lnTo>
                  <a:lnTo>
                    <a:pt x="936" y="175"/>
                  </a:lnTo>
                  <a:cubicBezTo>
                    <a:pt x="931" y="201"/>
                    <a:pt x="928" y="223"/>
                    <a:pt x="924" y="240"/>
                  </a:cubicBezTo>
                  <a:cubicBezTo>
                    <a:pt x="921" y="254"/>
                    <a:pt x="919" y="268"/>
                    <a:pt x="914" y="280"/>
                  </a:cubicBezTo>
                  <a:cubicBezTo>
                    <a:pt x="909" y="292"/>
                    <a:pt x="895" y="300"/>
                    <a:pt x="876" y="304"/>
                  </a:cubicBezTo>
                  <a:cubicBezTo>
                    <a:pt x="876" y="292"/>
                    <a:pt x="864" y="283"/>
                    <a:pt x="842" y="273"/>
                  </a:cubicBezTo>
                  <a:lnTo>
                    <a:pt x="842" y="268"/>
                  </a:lnTo>
                  <a:cubicBezTo>
                    <a:pt x="861" y="273"/>
                    <a:pt x="876" y="275"/>
                    <a:pt x="883" y="275"/>
                  </a:cubicBezTo>
                  <a:cubicBezTo>
                    <a:pt x="890" y="275"/>
                    <a:pt x="895" y="273"/>
                    <a:pt x="900" y="264"/>
                  </a:cubicBezTo>
                  <a:cubicBezTo>
                    <a:pt x="902" y="254"/>
                    <a:pt x="909" y="220"/>
                    <a:pt x="919" y="168"/>
                  </a:cubicBezTo>
                  <a:lnTo>
                    <a:pt x="878" y="168"/>
                  </a:lnTo>
                  <a:cubicBezTo>
                    <a:pt x="861" y="220"/>
                    <a:pt x="837" y="254"/>
                    <a:pt x="806" y="271"/>
                  </a:cubicBezTo>
                  <a:cubicBezTo>
                    <a:pt x="777" y="290"/>
                    <a:pt x="748" y="300"/>
                    <a:pt x="717" y="307"/>
                  </a:cubicBezTo>
                  <a:lnTo>
                    <a:pt x="715" y="302"/>
                  </a:lnTo>
                  <a:cubicBezTo>
                    <a:pt x="753" y="290"/>
                    <a:pt x="782" y="275"/>
                    <a:pt x="804" y="256"/>
                  </a:cubicBezTo>
                  <a:cubicBezTo>
                    <a:pt x="825" y="237"/>
                    <a:pt x="844" y="208"/>
                    <a:pt x="859" y="168"/>
                  </a:cubicBezTo>
                  <a:lnTo>
                    <a:pt x="820" y="168"/>
                  </a:lnTo>
                  <a:cubicBezTo>
                    <a:pt x="801" y="201"/>
                    <a:pt x="782" y="225"/>
                    <a:pt x="760" y="240"/>
                  </a:cubicBezTo>
                  <a:cubicBezTo>
                    <a:pt x="739" y="254"/>
                    <a:pt x="717" y="264"/>
                    <a:pt x="693" y="268"/>
                  </a:cubicBezTo>
                  <a:lnTo>
                    <a:pt x="693" y="264"/>
                  </a:lnTo>
                  <a:cubicBezTo>
                    <a:pt x="717" y="254"/>
                    <a:pt x="739" y="242"/>
                    <a:pt x="756" y="228"/>
                  </a:cubicBezTo>
                  <a:cubicBezTo>
                    <a:pt x="772" y="213"/>
                    <a:pt x="784" y="194"/>
                    <a:pt x="796" y="168"/>
                  </a:cubicBezTo>
                  <a:lnTo>
                    <a:pt x="760" y="168"/>
                  </a:lnTo>
                  <a:cubicBezTo>
                    <a:pt x="741" y="192"/>
                    <a:pt x="717" y="208"/>
                    <a:pt x="688" y="223"/>
                  </a:cubicBezTo>
                  <a:lnTo>
                    <a:pt x="686" y="218"/>
                  </a:lnTo>
                  <a:cubicBezTo>
                    <a:pt x="720" y="196"/>
                    <a:pt x="746" y="163"/>
                    <a:pt x="765" y="122"/>
                  </a:cubicBezTo>
                  <a:moveTo>
                    <a:pt x="4132" y="112"/>
                  </a:moveTo>
                  <a:lnTo>
                    <a:pt x="4132" y="172"/>
                  </a:lnTo>
                  <a:lnTo>
                    <a:pt x="4216" y="172"/>
                  </a:lnTo>
                  <a:lnTo>
                    <a:pt x="4216" y="112"/>
                  </a:lnTo>
                  <a:lnTo>
                    <a:pt x="4132" y="112"/>
                  </a:lnTo>
                  <a:close/>
                  <a:moveTo>
                    <a:pt x="4032" y="112"/>
                  </a:moveTo>
                  <a:lnTo>
                    <a:pt x="4032" y="172"/>
                  </a:lnTo>
                  <a:lnTo>
                    <a:pt x="4116" y="172"/>
                  </a:lnTo>
                  <a:lnTo>
                    <a:pt x="4116" y="112"/>
                  </a:lnTo>
                  <a:lnTo>
                    <a:pt x="4032" y="112"/>
                  </a:lnTo>
                  <a:close/>
                  <a:moveTo>
                    <a:pt x="2484" y="112"/>
                  </a:moveTo>
                  <a:lnTo>
                    <a:pt x="2484" y="172"/>
                  </a:lnTo>
                  <a:lnTo>
                    <a:pt x="2568" y="172"/>
                  </a:lnTo>
                  <a:lnTo>
                    <a:pt x="2568" y="112"/>
                  </a:lnTo>
                  <a:lnTo>
                    <a:pt x="2484" y="112"/>
                  </a:lnTo>
                  <a:close/>
                  <a:moveTo>
                    <a:pt x="2383" y="112"/>
                  </a:moveTo>
                  <a:lnTo>
                    <a:pt x="2383" y="172"/>
                  </a:lnTo>
                  <a:lnTo>
                    <a:pt x="2467" y="172"/>
                  </a:lnTo>
                  <a:lnTo>
                    <a:pt x="2467" y="112"/>
                  </a:lnTo>
                  <a:lnTo>
                    <a:pt x="2383" y="112"/>
                  </a:lnTo>
                  <a:close/>
                  <a:moveTo>
                    <a:pt x="3768" y="103"/>
                  </a:moveTo>
                  <a:lnTo>
                    <a:pt x="3787" y="120"/>
                  </a:lnTo>
                  <a:lnTo>
                    <a:pt x="3777" y="127"/>
                  </a:lnTo>
                  <a:cubicBezTo>
                    <a:pt x="3777" y="163"/>
                    <a:pt x="3777" y="187"/>
                    <a:pt x="3780" y="201"/>
                  </a:cubicBezTo>
                  <a:lnTo>
                    <a:pt x="3758" y="208"/>
                  </a:lnTo>
                  <a:lnTo>
                    <a:pt x="3758" y="194"/>
                  </a:lnTo>
                  <a:lnTo>
                    <a:pt x="3693" y="194"/>
                  </a:lnTo>
                  <a:lnTo>
                    <a:pt x="3693" y="208"/>
                  </a:lnTo>
                  <a:lnTo>
                    <a:pt x="3674" y="218"/>
                  </a:lnTo>
                  <a:cubicBezTo>
                    <a:pt x="3676" y="199"/>
                    <a:pt x="3676" y="180"/>
                    <a:pt x="3676" y="160"/>
                  </a:cubicBezTo>
                  <a:cubicBezTo>
                    <a:pt x="3676" y="141"/>
                    <a:pt x="3676" y="122"/>
                    <a:pt x="3674" y="105"/>
                  </a:cubicBezTo>
                  <a:lnTo>
                    <a:pt x="3698" y="115"/>
                  </a:lnTo>
                  <a:lnTo>
                    <a:pt x="3756" y="115"/>
                  </a:lnTo>
                  <a:lnTo>
                    <a:pt x="3768" y="103"/>
                  </a:lnTo>
                  <a:close/>
                  <a:moveTo>
                    <a:pt x="532" y="95"/>
                  </a:moveTo>
                  <a:lnTo>
                    <a:pt x="561" y="110"/>
                  </a:lnTo>
                  <a:lnTo>
                    <a:pt x="549" y="120"/>
                  </a:lnTo>
                  <a:lnTo>
                    <a:pt x="549" y="273"/>
                  </a:lnTo>
                  <a:cubicBezTo>
                    <a:pt x="549" y="280"/>
                    <a:pt x="549" y="288"/>
                    <a:pt x="544" y="290"/>
                  </a:cubicBezTo>
                  <a:cubicBezTo>
                    <a:pt x="542" y="295"/>
                    <a:pt x="535" y="300"/>
                    <a:pt x="525" y="304"/>
                  </a:cubicBezTo>
                  <a:cubicBezTo>
                    <a:pt x="520" y="297"/>
                    <a:pt x="516" y="292"/>
                    <a:pt x="511" y="288"/>
                  </a:cubicBezTo>
                  <a:cubicBezTo>
                    <a:pt x="506" y="285"/>
                    <a:pt x="496" y="280"/>
                    <a:pt x="484" y="275"/>
                  </a:cubicBezTo>
                  <a:lnTo>
                    <a:pt x="484" y="271"/>
                  </a:lnTo>
                  <a:cubicBezTo>
                    <a:pt x="513" y="275"/>
                    <a:pt x="528" y="278"/>
                    <a:pt x="530" y="275"/>
                  </a:cubicBezTo>
                  <a:cubicBezTo>
                    <a:pt x="532" y="273"/>
                    <a:pt x="532" y="271"/>
                    <a:pt x="532" y="266"/>
                  </a:cubicBezTo>
                  <a:cubicBezTo>
                    <a:pt x="532" y="172"/>
                    <a:pt x="532" y="115"/>
                    <a:pt x="532" y="95"/>
                  </a:cubicBezTo>
                  <a:moveTo>
                    <a:pt x="1015" y="86"/>
                  </a:moveTo>
                  <a:lnTo>
                    <a:pt x="1022" y="86"/>
                  </a:lnTo>
                  <a:cubicBezTo>
                    <a:pt x="1024" y="103"/>
                    <a:pt x="1024" y="115"/>
                    <a:pt x="1024" y="124"/>
                  </a:cubicBezTo>
                  <a:cubicBezTo>
                    <a:pt x="1024" y="129"/>
                    <a:pt x="1024" y="134"/>
                    <a:pt x="1022" y="139"/>
                  </a:cubicBezTo>
                  <a:cubicBezTo>
                    <a:pt x="1020" y="141"/>
                    <a:pt x="1017" y="144"/>
                    <a:pt x="1015" y="146"/>
                  </a:cubicBezTo>
                  <a:cubicBezTo>
                    <a:pt x="1012" y="146"/>
                    <a:pt x="1008" y="146"/>
                    <a:pt x="1005" y="146"/>
                  </a:cubicBezTo>
                  <a:cubicBezTo>
                    <a:pt x="1000" y="146"/>
                    <a:pt x="998" y="146"/>
                    <a:pt x="998" y="144"/>
                  </a:cubicBezTo>
                  <a:cubicBezTo>
                    <a:pt x="998" y="141"/>
                    <a:pt x="1000" y="136"/>
                    <a:pt x="1003" y="132"/>
                  </a:cubicBezTo>
                  <a:cubicBezTo>
                    <a:pt x="1008" y="124"/>
                    <a:pt x="1012" y="108"/>
                    <a:pt x="1015" y="86"/>
                  </a:cubicBezTo>
                  <a:moveTo>
                    <a:pt x="3208" y="81"/>
                  </a:moveTo>
                  <a:lnTo>
                    <a:pt x="3232" y="103"/>
                  </a:lnTo>
                  <a:lnTo>
                    <a:pt x="3100" y="103"/>
                  </a:lnTo>
                  <a:cubicBezTo>
                    <a:pt x="3086" y="103"/>
                    <a:pt x="3074" y="105"/>
                    <a:pt x="3067" y="108"/>
                  </a:cubicBezTo>
                  <a:lnTo>
                    <a:pt x="3055" y="95"/>
                  </a:lnTo>
                  <a:lnTo>
                    <a:pt x="3194" y="95"/>
                  </a:lnTo>
                  <a:lnTo>
                    <a:pt x="3208" y="81"/>
                  </a:lnTo>
                  <a:close/>
                  <a:moveTo>
                    <a:pt x="1555" y="81"/>
                  </a:moveTo>
                  <a:lnTo>
                    <a:pt x="1579" y="103"/>
                  </a:lnTo>
                  <a:lnTo>
                    <a:pt x="1447" y="103"/>
                  </a:lnTo>
                  <a:cubicBezTo>
                    <a:pt x="1432" y="103"/>
                    <a:pt x="1420" y="105"/>
                    <a:pt x="1413" y="108"/>
                  </a:cubicBezTo>
                  <a:lnTo>
                    <a:pt x="1401" y="95"/>
                  </a:lnTo>
                  <a:lnTo>
                    <a:pt x="1540" y="95"/>
                  </a:lnTo>
                  <a:lnTo>
                    <a:pt x="1555" y="81"/>
                  </a:lnTo>
                  <a:close/>
                  <a:moveTo>
                    <a:pt x="758" y="74"/>
                  </a:moveTo>
                  <a:lnTo>
                    <a:pt x="758" y="112"/>
                  </a:lnTo>
                  <a:lnTo>
                    <a:pt x="880" y="112"/>
                  </a:lnTo>
                  <a:lnTo>
                    <a:pt x="880" y="74"/>
                  </a:lnTo>
                  <a:lnTo>
                    <a:pt x="758" y="74"/>
                  </a:lnTo>
                  <a:close/>
                  <a:moveTo>
                    <a:pt x="4132" y="40"/>
                  </a:moveTo>
                  <a:lnTo>
                    <a:pt x="4132" y="105"/>
                  </a:lnTo>
                  <a:lnTo>
                    <a:pt x="4216" y="105"/>
                  </a:lnTo>
                  <a:lnTo>
                    <a:pt x="4216" y="40"/>
                  </a:lnTo>
                  <a:lnTo>
                    <a:pt x="4132" y="40"/>
                  </a:lnTo>
                  <a:close/>
                  <a:moveTo>
                    <a:pt x="4032" y="40"/>
                  </a:moveTo>
                  <a:lnTo>
                    <a:pt x="4032" y="105"/>
                  </a:lnTo>
                  <a:lnTo>
                    <a:pt x="4116" y="105"/>
                  </a:lnTo>
                  <a:lnTo>
                    <a:pt x="4116" y="40"/>
                  </a:lnTo>
                  <a:lnTo>
                    <a:pt x="4032" y="40"/>
                  </a:lnTo>
                  <a:close/>
                  <a:moveTo>
                    <a:pt x="2484" y="40"/>
                  </a:moveTo>
                  <a:lnTo>
                    <a:pt x="2484" y="105"/>
                  </a:lnTo>
                  <a:lnTo>
                    <a:pt x="2568" y="105"/>
                  </a:lnTo>
                  <a:lnTo>
                    <a:pt x="2568" y="40"/>
                  </a:lnTo>
                  <a:lnTo>
                    <a:pt x="2484" y="40"/>
                  </a:lnTo>
                  <a:close/>
                  <a:moveTo>
                    <a:pt x="2383" y="40"/>
                  </a:moveTo>
                  <a:lnTo>
                    <a:pt x="2383" y="105"/>
                  </a:lnTo>
                  <a:lnTo>
                    <a:pt x="2467" y="105"/>
                  </a:lnTo>
                  <a:lnTo>
                    <a:pt x="2467" y="40"/>
                  </a:lnTo>
                  <a:lnTo>
                    <a:pt x="2383" y="40"/>
                  </a:lnTo>
                  <a:close/>
                  <a:moveTo>
                    <a:pt x="91" y="40"/>
                  </a:moveTo>
                  <a:cubicBezTo>
                    <a:pt x="103" y="100"/>
                    <a:pt x="124" y="151"/>
                    <a:pt x="158" y="192"/>
                  </a:cubicBezTo>
                  <a:cubicBezTo>
                    <a:pt x="187" y="151"/>
                    <a:pt x="211" y="100"/>
                    <a:pt x="228" y="40"/>
                  </a:cubicBezTo>
                  <a:lnTo>
                    <a:pt x="91" y="40"/>
                  </a:lnTo>
                  <a:close/>
                  <a:moveTo>
                    <a:pt x="4826" y="31"/>
                  </a:moveTo>
                  <a:lnTo>
                    <a:pt x="4852" y="55"/>
                  </a:lnTo>
                  <a:cubicBezTo>
                    <a:pt x="4840" y="55"/>
                    <a:pt x="4814" y="76"/>
                    <a:pt x="4778" y="117"/>
                  </a:cubicBezTo>
                  <a:cubicBezTo>
                    <a:pt x="4740" y="158"/>
                    <a:pt x="4716" y="189"/>
                    <a:pt x="4704" y="208"/>
                  </a:cubicBezTo>
                  <a:cubicBezTo>
                    <a:pt x="4692" y="225"/>
                    <a:pt x="4684" y="240"/>
                    <a:pt x="4684" y="249"/>
                  </a:cubicBezTo>
                  <a:cubicBezTo>
                    <a:pt x="4684" y="252"/>
                    <a:pt x="4684" y="256"/>
                    <a:pt x="4687" y="259"/>
                  </a:cubicBezTo>
                  <a:cubicBezTo>
                    <a:pt x="4689" y="264"/>
                    <a:pt x="4699" y="266"/>
                    <a:pt x="4711" y="266"/>
                  </a:cubicBezTo>
                  <a:lnTo>
                    <a:pt x="4872" y="266"/>
                  </a:lnTo>
                  <a:cubicBezTo>
                    <a:pt x="4881" y="264"/>
                    <a:pt x="4886" y="259"/>
                    <a:pt x="4888" y="249"/>
                  </a:cubicBezTo>
                  <a:cubicBezTo>
                    <a:pt x="4891" y="240"/>
                    <a:pt x="4891" y="218"/>
                    <a:pt x="4893" y="187"/>
                  </a:cubicBezTo>
                  <a:lnTo>
                    <a:pt x="4900" y="187"/>
                  </a:lnTo>
                  <a:cubicBezTo>
                    <a:pt x="4900" y="208"/>
                    <a:pt x="4903" y="225"/>
                    <a:pt x="4903" y="237"/>
                  </a:cubicBezTo>
                  <a:cubicBezTo>
                    <a:pt x="4905" y="249"/>
                    <a:pt x="4912" y="256"/>
                    <a:pt x="4922" y="259"/>
                  </a:cubicBezTo>
                  <a:cubicBezTo>
                    <a:pt x="4917" y="273"/>
                    <a:pt x="4903" y="280"/>
                    <a:pt x="4879" y="283"/>
                  </a:cubicBezTo>
                  <a:lnTo>
                    <a:pt x="4704" y="283"/>
                  </a:lnTo>
                  <a:cubicBezTo>
                    <a:pt x="4687" y="283"/>
                    <a:pt x="4677" y="278"/>
                    <a:pt x="4670" y="271"/>
                  </a:cubicBezTo>
                  <a:cubicBezTo>
                    <a:pt x="4665" y="264"/>
                    <a:pt x="4663" y="256"/>
                    <a:pt x="4663" y="249"/>
                  </a:cubicBezTo>
                  <a:cubicBezTo>
                    <a:pt x="4663" y="242"/>
                    <a:pt x="4668" y="228"/>
                    <a:pt x="4677" y="208"/>
                  </a:cubicBezTo>
                  <a:cubicBezTo>
                    <a:pt x="4687" y="189"/>
                    <a:pt x="4732" y="136"/>
                    <a:pt x="4812" y="52"/>
                  </a:cubicBezTo>
                  <a:lnTo>
                    <a:pt x="4704" y="52"/>
                  </a:lnTo>
                  <a:cubicBezTo>
                    <a:pt x="4692" y="52"/>
                    <a:pt x="4682" y="55"/>
                    <a:pt x="4672" y="57"/>
                  </a:cubicBezTo>
                  <a:lnTo>
                    <a:pt x="4660" y="45"/>
                  </a:lnTo>
                  <a:lnTo>
                    <a:pt x="4812" y="45"/>
                  </a:lnTo>
                  <a:lnTo>
                    <a:pt x="4826" y="31"/>
                  </a:lnTo>
                  <a:close/>
                  <a:moveTo>
                    <a:pt x="1245" y="31"/>
                  </a:moveTo>
                  <a:cubicBezTo>
                    <a:pt x="1264" y="40"/>
                    <a:pt x="1274" y="48"/>
                    <a:pt x="1276" y="52"/>
                  </a:cubicBezTo>
                  <a:cubicBezTo>
                    <a:pt x="1281" y="57"/>
                    <a:pt x="1284" y="60"/>
                    <a:pt x="1284" y="64"/>
                  </a:cubicBezTo>
                  <a:cubicBezTo>
                    <a:pt x="1284" y="67"/>
                    <a:pt x="1281" y="72"/>
                    <a:pt x="1279" y="76"/>
                  </a:cubicBezTo>
                  <a:cubicBezTo>
                    <a:pt x="1274" y="81"/>
                    <a:pt x="1274" y="84"/>
                    <a:pt x="1272" y="84"/>
                  </a:cubicBezTo>
                  <a:cubicBezTo>
                    <a:pt x="1269" y="84"/>
                    <a:pt x="1267" y="79"/>
                    <a:pt x="1264" y="72"/>
                  </a:cubicBezTo>
                  <a:cubicBezTo>
                    <a:pt x="1262" y="60"/>
                    <a:pt x="1255" y="48"/>
                    <a:pt x="1243" y="35"/>
                  </a:cubicBezTo>
                  <a:lnTo>
                    <a:pt x="1245" y="31"/>
                  </a:lnTo>
                  <a:close/>
                  <a:moveTo>
                    <a:pt x="758" y="31"/>
                  </a:moveTo>
                  <a:lnTo>
                    <a:pt x="758" y="67"/>
                  </a:lnTo>
                  <a:lnTo>
                    <a:pt x="880" y="67"/>
                  </a:lnTo>
                  <a:lnTo>
                    <a:pt x="880" y="31"/>
                  </a:lnTo>
                  <a:lnTo>
                    <a:pt x="758" y="31"/>
                  </a:lnTo>
                  <a:close/>
                  <a:moveTo>
                    <a:pt x="4012" y="21"/>
                  </a:moveTo>
                  <a:lnTo>
                    <a:pt x="4032" y="33"/>
                  </a:lnTo>
                  <a:lnTo>
                    <a:pt x="4214" y="33"/>
                  </a:lnTo>
                  <a:lnTo>
                    <a:pt x="4228" y="21"/>
                  </a:lnTo>
                  <a:lnTo>
                    <a:pt x="4245" y="38"/>
                  </a:lnTo>
                  <a:lnTo>
                    <a:pt x="4233" y="48"/>
                  </a:lnTo>
                  <a:lnTo>
                    <a:pt x="4233" y="141"/>
                  </a:lnTo>
                  <a:cubicBezTo>
                    <a:pt x="4233" y="163"/>
                    <a:pt x="4236" y="180"/>
                    <a:pt x="4236" y="192"/>
                  </a:cubicBezTo>
                  <a:lnTo>
                    <a:pt x="4216" y="201"/>
                  </a:lnTo>
                  <a:lnTo>
                    <a:pt x="4216" y="180"/>
                  </a:lnTo>
                  <a:lnTo>
                    <a:pt x="4132" y="180"/>
                  </a:lnTo>
                  <a:lnTo>
                    <a:pt x="4132" y="242"/>
                  </a:lnTo>
                  <a:cubicBezTo>
                    <a:pt x="4132" y="264"/>
                    <a:pt x="4132" y="280"/>
                    <a:pt x="4135" y="295"/>
                  </a:cubicBezTo>
                  <a:lnTo>
                    <a:pt x="4113" y="304"/>
                  </a:lnTo>
                  <a:lnTo>
                    <a:pt x="4116" y="280"/>
                  </a:lnTo>
                  <a:cubicBezTo>
                    <a:pt x="4116" y="259"/>
                    <a:pt x="4116" y="225"/>
                    <a:pt x="4116" y="180"/>
                  </a:cubicBezTo>
                  <a:lnTo>
                    <a:pt x="4032" y="180"/>
                  </a:lnTo>
                  <a:lnTo>
                    <a:pt x="4032" y="201"/>
                  </a:lnTo>
                  <a:lnTo>
                    <a:pt x="4012" y="211"/>
                  </a:lnTo>
                  <a:cubicBezTo>
                    <a:pt x="4012" y="180"/>
                    <a:pt x="4012" y="146"/>
                    <a:pt x="4012" y="115"/>
                  </a:cubicBezTo>
                  <a:cubicBezTo>
                    <a:pt x="4012" y="84"/>
                    <a:pt x="4012" y="52"/>
                    <a:pt x="4012" y="21"/>
                  </a:cubicBezTo>
                  <a:moveTo>
                    <a:pt x="2364" y="21"/>
                  </a:moveTo>
                  <a:lnTo>
                    <a:pt x="2383" y="33"/>
                  </a:lnTo>
                  <a:lnTo>
                    <a:pt x="2565" y="33"/>
                  </a:lnTo>
                  <a:lnTo>
                    <a:pt x="2580" y="21"/>
                  </a:lnTo>
                  <a:lnTo>
                    <a:pt x="2596" y="38"/>
                  </a:lnTo>
                  <a:lnTo>
                    <a:pt x="2584" y="48"/>
                  </a:lnTo>
                  <a:lnTo>
                    <a:pt x="2584" y="141"/>
                  </a:lnTo>
                  <a:cubicBezTo>
                    <a:pt x="2584" y="163"/>
                    <a:pt x="2587" y="180"/>
                    <a:pt x="2587" y="192"/>
                  </a:cubicBezTo>
                  <a:lnTo>
                    <a:pt x="2568" y="201"/>
                  </a:lnTo>
                  <a:lnTo>
                    <a:pt x="2568" y="180"/>
                  </a:lnTo>
                  <a:lnTo>
                    <a:pt x="2484" y="180"/>
                  </a:lnTo>
                  <a:lnTo>
                    <a:pt x="2484" y="242"/>
                  </a:lnTo>
                  <a:cubicBezTo>
                    <a:pt x="2484" y="264"/>
                    <a:pt x="2484" y="280"/>
                    <a:pt x="2486" y="295"/>
                  </a:cubicBezTo>
                  <a:lnTo>
                    <a:pt x="2464" y="304"/>
                  </a:lnTo>
                  <a:lnTo>
                    <a:pt x="2467" y="280"/>
                  </a:lnTo>
                  <a:cubicBezTo>
                    <a:pt x="2467" y="259"/>
                    <a:pt x="2467" y="225"/>
                    <a:pt x="2467" y="180"/>
                  </a:cubicBezTo>
                  <a:lnTo>
                    <a:pt x="2383" y="180"/>
                  </a:lnTo>
                  <a:lnTo>
                    <a:pt x="2383" y="201"/>
                  </a:lnTo>
                  <a:lnTo>
                    <a:pt x="2364" y="211"/>
                  </a:lnTo>
                  <a:cubicBezTo>
                    <a:pt x="2364" y="180"/>
                    <a:pt x="2364" y="146"/>
                    <a:pt x="2364" y="115"/>
                  </a:cubicBezTo>
                  <a:cubicBezTo>
                    <a:pt x="2364" y="84"/>
                    <a:pt x="2364" y="52"/>
                    <a:pt x="2364" y="21"/>
                  </a:cubicBezTo>
                  <a:moveTo>
                    <a:pt x="237" y="19"/>
                  </a:moveTo>
                  <a:lnTo>
                    <a:pt x="259" y="38"/>
                  </a:lnTo>
                  <a:lnTo>
                    <a:pt x="247" y="48"/>
                  </a:lnTo>
                  <a:cubicBezTo>
                    <a:pt x="225" y="110"/>
                    <a:pt x="199" y="165"/>
                    <a:pt x="170" y="206"/>
                  </a:cubicBezTo>
                  <a:cubicBezTo>
                    <a:pt x="192" y="225"/>
                    <a:pt x="213" y="242"/>
                    <a:pt x="240" y="254"/>
                  </a:cubicBezTo>
                  <a:cubicBezTo>
                    <a:pt x="266" y="264"/>
                    <a:pt x="288" y="271"/>
                    <a:pt x="307" y="271"/>
                  </a:cubicBezTo>
                  <a:lnTo>
                    <a:pt x="307" y="275"/>
                  </a:lnTo>
                  <a:cubicBezTo>
                    <a:pt x="290" y="280"/>
                    <a:pt x="280" y="288"/>
                    <a:pt x="278" y="297"/>
                  </a:cubicBezTo>
                  <a:cubicBezTo>
                    <a:pt x="232" y="280"/>
                    <a:pt x="192" y="254"/>
                    <a:pt x="158" y="215"/>
                  </a:cubicBezTo>
                  <a:cubicBezTo>
                    <a:pt x="120" y="256"/>
                    <a:pt x="69" y="285"/>
                    <a:pt x="4" y="304"/>
                  </a:cubicBezTo>
                  <a:lnTo>
                    <a:pt x="4" y="300"/>
                  </a:lnTo>
                  <a:cubicBezTo>
                    <a:pt x="64" y="275"/>
                    <a:pt x="112" y="242"/>
                    <a:pt x="148" y="204"/>
                  </a:cubicBezTo>
                  <a:cubicBezTo>
                    <a:pt x="115" y="158"/>
                    <a:pt x="93" y="103"/>
                    <a:pt x="84" y="40"/>
                  </a:cubicBezTo>
                  <a:lnTo>
                    <a:pt x="76" y="40"/>
                  </a:lnTo>
                  <a:cubicBezTo>
                    <a:pt x="64" y="40"/>
                    <a:pt x="55" y="40"/>
                    <a:pt x="45" y="43"/>
                  </a:cubicBezTo>
                  <a:lnTo>
                    <a:pt x="33" y="33"/>
                  </a:lnTo>
                  <a:lnTo>
                    <a:pt x="228" y="33"/>
                  </a:lnTo>
                  <a:lnTo>
                    <a:pt x="237" y="19"/>
                  </a:lnTo>
                  <a:close/>
                  <a:moveTo>
                    <a:pt x="2709" y="16"/>
                  </a:moveTo>
                  <a:cubicBezTo>
                    <a:pt x="2728" y="24"/>
                    <a:pt x="2743" y="31"/>
                    <a:pt x="2750" y="35"/>
                  </a:cubicBezTo>
                  <a:cubicBezTo>
                    <a:pt x="2757" y="43"/>
                    <a:pt x="2762" y="48"/>
                    <a:pt x="2760" y="55"/>
                  </a:cubicBezTo>
                  <a:cubicBezTo>
                    <a:pt x="2760" y="60"/>
                    <a:pt x="2760" y="64"/>
                    <a:pt x="2757" y="67"/>
                  </a:cubicBezTo>
                  <a:cubicBezTo>
                    <a:pt x="2755" y="72"/>
                    <a:pt x="2752" y="74"/>
                    <a:pt x="2750" y="74"/>
                  </a:cubicBezTo>
                  <a:cubicBezTo>
                    <a:pt x="2748" y="74"/>
                    <a:pt x="2745" y="69"/>
                    <a:pt x="2740" y="60"/>
                  </a:cubicBezTo>
                  <a:cubicBezTo>
                    <a:pt x="2736" y="48"/>
                    <a:pt x="2724" y="35"/>
                    <a:pt x="2707" y="21"/>
                  </a:cubicBezTo>
                  <a:lnTo>
                    <a:pt x="2709" y="16"/>
                  </a:lnTo>
                  <a:close/>
                  <a:moveTo>
                    <a:pt x="446" y="14"/>
                  </a:moveTo>
                  <a:lnTo>
                    <a:pt x="463" y="35"/>
                  </a:lnTo>
                  <a:cubicBezTo>
                    <a:pt x="453" y="35"/>
                    <a:pt x="436" y="38"/>
                    <a:pt x="412" y="45"/>
                  </a:cubicBezTo>
                  <a:lnTo>
                    <a:pt x="412" y="105"/>
                  </a:lnTo>
                  <a:lnTo>
                    <a:pt x="424" y="105"/>
                  </a:lnTo>
                  <a:lnTo>
                    <a:pt x="441" y="88"/>
                  </a:lnTo>
                  <a:lnTo>
                    <a:pt x="463" y="112"/>
                  </a:lnTo>
                  <a:lnTo>
                    <a:pt x="412" y="112"/>
                  </a:lnTo>
                  <a:lnTo>
                    <a:pt x="412" y="136"/>
                  </a:lnTo>
                  <a:cubicBezTo>
                    <a:pt x="427" y="144"/>
                    <a:pt x="439" y="151"/>
                    <a:pt x="448" y="158"/>
                  </a:cubicBezTo>
                  <a:cubicBezTo>
                    <a:pt x="456" y="165"/>
                    <a:pt x="460" y="172"/>
                    <a:pt x="460" y="180"/>
                  </a:cubicBezTo>
                  <a:cubicBezTo>
                    <a:pt x="460" y="182"/>
                    <a:pt x="458" y="184"/>
                    <a:pt x="456" y="189"/>
                  </a:cubicBezTo>
                  <a:cubicBezTo>
                    <a:pt x="453" y="194"/>
                    <a:pt x="451" y="196"/>
                    <a:pt x="448" y="196"/>
                  </a:cubicBezTo>
                  <a:cubicBezTo>
                    <a:pt x="446" y="196"/>
                    <a:pt x="444" y="192"/>
                    <a:pt x="441" y="182"/>
                  </a:cubicBezTo>
                  <a:cubicBezTo>
                    <a:pt x="434" y="165"/>
                    <a:pt x="424" y="153"/>
                    <a:pt x="412" y="141"/>
                  </a:cubicBezTo>
                  <a:cubicBezTo>
                    <a:pt x="412" y="220"/>
                    <a:pt x="412" y="273"/>
                    <a:pt x="415" y="297"/>
                  </a:cubicBezTo>
                  <a:lnTo>
                    <a:pt x="396" y="304"/>
                  </a:lnTo>
                  <a:cubicBezTo>
                    <a:pt x="396" y="280"/>
                    <a:pt x="396" y="230"/>
                    <a:pt x="396" y="155"/>
                  </a:cubicBezTo>
                  <a:cubicBezTo>
                    <a:pt x="379" y="192"/>
                    <a:pt x="360" y="223"/>
                    <a:pt x="333" y="244"/>
                  </a:cubicBezTo>
                  <a:lnTo>
                    <a:pt x="331" y="240"/>
                  </a:lnTo>
                  <a:cubicBezTo>
                    <a:pt x="345" y="223"/>
                    <a:pt x="357" y="204"/>
                    <a:pt x="367" y="180"/>
                  </a:cubicBezTo>
                  <a:cubicBezTo>
                    <a:pt x="379" y="155"/>
                    <a:pt x="388" y="134"/>
                    <a:pt x="393" y="112"/>
                  </a:cubicBezTo>
                  <a:lnTo>
                    <a:pt x="376" y="112"/>
                  </a:lnTo>
                  <a:cubicBezTo>
                    <a:pt x="367" y="112"/>
                    <a:pt x="355" y="115"/>
                    <a:pt x="345" y="117"/>
                  </a:cubicBezTo>
                  <a:lnTo>
                    <a:pt x="333" y="105"/>
                  </a:lnTo>
                  <a:lnTo>
                    <a:pt x="396" y="105"/>
                  </a:lnTo>
                  <a:lnTo>
                    <a:pt x="396" y="48"/>
                  </a:lnTo>
                  <a:cubicBezTo>
                    <a:pt x="376" y="50"/>
                    <a:pt x="357" y="52"/>
                    <a:pt x="338" y="55"/>
                  </a:cubicBezTo>
                  <a:lnTo>
                    <a:pt x="338" y="50"/>
                  </a:lnTo>
                  <a:cubicBezTo>
                    <a:pt x="357" y="45"/>
                    <a:pt x="376" y="40"/>
                    <a:pt x="398" y="35"/>
                  </a:cubicBezTo>
                  <a:cubicBezTo>
                    <a:pt x="417" y="28"/>
                    <a:pt x="434" y="21"/>
                    <a:pt x="446" y="14"/>
                  </a:cubicBezTo>
                  <a:moveTo>
                    <a:pt x="888" y="9"/>
                  </a:moveTo>
                  <a:lnTo>
                    <a:pt x="909" y="24"/>
                  </a:lnTo>
                  <a:lnTo>
                    <a:pt x="897" y="33"/>
                  </a:lnTo>
                  <a:cubicBezTo>
                    <a:pt x="897" y="84"/>
                    <a:pt x="900" y="115"/>
                    <a:pt x="900" y="127"/>
                  </a:cubicBezTo>
                  <a:lnTo>
                    <a:pt x="880" y="136"/>
                  </a:lnTo>
                  <a:lnTo>
                    <a:pt x="880" y="120"/>
                  </a:lnTo>
                  <a:lnTo>
                    <a:pt x="758" y="120"/>
                  </a:lnTo>
                  <a:lnTo>
                    <a:pt x="758" y="127"/>
                  </a:lnTo>
                  <a:lnTo>
                    <a:pt x="739" y="136"/>
                  </a:lnTo>
                  <a:cubicBezTo>
                    <a:pt x="739" y="117"/>
                    <a:pt x="739" y="98"/>
                    <a:pt x="739" y="81"/>
                  </a:cubicBezTo>
                  <a:cubicBezTo>
                    <a:pt x="739" y="62"/>
                    <a:pt x="739" y="38"/>
                    <a:pt x="739" y="9"/>
                  </a:cubicBezTo>
                  <a:lnTo>
                    <a:pt x="758" y="21"/>
                  </a:lnTo>
                  <a:lnTo>
                    <a:pt x="878" y="21"/>
                  </a:lnTo>
                  <a:lnTo>
                    <a:pt x="888" y="9"/>
                  </a:lnTo>
                  <a:close/>
                  <a:moveTo>
                    <a:pt x="3856" y="7"/>
                  </a:moveTo>
                  <a:cubicBezTo>
                    <a:pt x="3878" y="16"/>
                    <a:pt x="3890" y="21"/>
                    <a:pt x="3895" y="26"/>
                  </a:cubicBezTo>
                  <a:cubicBezTo>
                    <a:pt x="3900" y="31"/>
                    <a:pt x="3902" y="33"/>
                    <a:pt x="3902" y="38"/>
                  </a:cubicBezTo>
                  <a:cubicBezTo>
                    <a:pt x="3902" y="40"/>
                    <a:pt x="3900" y="45"/>
                    <a:pt x="3897" y="48"/>
                  </a:cubicBezTo>
                  <a:cubicBezTo>
                    <a:pt x="3895" y="52"/>
                    <a:pt x="3892" y="55"/>
                    <a:pt x="3890" y="55"/>
                  </a:cubicBezTo>
                  <a:cubicBezTo>
                    <a:pt x="3888" y="55"/>
                    <a:pt x="3885" y="50"/>
                    <a:pt x="3883" y="43"/>
                  </a:cubicBezTo>
                  <a:cubicBezTo>
                    <a:pt x="3876" y="35"/>
                    <a:pt x="3866" y="24"/>
                    <a:pt x="3854" y="12"/>
                  </a:cubicBezTo>
                  <a:lnTo>
                    <a:pt x="3856" y="7"/>
                  </a:lnTo>
                  <a:close/>
                  <a:moveTo>
                    <a:pt x="3808" y="7"/>
                  </a:moveTo>
                  <a:lnTo>
                    <a:pt x="3842" y="21"/>
                  </a:lnTo>
                  <a:lnTo>
                    <a:pt x="3830" y="33"/>
                  </a:lnTo>
                  <a:lnTo>
                    <a:pt x="3830" y="67"/>
                  </a:lnTo>
                  <a:lnTo>
                    <a:pt x="3897" y="67"/>
                  </a:lnTo>
                  <a:lnTo>
                    <a:pt x="3914" y="48"/>
                  </a:lnTo>
                  <a:lnTo>
                    <a:pt x="3940" y="74"/>
                  </a:lnTo>
                  <a:lnTo>
                    <a:pt x="3832" y="74"/>
                  </a:lnTo>
                  <a:cubicBezTo>
                    <a:pt x="3835" y="134"/>
                    <a:pt x="3842" y="177"/>
                    <a:pt x="3852" y="201"/>
                  </a:cubicBezTo>
                  <a:cubicBezTo>
                    <a:pt x="3859" y="192"/>
                    <a:pt x="3866" y="177"/>
                    <a:pt x="3873" y="160"/>
                  </a:cubicBezTo>
                  <a:cubicBezTo>
                    <a:pt x="3878" y="144"/>
                    <a:pt x="3885" y="124"/>
                    <a:pt x="3890" y="103"/>
                  </a:cubicBezTo>
                  <a:lnTo>
                    <a:pt x="3919" y="124"/>
                  </a:lnTo>
                  <a:lnTo>
                    <a:pt x="3907" y="132"/>
                  </a:lnTo>
                  <a:cubicBezTo>
                    <a:pt x="3890" y="170"/>
                    <a:pt x="3876" y="199"/>
                    <a:pt x="3864" y="220"/>
                  </a:cubicBezTo>
                  <a:cubicBezTo>
                    <a:pt x="3876" y="240"/>
                    <a:pt x="3895" y="256"/>
                    <a:pt x="3919" y="273"/>
                  </a:cubicBezTo>
                  <a:lnTo>
                    <a:pt x="3931" y="218"/>
                  </a:lnTo>
                  <a:lnTo>
                    <a:pt x="3936" y="218"/>
                  </a:lnTo>
                  <a:cubicBezTo>
                    <a:pt x="3933" y="230"/>
                    <a:pt x="3933" y="242"/>
                    <a:pt x="3933" y="252"/>
                  </a:cubicBezTo>
                  <a:cubicBezTo>
                    <a:pt x="3933" y="261"/>
                    <a:pt x="3933" y="271"/>
                    <a:pt x="3936" y="275"/>
                  </a:cubicBezTo>
                  <a:cubicBezTo>
                    <a:pt x="3938" y="283"/>
                    <a:pt x="3938" y="290"/>
                    <a:pt x="3940" y="297"/>
                  </a:cubicBezTo>
                  <a:cubicBezTo>
                    <a:pt x="3943" y="300"/>
                    <a:pt x="3940" y="302"/>
                    <a:pt x="3938" y="302"/>
                  </a:cubicBezTo>
                  <a:cubicBezTo>
                    <a:pt x="3936" y="302"/>
                    <a:pt x="3926" y="297"/>
                    <a:pt x="3907" y="290"/>
                  </a:cubicBezTo>
                  <a:cubicBezTo>
                    <a:pt x="3890" y="283"/>
                    <a:pt x="3871" y="264"/>
                    <a:pt x="3849" y="235"/>
                  </a:cubicBezTo>
                  <a:cubicBezTo>
                    <a:pt x="3820" y="261"/>
                    <a:pt x="3787" y="283"/>
                    <a:pt x="3746" y="302"/>
                  </a:cubicBezTo>
                  <a:lnTo>
                    <a:pt x="3741" y="297"/>
                  </a:lnTo>
                  <a:cubicBezTo>
                    <a:pt x="3784" y="273"/>
                    <a:pt x="3816" y="247"/>
                    <a:pt x="3840" y="218"/>
                  </a:cubicBezTo>
                  <a:cubicBezTo>
                    <a:pt x="3823" y="189"/>
                    <a:pt x="3816" y="141"/>
                    <a:pt x="3813" y="74"/>
                  </a:cubicBezTo>
                  <a:lnTo>
                    <a:pt x="3691" y="74"/>
                  </a:lnTo>
                  <a:cubicBezTo>
                    <a:pt x="3681" y="74"/>
                    <a:pt x="3669" y="74"/>
                    <a:pt x="3660" y="76"/>
                  </a:cubicBezTo>
                  <a:lnTo>
                    <a:pt x="3650" y="67"/>
                  </a:lnTo>
                  <a:lnTo>
                    <a:pt x="3811" y="67"/>
                  </a:lnTo>
                  <a:cubicBezTo>
                    <a:pt x="3811" y="48"/>
                    <a:pt x="3811" y="28"/>
                    <a:pt x="3808" y="7"/>
                  </a:cubicBezTo>
                  <a:moveTo>
                    <a:pt x="3489" y="7"/>
                  </a:moveTo>
                  <a:lnTo>
                    <a:pt x="3520" y="21"/>
                  </a:lnTo>
                  <a:lnTo>
                    <a:pt x="3508" y="31"/>
                  </a:lnTo>
                  <a:lnTo>
                    <a:pt x="3508" y="84"/>
                  </a:lnTo>
                  <a:lnTo>
                    <a:pt x="3566" y="84"/>
                  </a:lnTo>
                  <a:lnTo>
                    <a:pt x="3583" y="67"/>
                  </a:lnTo>
                  <a:lnTo>
                    <a:pt x="3607" y="91"/>
                  </a:lnTo>
                  <a:lnTo>
                    <a:pt x="3520" y="91"/>
                  </a:lnTo>
                  <a:cubicBezTo>
                    <a:pt x="3532" y="127"/>
                    <a:pt x="3547" y="155"/>
                    <a:pt x="3564" y="177"/>
                  </a:cubicBezTo>
                  <a:cubicBezTo>
                    <a:pt x="3583" y="199"/>
                    <a:pt x="3597" y="213"/>
                    <a:pt x="3614" y="218"/>
                  </a:cubicBezTo>
                  <a:lnTo>
                    <a:pt x="3614" y="223"/>
                  </a:lnTo>
                  <a:cubicBezTo>
                    <a:pt x="3600" y="223"/>
                    <a:pt x="3590" y="228"/>
                    <a:pt x="3585" y="235"/>
                  </a:cubicBezTo>
                  <a:cubicBezTo>
                    <a:pt x="3573" y="225"/>
                    <a:pt x="3561" y="208"/>
                    <a:pt x="3547" y="180"/>
                  </a:cubicBezTo>
                  <a:cubicBezTo>
                    <a:pt x="3532" y="153"/>
                    <a:pt x="3520" y="122"/>
                    <a:pt x="3513" y="91"/>
                  </a:cubicBezTo>
                  <a:lnTo>
                    <a:pt x="3508" y="91"/>
                  </a:lnTo>
                  <a:lnTo>
                    <a:pt x="3508" y="225"/>
                  </a:lnTo>
                  <a:lnTo>
                    <a:pt x="3535" y="225"/>
                  </a:lnTo>
                  <a:lnTo>
                    <a:pt x="3549" y="208"/>
                  </a:lnTo>
                  <a:lnTo>
                    <a:pt x="3573" y="232"/>
                  </a:lnTo>
                  <a:lnTo>
                    <a:pt x="3508" y="232"/>
                  </a:lnTo>
                  <a:lnTo>
                    <a:pt x="3508" y="247"/>
                  </a:lnTo>
                  <a:cubicBezTo>
                    <a:pt x="3508" y="261"/>
                    <a:pt x="3508" y="278"/>
                    <a:pt x="3508" y="297"/>
                  </a:cubicBezTo>
                  <a:lnTo>
                    <a:pt x="3489" y="304"/>
                  </a:lnTo>
                  <a:cubicBezTo>
                    <a:pt x="3489" y="278"/>
                    <a:pt x="3489" y="259"/>
                    <a:pt x="3489" y="249"/>
                  </a:cubicBezTo>
                  <a:lnTo>
                    <a:pt x="3489" y="232"/>
                  </a:lnTo>
                  <a:lnTo>
                    <a:pt x="3470" y="232"/>
                  </a:lnTo>
                  <a:cubicBezTo>
                    <a:pt x="3458" y="232"/>
                    <a:pt x="3448" y="235"/>
                    <a:pt x="3439" y="237"/>
                  </a:cubicBezTo>
                  <a:lnTo>
                    <a:pt x="3427" y="225"/>
                  </a:lnTo>
                  <a:lnTo>
                    <a:pt x="3489" y="225"/>
                  </a:lnTo>
                  <a:lnTo>
                    <a:pt x="3489" y="100"/>
                  </a:lnTo>
                  <a:cubicBezTo>
                    <a:pt x="3477" y="132"/>
                    <a:pt x="3463" y="160"/>
                    <a:pt x="3444" y="184"/>
                  </a:cubicBezTo>
                  <a:cubicBezTo>
                    <a:pt x="3427" y="206"/>
                    <a:pt x="3410" y="225"/>
                    <a:pt x="3388" y="242"/>
                  </a:cubicBezTo>
                  <a:lnTo>
                    <a:pt x="3386" y="237"/>
                  </a:lnTo>
                  <a:cubicBezTo>
                    <a:pt x="3400" y="223"/>
                    <a:pt x="3417" y="201"/>
                    <a:pt x="3434" y="172"/>
                  </a:cubicBezTo>
                  <a:cubicBezTo>
                    <a:pt x="3451" y="144"/>
                    <a:pt x="3465" y="117"/>
                    <a:pt x="3472" y="91"/>
                  </a:cubicBezTo>
                  <a:lnTo>
                    <a:pt x="3444" y="91"/>
                  </a:lnTo>
                  <a:cubicBezTo>
                    <a:pt x="3434" y="91"/>
                    <a:pt x="3422" y="91"/>
                    <a:pt x="3415" y="93"/>
                  </a:cubicBezTo>
                  <a:lnTo>
                    <a:pt x="3403" y="84"/>
                  </a:lnTo>
                  <a:lnTo>
                    <a:pt x="3489" y="84"/>
                  </a:lnTo>
                  <a:lnTo>
                    <a:pt x="3489" y="43"/>
                  </a:lnTo>
                  <a:cubicBezTo>
                    <a:pt x="3489" y="35"/>
                    <a:pt x="3489" y="24"/>
                    <a:pt x="3489" y="7"/>
                  </a:cubicBezTo>
                  <a:moveTo>
                    <a:pt x="1838" y="7"/>
                  </a:moveTo>
                  <a:lnTo>
                    <a:pt x="1869" y="21"/>
                  </a:lnTo>
                  <a:lnTo>
                    <a:pt x="1857" y="31"/>
                  </a:lnTo>
                  <a:lnTo>
                    <a:pt x="1857" y="84"/>
                  </a:lnTo>
                  <a:lnTo>
                    <a:pt x="1915" y="84"/>
                  </a:lnTo>
                  <a:lnTo>
                    <a:pt x="1932" y="67"/>
                  </a:lnTo>
                  <a:lnTo>
                    <a:pt x="1956" y="91"/>
                  </a:lnTo>
                  <a:lnTo>
                    <a:pt x="1869" y="91"/>
                  </a:lnTo>
                  <a:cubicBezTo>
                    <a:pt x="1881" y="127"/>
                    <a:pt x="1896" y="155"/>
                    <a:pt x="1912" y="177"/>
                  </a:cubicBezTo>
                  <a:cubicBezTo>
                    <a:pt x="1932" y="199"/>
                    <a:pt x="1946" y="213"/>
                    <a:pt x="1963" y="218"/>
                  </a:cubicBezTo>
                  <a:lnTo>
                    <a:pt x="1963" y="223"/>
                  </a:lnTo>
                  <a:cubicBezTo>
                    <a:pt x="1948" y="223"/>
                    <a:pt x="1939" y="228"/>
                    <a:pt x="1934" y="235"/>
                  </a:cubicBezTo>
                  <a:cubicBezTo>
                    <a:pt x="1922" y="225"/>
                    <a:pt x="1910" y="208"/>
                    <a:pt x="1896" y="180"/>
                  </a:cubicBezTo>
                  <a:cubicBezTo>
                    <a:pt x="1881" y="153"/>
                    <a:pt x="1869" y="122"/>
                    <a:pt x="1862" y="91"/>
                  </a:cubicBezTo>
                  <a:lnTo>
                    <a:pt x="1857" y="91"/>
                  </a:lnTo>
                  <a:lnTo>
                    <a:pt x="1857" y="225"/>
                  </a:lnTo>
                  <a:lnTo>
                    <a:pt x="1884" y="225"/>
                  </a:lnTo>
                  <a:lnTo>
                    <a:pt x="1898" y="208"/>
                  </a:lnTo>
                  <a:lnTo>
                    <a:pt x="1922" y="232"/>
                  </a:lnTo>
                  <a:lnTo>
                    <a:pt x="1857" y="232"/>
                  </a:lnTo>
                  <a:lnTo>
                    <a:pt x="1857" y="247"/>
                  </a:lnTo>
                  <a:cubicBezTo>
                    <a:pt x="1857" y="261"/>
                    <a:pt x="1857" y="278"/>
                    <a:pt x="1857" y="297"/>
                  </a:cubicBezTo>
                  <a:lnTo>
                    <a:pt x="1838" y="304"/>
                  </a:lnTo>
                  <a:cubicBezTo>
                    <a:pt x="1838" y="278"/>
                    <a:pt x="1838" y="259"/>
                    <a:pt x="1838" y="249"/>
                  </a:cubicBezTo>
                  <a:lnTo>
                    <a:pt x="1838" y="232"/>
                  </a:lnTo>
                  <a:lnTo>
                    <a:pt x="1819" y="232"/>
                  </a:lnTo>
                  <a:cubicBezTo>
                    <a:pt x="1807" y="232"/>
                    <a:pt x="1797" y="235"/>
                    <a:pt x="1788" y="237"/>
                  </a:cubicBezTo>
                  <a:lnTo>
                    <a:pt x="1776" y="225"/>
                  </a:lnTo>
                  <a:lnTo>
                    <a:pt x="1838" y="225"/>
                  </a:lnTo>
                  <a:lnTo>
                    <a:pt x="1838" y="100"/>
                  </a:lnTo>
                  <a:cubicBezTo>
                    <a:pt x="1826" y="132"/>
                    <a:pt x="1812" y="160"/>
                    <a:pt x="1792" y="184"/>
                  </a:cubicBezTo>
                  <a:cubicBezTo>
                    <a:pt x="1776" y="206"/>
                    <a:pt x="1759" y="225"/>
                    <a:pt x="1737" y="242"/>
                  </a:cubicBezTo>
                  <a:lnTo>
                    <a:pt x="1735" y="237"/>
                  </a:lnTo>
                  <a:cubicBezTo>
                    <a:pt x="1749" y="223"/>
                    <a:pt x="1766" y="201"/>
                    <a:pt x="1783" y="172"/>
                  </a:cubicBezTo>
                  <a:cubicBezTo>
                    <a:pt x="1800" y="144"/>
                    <a:pt x="1814" y="117"/>
                    <a:pt x="1821" y="91"/>
                  </a:cubicBezTo>
                  <a:lnTo>
                    <a:pt x="1792" y="91"/>
                  </a:lnTo>
                  <a:cubicBezTo>
                    <a:pt x="1783" y="91"/>
                    <a:pt x="1771" y="91"/>
                    <a:pt x="1764" y="93"/>
                  </a:cubicBezTo>
                  <a:lnTo>
                    <a:pt x="1752" y="84"/>
                  </a:lnTo>
                  <a:lnTo>
                    <a:pt x="1838" y="84"/>
                  </a:lnTo>
                  <a:lnTo>
                    <a:pt x="1838" y="43"/>
                  </a:lnTo>
                  <a:cubicBezTo>
                    <a:pt x="1838" y="35"/>
                    <a:pt x="1838" y="24"/>
                    <a:pt x="1838" y="7"/>
                  </a:cubicBezTo>
                  <a:moveTo>
                    <a:pt x="1128" y="7"/>
                  </a:moveTo>
                  <a:lnTo>
                    <a:pt x="1154" y="21"/>
                  </a:lnTo>
                  <a:lnTo>
                    <a:pt x="1144" y="28"/>
                  </a:lnTo>
                  <a:cubicBezTo>
                    <a:pt x="1140" y="38"/>
                    <a:pt x="1137" y="48"/>
                    <a:pt x="1135" y="57"/>
                  </a:cubicBezTo>
                  <a:lnTo>
                    <a:pt x="1168" y="57"/>
                  </a:lnTo>
                  <a:lnTo>
                    <a:pt x="1176" y="45"/>
                  </a:lnTo>
                  <a:lnTo>
                    <a:pt x="1197" y="62"/>
                  </a:lnTo>
                  <a:lnTo>
                    <a:pt x="1188" y="69"/>
                  </a:lnTo>
                  <a:cubicBezTo>
                    <a:pt x="1183" y="81"/>
                    <a:pt x="1180" y="93"/>
                    <a:pt x="1176" y="105"/>
                  </a:cubicBezTo>
                  <a:lnTo>
                    <a:pt x="1209" y="105"/>
                  </a:lnTo>
                  <a:cubicBezTo>
                    <a:pt x="1212" y="91"/>
                    <a:pt x="1214" y="72"/>
                    <a:pt x="1214" y="52"/>
                  </a:cubicBezTo>
                  <a:cubicBezTo>
                    <a:pt x="1214" y="31"/>
                    <a:pt x="1214" y="16"/>
                    <a:pt x="1214" y="9"/>
                  </a:cubicBezTo>
                  <a:lnTo>
                    <a:pt x="1240" y="21"/>
                  </a:lnTo>
                  <a:lnTo>
                    <a:pt x="1233" y="31"/>
                  </a:lnTo>
                  <a:cubicBezTo>
                    <a:pt x="1231" y="62"/>
                    <a:pt x="1228" y="86"/>
                    <a:pt x="1226" y="105"/>
                  </a:cubicBezTo>
                  <a:lnTo>
                    <a:pt x="1260" y="105"/>
                  </a:lnTo>
                  <a:lnTo>
                    <a:pt x="1274" y="88"/>
                  </a:lnTo>
                  <a:lnTo>
                    <a:pt x="1296" y="112"/>
                  </a:lnTo>
                  <a:lnTo>
                    <a:pt x="1238" y="112"/>
                  </a:lnTo>
                  <a:cubicBezTo>
                    <a:pt x="1250" y="165"/>
                    <a:pt x="1272" y="199"/>
                    <a:pt x="1300" y="213"/>
                  </a:cubicBezTo>
                  <a:lnTo>
                    <a:pt x="1300" y="215"/>
                  </a:lnTo>
                  <a:cubicBezTo>
                    <a:pt x="1288" y="215"/>
                    <a:pt x="1281" y="220"/>
                    <a:pt x="1276" y="225"/>
                  </a:cubicBezTo>
                  <a:cubicBezTo>
                    <a:pt x="1252" y="199"/>
                    <a:pt x="1238" y="160"/>
                    <a:pt x="1233" y="112"/>
                  </a:cubicBezTo>
                  <a:lnTo>
                    <a:pt x="1226" y="112"/>
                  </a:lnTo>
                  <a:cubicBezTo>
                    <a:pt x="1219" y="168"/>
                    <a:pt x="1190" y="208"/>
                    <a:pt x="1140" y="235"/>
                  </a:cubicBezTo>
                  <a:lnTo>
                    <a:pt x="1137" y="230"/>
                  </a:lnTo>
                  <a:cubicBezTo>
                    <a:pt x="1178" y="201"/>
                    <a:pt x="1202" y="163"/>
                    <a:pt x="1209" y="112"/>
                  </a:cubicBezTo>
                  <a:lnTo>
                    <a:pt x="1173" y="112"/>
                  </a:lnTo>
                  <a:cubicBezTo>
                    <a:pt x="1156" y="158"/>
                    <a:pt x="1130" y="196"/>
                    <a:pt x="1092" y="223"/>
                  </a:cubicBezTo>
                  <a:lnTo>
                    <a:pt x="1089" y="218"/>
                  </a:lnTo>
                  <a:cubicBezTo>
                    <a:pt x="1130" y="182"/>
                    <a:pt x="1156" y="132"/>
                    <a:pt x="1168" y="67"/>
                  </a:cubicBezTo>
                  <a:lnTo>
                    <a:pt x="1132" y="67"/>
                  </a:lnTo>
                  <a:cubicBezTo>
                    <a:pt x="1130" y="69"/>
                    <a:pt x="1125" y="79"/>
                    <a:pt x="1123" y="91"/>
                  </a:cubicBezTo>
                  <a:cubicBezTo>
                    <a:pt x="1130" y="93"/>
                    <a:pt x="1135" y="98"/>
                    <a:pt x="1140" y="100"/>
                  </a:cubicBezTo>
                  <a:cubicBezTo>
                    <a:pt x="1144" y="103"/>
                    <a:pt x="1147" y="108"/>
                    <a:pt x="1147" y="110"/>
                  </a:cubicBezTo>
                  <a:cubicBezTo>
                    <a:pt x="1147" y="115"/>
                    <a:pt x="1147" y="117"/>
                    <a:pt x="1144" y="122"/>
                  </a:cubicBezTo>
                  <a:cubicBezTo>
                    <a:pt x="1144" y="124"/>
                    <a:pt x="1142" y="127"/>
                    <a:pt x="1140" y="127"/>
                  </a:cubicBezTo>
                  <a:cubicBezTo>
                    <a:pt x="1140" y="127"/>
                    <a:pt x="1137" y="124"/>
                    <a:pt x="1137" y="120"/>
                  </a:cubicBezTo>
                  <a:cubicBezTo>
                    <a:pt x="1132" y="112"/>
                    <a:pt x="1128" y="105"/>
                    <a:pt x="1120" y="98"/>
                  </a:cubicBezTo>
                  <a:cubicBezTo>
                    <a:pt x="1116" y="108"/>
                    <a:pt x="1111" y="117"/>
                    <a:pt x="1106" y="127"/>
                  </a:cubicBezTo>
                  <a:cubicBezTo>
                    <a:pt x="1116" y="132"/>
                    <a:pt x="1123" y="134"/>
                    <a:pt x="1125" y="139"/>
                  </a:cubicBezTo>
                  <a:cubicBezTo>
                    <a:pt x="1128" y="141"/>
                    <a:pt x="1128" y="146"/>
                    <a:pt x="1128" y="148"/>
                  </a:cubicBezTo>
                  <a:cubicBezTo>
                    <a:pt x="1128" y="151"/>
                    <a:pt x="1128" y="155"/>
                    <a:pt x="1125" y="158"/>
                  </a:cubicBezTo>
                  <a:cubicBezTo>
                    <a:pt x="1125" y="163"/>
                    <a:pt x="1123" y="165"/>
                    <a:pt x="1123" y="165"/>
                  </a:cubicBezTo>
                  <a:cubicBezTo>
                    <a:pt x="1120" y="165"/>
                    <a:pt x="1118" y="163"/>
                    <a:pt x="1118" y="155"/>
                  </a:cubicBezTo>
                  <a:cubicBezTo>
                    <a:pt x="1113" y="148"/>
                    <a:pt x="1108" y="141"/>
                    <a:pt x="1104" y="132"/>
                  </a:cubicBezTo>
                  <a:cubicBezTo>
                    <a:pt x="1094" y="144"/>
                    <a:pt x="1084" y="153"/>
                    <a:pt x="1077" y="160"/>
                  </a:cubicBezTo>
                  <a:lnTo>
                    <a:pt x="1075" y="158"/>
                  </a:lnTo>
                  <a:cubicBezTo>
                    <a:pt x="1084" y="144"/>
                    <a:pt x="1094" y="127"/>
                    <a:pt x="1101" y="110"/>
                  </a:cubicBezTo>
                  <a:cubicBezTo>
                    <a:pt x="1106" y="91"/>
                    <a:pt x="1113" y="74"/>
                    <a:pt x="1118" y="55"/>
                  </a:cubicBezTo>
                  <a:cubicBezTo>
                    <a:pt x="1123" y="35"/>
                    <a:pt x="1125" y="19"/>
                    <a:pt x="1128" y="7"/>
                  </a:cubicBezTo>
                  <a:moveTo>
                    <a:pt x="3386" y="4"/>
                  </a:moveTo>
                  <a:lnTo>
                    <a:pt x="3412" y="24"/>
                  </a:lnTo>
                  <a:lnTo>
                    <a:pt x="3403" y="28"/>
                  </a:lnTo>
                  <a:cubicBezTo>
                    <a:pt x="3388" y="57"/>
                    <a:pt x="3376" y="79"/>
                    <a:pt x="3369" y="95"/>
                  </a:cubicBezTo>
                  <a:lnTo>
                    <a:pt x="3391" y="108"/>
                  </a:lnTo>
                  <a:lnTo>
                    <a:pt x="3381" y="117"/>
                  </a:lnTo>
                  <a:lnTo>
                    <a:pt x="3381" y="297"/>
                  </a:lnTo>
                  <a:lnTo>
                    <a:pt x="3362" y="307"/>
                  </a:lnTo>
                  <a:cubicBezTo>
                    <a:pt x="3362" y="278"/>
                    <a:pt x="3362" y="256"/>
                    <a:pt x="3362" y="242"/>
                  </a:cubicBezTo>
                  <a:lnTo>
                    <a:pt x="3362" y="108"/>
                  </a:lnTo>
                  <a:cubicBezTo>
                    <a:pt x="3350" y="132"/>
                    <a:pt x="3333" y="153"/>
                    <a:pt x="3312" y="172"/>
                  </a:cubicBezTo>
                  <a:lnTo>
                    <a:pt x="3309" y="168"/>
                  </a:lnTo>
                  <a:cubicBezTo>
                    <a:pt x="3328" y="144"/>
                    <a:pt x="3345" y="112"/>
                    <a:pt x="3360" y="79"/>
                  </a:cubicBezTo>
                  <a:cubicBezTo>
                    <a:pt x="3374" y="43"/>
                    <a:pt x="3384" y="19"/>
                    <a:pt x="3386" y="4"/>
                  </a:cubicBezTo>
                  <a:moveTo>
                    <a:pt x="3057" y="4"/>
                  </a:moveTo>
                  <a:lnTo>
                    <a:pt x="3088" y="24"/>
                  </a:lnTo>
                  <a:lnTo>
                    <a:pt x="3076" y="28"/>
                  </a:lnTo>
                  <a:cubicBezTo>
                    <a:pt x="3069" y="40"/>
                    <a:pt x="3064" y="48"/>
                    <a:pt x="3060" y="55"/>
                  </a:cubicBezTo>
                  <a:lnTo>
                    <a:pt x="3216" y="55"/>
                  </a:lnTo>
                  <a:lnTo>
                    <a:pt x="3235" y="35"/>
                  </a:lnTo>
                  <a:lnTo>
                    <a:pt x="3261" y="64"/>
                  </a:lnTo>
                  <a:lnTo>
                    <a:pt x="3057" y="64"/>
                  </a:lnTo>
                  <a:cubicBezTo>
                    <a:pt x="3036" y="98"/>
                    <a:pt x="3012" y="127"/>
                    <a:pt x="2985" y="151"/>
                  </a:cubicBezTo>
                  <a:lnTo>
                    <a:pt x="2980" y="148"/>
                  </a:lnTo>
                  <a:cubicBezTo>
                    <a:pt x="3004" y="120"/>
                    <a:pt x="3021" y="93"/>
                    <a:pt x="3033" y="67"/>
                  </a:cubicBezTo>
                  <a:cubicBezTo>
                    <a:pt x="3045" y="40"/>
                    <a:pt x="3055" y="21"/>
                    <a:pt x="3057" y="4"/>
                  </a:cubicBezTo>
                  <a:moveTo>
                    <a:pt x="2793" y="4"/>
                  </a:moveTo>
                  <a:lnTo>
                    <a:pt x="2827" y="19"/>
                  </a:lnTo>
                  <a:lnTo>
                    <a:pt x="2812" y="28"/>
                  </a:lnTo>
                  <a:lnTo>
                    <a:pt x="2812" y="81"/>
                  </a:lnTo>
                  <a:lnTo>
                    <a:pt x="2839" y="81"/>
                  </a:lnTo>
                  <a:cubicBezTo>
                    <a:pt x="2858" y="55"/>
                    <a:pt x="2872" y="31"/>
                    <a:pt x="2882" y="14"/>
                  </a:cubicBezTo>
                  <a:lnTo>
                    <a:pt x="2908" y="35"/>
                  </a:lnTo>
                  <a:lnTo>
                    <a:pt x="2894" y="38"/>
                  </a:lnTo>
                  <a:cubicBezTo>
                    <a:pt x="2884" y="45"/>
                    <a:pt x="2868" y="60"/>
                    <a:pt x="2846" y="81"/>
                  </a:cubicBezTo>
                  <a:lnTo>
                    <a:pt x="2908" y="81"/>
                  </a:lnTo>
                  <a:lnTo>
                    <a:pt x="2928" y="64"/>
                  </a:lnTo>
                  <a:lnTo>
                    <a:pt x="2949" y="88"/>
                  </a:lnTo>
                  <a:lnTo>
                    <a:pt x="2812" y="88"/>
                  </a:lnTo>
                  <a:lnTo>
                    <a:pt x="2812" y="98"/>
                  </a:lnTo>
                  <a:cubicBezTo>
                    <a:pt x="2868" y="112"/>
                    <a:pt x="2899" y="122"/>
                    <a:pt x="2911" y="127"/>
                  </a:cubicBezTo>
                  <a:cubicBezTo>
                    <a:pt x="2920" y="134"/>
                    <a:pt x="2925" y="139"/>
                    <a:pt x="2928" y="144"/>
                  </a:cubicBezTo>
                  <a:cubicBezTo>
                    <a:pt x="2928" y="148"/>
                    <a:pt x="2928" y="151"/>
                    <a:pt x="2928" y="153"/>
                  </a:cubicBezTo>
                  <a:cubicBezTo>
                    <a:pt x="2928" y="158"/>
                    <a:pt x="2928" y="160"/>
                    <a:pt x="2925" y="163"/>
                  </a:cubicBezTo>
                  <a:cubicBezTo>
                    <a:pt x="2925" y="165"/>
                    <a:pt x="2923" y="168"/>
                    <a:pt x="2923" y="168"/>
                  </a:cubicBezTo>
                  <a:cubicBezTo>
                    <a:pt x="2918" y="168"/>
                    <a:pt x="2911" y="163"/>
                    <a:pt x="2904" y="151"/>
                  </a:cubicBezTo>
                  <a:cubicBezTo>
                    <a:pt x="2889" y="139"/>
                    <a:pt x="2860" y="122"/>
                    <a:pt x="2812" y="103"/>
                  </a:cubicBezTo>
                  <a:cubicBezTo>
                    <a:pt x="2812" y="129"/>
                    <a:pt x="2812" y="146"/>
                    <a:pt x="2815" y="151"/>
                  </a:cubicBezTo>
                  <a:lnTo>
                    <a:pt x="2793" y="158"/>
                  </a:lnTo>
                  <a:cubicBezTo>
                    <a:pt x="2796" y="148"/>
                    <a:pt x="2796" y="124"/>
                    <a:pt x="2796" y="91"/>
                  </a:cubicBezTo>
                  <a:cubicBezTo>
                    <a:pt x="2779" y="110"/>
                    <a:pt x="2762" y="127"/>
                    <a:pt x="2740" y="141"/>
                  </a:cubicBezTo>
                  <a:cubicBezTo>
                    <a:pt x="2721" y="158"/>
                    <a:pt x="2692" y="170"/>
                    <a:pt x="2656" y="180"/>
                  </a:cubicBezTo>
                  <a:lnTo>
                    <a:pt x="2656" y="175"/>
                  </a:lnTo>
                  <a:cubicBezTo>
                    <a:pt x="2688" y="163"/>
                    <a:pt x="2712" y="148"/>
                    <a:pt x="2731" y="134"/>
                  </a:cubicBezTo>
                  <a:cubicBezTo>
                    <a:pt x="2748" y="120"/>
                    <a:pt x="2762" y="105"/>
                    <a:pt x="2774" y="88"/>
                  </a:cubicBezTo>
                  <a:lnTo>
                    <a:pt x="2700" y="88"/>
                  </a:lnTo>
                  <a:cubicBezTo>
                    <a:pt x="2690" y="88"/>
                    <a:pt x="2678" y="91"/>
                    <a:pt x="2668" y="93"/>
                  </a:cubicBezTo>
                  <a:lnTo>
                    <a:pt x="2659" y="81"/>
                  </a:lnTo>
                  <a:lnTo>
                    <a:pt x="2796" y="81"/>
                  </a:lnTo>
                  <a:lnTo>
                    <a:pt x="2796" y="26"/>
                  </a:lnTo>
                  <a:cubicBezTo>
                    <a:pt x="2796" y="19"/>
                    <a:pt x="2796" y="14"/>
                    <a:pt x="2793" y="4"/>
                  </a:cubicBezTo>
                  <a:moveTo>
                    <a:pt x="1735" y="4"/>
                  </a:moveTo>
                  <a:lnTo>
                    <a:pt x="1761" y="24"/>
                  </a:lnTo>
                  <a:lnTo>
                    <a:pt x="1752" y="28"/>
                  </a:lnTo>
                  <a:cubicBezTo>
                    <a:pt x="1737" y="57"/>
                    <a:pt x="1725" y="79"/>
                    <a:pt x="1718" y="95"/>
                  </a:cubicBezTo>
                  <a:lnTo>
                    <a:pt x="1740" y="108"/>
                  </a:lnTo>
                  <a:lnTo>
                    <a:pt x="1730" y="117"/>
                  </a:lnTo>
                  <a:lnTo>
                    <a:pt x="1730" y="297"/>
                  </a:lnTo>
                  <a:lnTo>
                    <a:pt x="1711" y="307"/>
                  </a:lnTo>
                  <a:cubicBezTo>
                    <a:pt x="1711" y="278"/>
                    <a:pt x="1711" y="256"/>
                    <a:pt x="1711" y="242"/>
                  </a:cubicBezTo>
                  <a:lnTo>
                    <a:pt x="1711" y="108"/>
                  </a:lnTo>
                  <a:cubicBezTo>
                    <a:pt x="1699" y="132"/>
                    <a:pt x="1682" y="153"/>
                    <a:pt x="1660" y="172"/>
                  </a:cubicBezTo>
                  <a:lnTo>
                    <a:pt x="1658" y="168"/>
                  </a:lnTo>
                  <a:cubicBezTo>
                    <a:pt x="1677" y="144"/>
                    <a:pt x="1694" y="112"/>
                    <a:pt x="1708" y="79"/>
                  </a:cubicBezTo>
                  <a:cubicBezTo>
                    <a:pt x="1723" y="43"/>
                    <a:pt x="1732" y="19"/>
                    <a:pt x="1735" y="4"/>
                  </a:cubicBezTo>
                  <a:moveTo>
                    <a:pt x="1404" y="4"/>
                  </a:moveTo>
                  <a:lnTo>
                    <a:pt x="1435" y="24"/>
                  </a:lnTo>
                  <a:lnTo>
                    <a:pt x="1423" y="28"/>
                  </a:lnTo>
                  <a:cubicBezTo>
                    <a:pt x="1416" y="40"/>
                    <a:pt x="1411" y="48"/>
                    <a:pt x="1406" y="55"/>
                  </a:cubicBezTo>
                  <a:lnTo>
                    <a:pt x="1562" y="55"/>
                  </a:lnTo>
                  <a:lnTo>
                    <a:pt x="1581" y="35"/>
                  </a:lnTo>
                  <a:lnTo>
                    <a:pt x="1608" y="64"/>
                  </a:lnTo>
                  <a:lnTo>
                    <a:pt x="1404" y="64"/>
                  </a:lnTo>
                  <a:cubicBezTo>
                    <a:pt x="1382" y="98"/>
                    <a:pt x="1358" y="127"/>
                    <a:pt x="1332" y="151"/>
                  </a:cubicBezTo>
                  <a:lnTo>
                    <a:pt x="1327" y="148"/>
                  </a:lnTo>
                  <a:cubicBezTo>
                    <a:pt x="1351" y="120"/>
                    <a:pt x="1368" y="93"/>
                    <a:pt x="1380" y="67"/>
                  </a:cubicBezTo>
                  <a:cubicBezTo>
                    <a:pt x="1392" y="40"/>
                    <a:pt x="1401" y="21"/>
                    <a:pt x="1404" y="4"/>
                  </a:cubicBezTo>
                  <a:moveTo>
                    <a:pt x="1039" y="4"/>
                  </a:moveTo>
                  <a:lnTo>
                    <a:pt x="1068" y="19"/>
                  </a:lnTo>
                  <a:lnTo>
                    <a:pt x="1056" y="28"/>
                  </a:lnTo>
                  <a:lnTo>
                    <a:pt x="1056" y="110"/>
                  </a:lnTo>
                  <a:cubicBezTo>
                    <a:pt x="1070" y="91"/>
                    <a:pt x="1080" y="74"/>
                    <a:pt x="1084" y="60"/>
                  </a:cubicBezTo>
                  <a:lnTo>
                    <a:pt x="1101" y="79"/>
                  </a:lnTo>
                  <a:cubicBezTo>
                    <a:pt x="1096" y="81"/>
                    <a:pt x="1080" y="95"/>
                    <a:pt x="1056" y="122"/>
                  </a:cubicBezTo>
                  <a:cubicBezTo>
                    <a:pt x="1056" y="160"/>
                    <a:pt x="1053" y="187"/>
                    <a:pt x="1053" y="199"/>
                  </a:cubicBezTo>
                  <a:cubicBezTo>
                    <a:pt x="1070" y="206"/>
                    <a:pt x="1080" y="213"/>
                    <a:pt x="1084" y="218"/>
                  </a:cubicBezTo>
                  <a:cubicBezTo>
                    <a:pt x="1089" y="223"/>
                    <a:pt x="1092" y="230"/>
                    <a:pt x="1092" y="235"/>
                  </a:cubicBezTo>
                  <a:cubicBezTo>
                    <a:pt x="1092" y="240"/>
                    <a:pt x="1089" y="242"/>
                    <a:pt x="1089" y="247"/>
                  </a:cubicBezTo>
                  <a:cubicBezTo>
                    <a:pt x="1087" y="252"/>
                    <a:pt x="1084" y="254"/>
                    <a:pt x="1084" y="254"/>
                  </a:cubicBezTo>
                  <a:cubicBezTo>
                    <a:pt x="1082" y="254"/>
                    <a:pt x="1080" y="249"/>
                    <a:pt x="1077" y="242"/>
                  </a:cubicBezTo>
                  <a:cubicBezTo>
                    <a:pt x="1072" y="232"/>
                    <a:pt x="1063" y="220"/>
                    <a:pt x="1051" y="204"/>
                  </a:cubicBezTo>
                  <a:cubicBezTo>
                    <a:pt x="1044" y="247"/>
                    <a:pt x="1027" y="280"/>
                    <a:pt x="998" y="304"/>
                  </a:cubicBezTo>
                  <a:lnTo>
                    <a:pt x="996" y="302"/>
                  </a:lnTo>
                  <a:cubicBezTo>
                    <a:pt x="1015" y="275"/>
                    <a:pt x="1027" y="249"/>
                    <a:pt x="1032" y="220"/>
                  </a:cubicBezTo>
                  <a:cubicBezTo>
                    <a:pt x="1036" y="192"/>
                    <a:pt x="1039" y="158"/>
                    <a:pt x="1039" y="120"/>
                  </a:cubicBezTo>
                  <a:cubicBezTo>
                    <a:pt x="1039" y="81"/>
                    <a:pt x="1039" y="43"/>
                    <a:pt x="1039" y="4"/>
                  </a:cubicBezTo>
                  <a:moveTo>
                    <a:pt x="508" y="4"/>
                  </a:moveTo>
                  <a:lnTo>
                    <a:pt x="535" y="19"/>
                  </a:lnTo>
                  <a:cubicBezTo>
                    <a:pt x="530" y="24"/>
                    <a:pt x="520" y="40"/>
                    <a:pt x="506" y="72"/>
                  </a:cubicBezTo>
                  <a:lnTo>
                    <a:pt x="597" y="72"/>
                  </a:lnTo>
                  <a:lnTo>
                    <a:pt x="612" y="57"/>
                  </a:lnTo>
                  <a:lnTo>
                    <a:pt x="633" y="81"/>
                  </a:lnTo>
                  <a:cubicBezTo>
                    <a:pt x="628" y="81"/>
                    <a:pt x="621" y="84"/>
                    <a:pt x="614" y="91"/>
                  </a:cubicBezTo>
                  <a:cubicBezTo>
                    <a:pt x="607" y="98"/>
                    <a:pt x="597" y="108"/>
                    <a:pt x="585" y="122"/>
                  </a:cubicBezTo>
                  <a:lnTo>
                    <a:pt x="580" y="120"/>
                  </a:lnTo>
                  <a:lnTo>
                    <a:pt x="600" y="79"/>
                  </a:lnTo>
                  <a:lnTo>
                    <a:pt x="504" y="79"/>
                  </a:lnTo>
                  <a:cubicBezTo>
                    <a:pt x="489" y="108"/>
                    <a:pt x="472" y="129"/>
                    <a:pt x="456" y="146"/>
                  </a:cubicBezTo>
                  <a:lnTo>
                    <a:pt x="453" y="141"/>
                  </a:lnTo>
                  <a:cubicBezTo>
                    <a:pt x="468" y="117"/>
                    <a:pt x="480" y="93"/>
                    <a:pt x="489" y="67"/>
                  </a:cubicBezTo>
                  <a:cubicBezTo>
                    <a:pt x="499" y="43"/>
                    <a:pt x="504" y="21"/>
                    <a:pt x="508" y="4"/>
                  </a:cubicBezTo>
                </a:path>
              </a:pathLst>
            </a:custGeom>
            <a:noFill/>
            <a:ln w="6096" cap="flat">
              <a:solidFill>
                <a:srgbClr val="000000">
                  <a:alpha val="100000"/>
                </a:srgbClr>
              </a:solidFill>
              <a:prstDash val="solid"/>
              <a:round/>
            </a:ln>
          </p:spPr>
          <p:txBody>
            <a:bodyPr rtlCol="0"/>
            <a:lstStyle/>
            <a:p>
              <a:pPr algn="ctr"/>
              <a:endParaRPr lang="zh-CN" altLang="en-US"/>
            </a:p>
          </p:txBody>
        </p:sp>
        <p:sp>
          <p:nvSpPr>
            <p:cNvPr id="116" name="path"/>
            <p:cNvSpPr/>
            <p:nvPr/>
          </p:nvSpPr>
          <p:spPr>
            <a:xfrm>
              <a:off x="3144012" y="27432"/>
              <a:ext cx="99059" cy="144779"/>
            </a:xfrm>
            <a:custGeom>
              <a:avLst/>
              <a:gdLst/>
              <a:ahLst/>
              <a:cxnLst/>
              <a:rect l="0" t="0" r="0" b="0"/>
              <a:pathLst>
                <a:path w="155" h="227">
                  <a:moveTo>
                    <a:pt x="71" y="28"/>
                  </a:moveTo>
                  <a:lnTo>
                    <a:pt x="45" y="136"/>
                  </a:lnTo>
                  <a:lnTo>
                    <a:pt x="100" y="136"/>
                  </a:lnTo>
                  <a:lnTo>
                    <a:pt x="74" y="28"/>
                  </a:lnTo>
                  <a:lnTo>
                    <a:pt x="71" y="28"/>
                  </a:lnTo>
                  <a:close/>
                  <a:moveTo>
                    <a:pt x="86" y="0"/>
                  </a:moveTo>
                  <a:lnTo>
                    <a:pt x="136" y="206"/>
                  </a:lnTo>
                  <a:cubicBezTo>
                    <a:pt x="136" y="211"/>
                    <a:pt x="139" y="213"/>
                    <a:pt x="141" y="215"/>
                  </a:cubicBezTo>
                  <a:cubicBezTo>
                    <a:pt x="143" y="218"/>
                    <a:pt x="148" y="220"/>
                    <a:pt x="151" y="220"/>
                  </a:cubicBezTo>
                  <a:lnTo>
                    <a:pt x="155" y="220"/>
                  </a:lnTo>
                  <a:lnTo>
                    <a:pt x="155" y="227"/>
                  </a:lnTo>
                  <a:lnTo>
                    <a:pt x="100" y="227"/>
                  </a:lnTo>
                  <a:lnTo>
                    <a:pt x="100" y="220"/>
                  </a:lnTo>
                  <a:lnTo>
                    <a:pt x="105" y="220"/>
                  </a:lnTo>
                  <a:cubicBezTo>
                    <a:pt x="110" y="220"/>
                    <a:pt x="112" y="218"/>
                    <a:pt x="115" y="215"/>
                  </a:cubicBezTo>
                  <a:cubicBezTo>
                    <a:pt x="115" y="213"/>
                    <a:pt x="115" y="213"/>
                    <a:pt x="115" y="211"/>
                  </a:cubicBezTo>
                  <a:cubicBezTo>
                    <a:pt x="115" y="206"/>
                    <a:pt x="115" y="204"/>
                    <a:pt x="115" y="201"/>
                  </a:cubicBezTo>
                  <a:lnTo>
                    <a:pt x="100" y="144"/>
                  </a:lnTo>
                  <a:lnTo>
                    <a:pt x="43" y="144"/>
                  </a:lnTo>
                  <a:lnTo>
                    <a:pt x="31" y="194"/>
                  </a:lnTo>
                  <a:cubicBezTo>
                    <a:pt x="31" y="199"/>
                    <a:pt x="28" y="201"/>
                    <a:pt x="28" y="204"/>
                  </a:cubicBezTo>
                  <a:cubicBezTo>
                    <a:pt x="28" y="208"/>
                    <a:pt x="31" y="211"/>
                    <a:pt x="31" y="213"/>
                  </a:cubicBezTo>
                  <a:cubicBezTo>
                    <a:pt x="33" y="218"/>
                    <a:pt x="35" y="220"/>
                    <a:pt x="43" y="220"/>
                  </a:cubicBezTo>
                  <a:lnTo>
                    <a:pt x="45" y="220"/>
                  </a:lnTo>
                  <a:lnTo>
                    <a:pt x="45" y="227"/>
                  </a:lnTo>
                  <a:lnTo>
                    <a:pt x="0" y="227"/>
                  </a:lnTo>
                  <a:lnTo>
                    <a:pt x="0" y="220"/>
                  </a:lnTo>
                  <a:lnTo>
                    <a:pt x="2" y="220"/>
                  </a:lnTo>
                  <a:cubicBezTo>
                    <a:pt x="7" y="220"/>
                    <a:pt x="9" y="218"/>
                    <a:pt x="11" y="215"/>
                  </a:cubicBezTo>
                  <a:cubicBezTo>
                    <a:pt x="14" y="213"/>
                    <a:pt x="16" y="211"/>
                    <a:pt x="16" y="206"/>
                  </a:cubicBezTo>
                  <a:lnTo>
                    <a:pt x="67" y="7"/>
                  </a:lnTo>
                  <a:lnTo>
                    <a:pt x="86" y="0"/>
                  </a:lnTo>
                  <a:close/>
                </a:path>
              </a:pathLst>
            </a:custGeom>
            <a:solidFill>
              <a:srgbClr val="000000">
                <a:alpha val="100000"/>
              </a:srgbClr>
            </a:solidFill>
            <a:ln cap="flat">
              <a:noFill/>
              <a:prstDash val="solid"/>
              <a:miter lim="0"/>
            </a:ln>
          </p:spPr>
          <p:txBody>
            <a:bodyPr rtlCol="0"/>
            <a:lstStyle/>
            <a:p>
              <a:pPr algn="ctr"/>
              <a:endParaRPr lang="zh-CN" altLang="en-US"/>
            </a:p>
          </p:txBody>
        </p:sp>
        <p:sp>
          <p:nvSpPr>
            <p:cNvPr id="118" name="path"/>
            <p:cNvSpPr/>
            <p:nvPr/>
          </p:nvSpPr>
          <p:spPr>
            <a:xfrm>
              <a:off x="3140963" y="24384"/>
              <a:ext cx="105156" cy="150876"/>
            </a:xfrm>
            <a:custGeom>
              <a:avLst/>
              <a:gdLst/>
              <a:ahLst/>
              <a:cxnLst/>
              <a:rect l="0" t="0" r="0" b="0"/>
              <a:pathLst>
                <a:path w="165" h="237">
                  <a:moveTo>
                    <a:pt x="76" y="33"/>
                  </a:moveTo>
                  <a:lnTo>
                    <a:pt x="50" y="141"/>
                  </a:lnTo>
                  <a:lnTo>
                    <a:pt x="105" y="141"/>
                  </a:lnTo>
                  <a:lnTo>
                    <a:pt x="79" y="33"/>
                  </a:lnTo>
                  <a:lnTo>
                    <a:pt x="76" y="33"/>
                  </a:lnTo>
                  <a:close/>
                  <a:moveTo>
                    <a:pt x="91" y="4"/>
                  </a:moveTo>
                  <a:lnTo>
                    <a:pt x="141" y="211"/>
                  </a:lnTo>
                  <a:cubicBezTo>
                    <a:pt x="141" y="215"/>
                    <a:pt x="144" y="218"/>
                    <a:pt x="146" y="220"/>
                  </a:cubicBezTo>
                  <a:cubicBezTo>
                    <a:pt x="148" y="223"/>
                    <a:pt x="153" y="225"/>
                    <a:pt x="156" y="225"/>
                  </a:cubicBezTo>
                  <a:lnTo>
                    <a:pt x="160" y="225"/>
                  </a:lnTo>
                  <a:lnTo>
                    <a:pt x="160" y="232"/>
                  </a:lnTo>
                  <a:lnTo>
                    <a:pt x="105" y="232"/>
                  </a:lnTo>
                  <a:lnTo>
                    <a:pt x="105" y="225"/>
                  </a:lnTo>
                  <a:lnTo>
                    <a:pt x="110" y="225"/>
                  </a:lnTo>
                  <a:cubicBezTo>
                    <a:pt x="115" y="225"/>
                    <a:pt x="117" y="223"/>
                    <a:pt x="120" y="220"/>
                  </a:cubicBezTo>
                  <a:cubicBezTo>
                    <a:pt x="120" y="218"/>
                    <a:pt x="120" y="218"/>
                    <a:pt x="120" y="215"/>
                  </a:cubicBezTo>
                  <a:cubicBezTo>
                    <a:pt x="120" y="211"/>
                    <a:pt x="120" y="208"/>
                    <a:pt x="120" y="206"/>
                  </a:cubicBezTo>
                  <a:lnTo>
                    <a:pt x="105" y="148"/>
                  </a:lnTo>
                  <a:lnTo>
                    <a:pt x="48" y="148"/>
                  </a:lnTo>
                  <a:lnTo>
                    <a:pt x="36" y="199"/>
                  </a:lnTo>
                  <a:cubicBezTo>
                    <a:pt x="36" y="203"/>
                    <a:pt x="33" y="206"/>
                    <a:pt x="33" y="208"/>
                  </a:cubicBezTo>
                  <a:cubicBezTo>
                    <a:pt x="33" y="213"/>
                    <a:pt x="36" y="215"/>
                    <a:pt x="36" y="218"/>
                  </a:cubicBezTo>
                  <a:cubicBezTo>
                    <a:pt x="38" y="223"/>
                    <a:pt x="40" y="225"/>
                    <a:pt x="48" y="225"/>
                  </a:cubicBezTo>
                  <a:lnTo>
                    <a:pt x="50" y="225"/>
                  </a:lnTo>
                  <a:lnTo>
                    <a:pt x="50" y="232"/>
                  </a:lnTo>
                  <a:lnTo>
                    <a:pt x="4" y="232"/>
                  </a:lnTo>
                  <a:lnTo>
                    <a:pt x="4" y="225"/>
                  </a:lnTo>
                  <a:lnTo>
                    <a:pt x="7" y="225"/>
                  </a:lnTo>
                  <a:cubicBezTo>
                    <a:pt x="12" y="225"/>
                    <a:pt x="14" y="223"/>
                    <a:pt x="16" y="220"/>
                  </a:cubicBezTo>
                  <a:cubicBezTo>
                    <a:pt x="19" y="218"/>
                    <a:pt x="21" y="215"/>
                    <a:pt x="21" y="211"/>
                  </a:cubicBezTo>
                  <a:lnTo>
                    <a:pt x="72" y="12"/>
                  </a:lnTo>
                  <a:lnTo>
                    <a:pt x="91" y="4"/>
                  </a:lnTo>
                  <a:close/>
                </a:path>
              </a:pathLst>
            </a:custGeom>
            <a:noFill/>
            <a:ln w="6096" cap="flat">
              <a:solidFill>
                <a:srgbClr val="000000">
                  <a:alpha val="100000"/>
                </a:srgbClr>
              </a:solidFill>
              <a:prstDash val="solid"/>
              <a:round/>
            </a:ln>
          </p:spPr>
          <p:txBody>
            <a:bodyPr rtlCol="0"/>
            <a:lstStyle/>
            <a:p>
              <a:pPr algn="ctr"/>
              <a:endParaRPr lang="zh-CN" altLang="en-US"/>
            </a:p>
          </p:txBody>
        </p:sp>
        <p:sp>
          <p:nvSpPr>
            <p:cNvPr id="120" name="path"/>
            <p:cNvSpPr/>
            <p:nvPr/>
          </p:nvSpPr>
          <p:spPr>
            <a:xfrm>
              <a:off x="3253741" y="3048"/>
              <a:ext cx="612647" cy="193547"/>
            </a:xfrm>
            <a:custGeom>
              <a:avLst/>
              <a:gdLst/>
              <a:ahLst/>
              <a:cxnLst/>
              <a:rect l="0" t="0" r="0" b="0"/>
              <a:pathLst>
                <a:path w="964" h="304">
                  <a:moveTo>
                    <a:pt x="811" y="235"/>
                  </a:moveTo>
                  <a:cubicBezTo>
                    <a:pt x="825" y="251"/>
                    <a:pt x="835" y="263"/>
                    <a:pt x="837" y="271"/>
                  </a:cubicBezTo>
                  <a:cubicBezTo>
                    <a:pt x="840" y="280"/>
                    <a:pt x="837" y="287"/>
                    <a:pt x="832" y="292"/>
                  </a:cubicBezTo>
                  <a:cubicBezTo>
                    <a:pt x="827" y="295"/>
                    <a:pt x="825" y="297"/>
                    <a:pt x="823" y="297"/>
                  </a:cubicBezTo>
                  <a:cubicBezTo>
                    <a:pt x="820" y="297"/>
                    <a:pt x="818" y="295"/>
                    <a:pt x="818" y="285"/>
                  </a:cubicBezTo>
                  <a:cubicBezTo>
                    <a:pt x="815" y="273"/>
                    <a:pt x="813" y="259"/>
                    <a:pt x="806" y="237"/>
                  </a:cubicBezTo>
                  <a:lnTo>
                    <a:pt x="811" y="235"/>
                  </a:lnTo>
                  <a:close/>
                  <a:moveTo>
                    <a:pt x="770" y="235"/>
                  </a:moveTo>
                  <a:lnTo>
                    <a:pt x="775" y="237"/>
                  </a:lnTo>
                  <a:cubicBezTo>
                    <a:pt x="777" y="256"/>
                    <a:pt x="775" y="271"/>
                    <a:pt x="772" y="280"/>
                  </a:cubicBezTo>
                  <a:cubicBezTo>
                    <a:pt x="770" y="290"/>
                    <a:pt x="765" y="295"/>
                    <a:pt x="763" y="295"/>
                  </a:cubicBezTo>
                  <a:cubicBezTo>
                    <a:pt x="758" y="297"/>
                    <a:pt x="755" y="297"/>
                    <a:pt x="753" y="297"/>
                  </a:cubicBezTo>
                  <a:cubicBezTo>
                    <a:pt x="748" y="297"/>
                    <a:pt x="746" y="295"/>
                    <a:pt x="743" y="295"/>
                  </a:cubicBezTo>
                  <a:cubicBezTo>
                    <a:pt x="741" y="292"/>
                    <a:pt x="741" y="292"/>
                    <a:pt x="741" y="292"/>
                  </a:cubicBezTo>
                  <a:cubicBezTo>
                    <a:pt x="741" y="287"/>
                    <a:pt x="743" y="283"/>
                    <a:pt x="751" y="278"/>
                  </a:cubicBezTo>
                  <a:cubicBezTo>
                    <a:pt x="758" y="271"/>
                    <a:pt x="765" y="256"/>
                    <a:pt x="770" y="235"/>
                  </a:cubicBezTo>
                  <a:moveTo>
                    <a:pt x="919" y="232"/>
                  </a:moveTo>
                  <a:cubicBezTo>
                    <a:pt x="931" y="244"/>
                    <a:pt x="943" y="251"/>
                    <a:pt x="947" y="261"/>
                  </a:cubicBezTo>
                  <a:cubicBezTo>
                    <a:pt x="955" y="268"/>
                    <a:pt x="957" y="273"/>
                    <a:pt x="957" y="278"/>
                  </a:cubicBezTo>
                  <a:cubicBezTo>
                    <a:pt x="957" y="283"/>
                    <a:pt x="955" y="287"/>
                    <a:pt x="952" y="292"/>
                  </a:cubicBezTo>
                  <a:cubicBezTo>
                    <a:pt x="947" y="297"/>
                    <a:pt x="945" y="300"/>
                    <a:pt x="943" y="300"/>
                  </a:cubicBezTo>
                  <a:cubicBezTo>
                    <a:pt x="940" y="300"/>
                    <a:pt x="938" y="295"/>
                    <a:pt x="935" y="285"/>
                  </a:cubicBezTo>
                  <a:cubicBezTo>
                    <a:pt x="933" y="271"/>
                    <a:pt x="926" y="254"/>
                    <a:pt x="914" y="235"/>
                  </a:cubicBezTo>
                  <a:lnTo>
                    <a:pt x="919" y="232"/>
                  </a:lnTo>
                  <a:close/>
                  <a:moveTo>
                    <a:pt x="863" y="232"/>
                  </a:moveTo>
                  <a:cubicBezTo>
                    <a:pt x="878" y="244"/>
                    <a:pt x="887" y="254"/>
                    <a:pt x="890" y="261"/>
                  </a:cubicBezTo>
                  <a:cubicBezTo>
                    <a:pt x="895" y="268"/>
                    <a:pt x="897" y="273"/>
                    <a:pt x="897" y="278"/>
                  </a:cubicBezTo>
                  <a:cubicBezTo>
                    <a:pt x="897" y="283"/>
                    <a:pt x="895" y="287"/>
                    <a:pt x="892" y="292"/>
                  </a:cubicBezTo>
                  <a:cubicBezTo>
                    <a:pt x="887" y="295"/>
                    <a:pt x="885" y="297"/>
                    <a:pt x="885" y="297"/>
                  </a:cubicBezTo>
                  <a:cubicBezTo>
                    <a:pt x="880" y="297"/>
                    <a:pt x="878" y="292"/>
                    <a:pt x="878" y="283"/>
                  </a:cubicBezTo>
                  <a:cubicBezTo>
                    <a:pt x="875" y="271"/>
                    <a:pt x="868" y="254"/>
                    <a:pt x="859" y="235"/>
                  </a:cubicBezTo>
                  <a:lnTo>
                    <a:pt x="863" y="232"/>
                  </a:lnTo>
                  <a:close/>
                  <a:moveTo>
                    <a:pt x="134" y="155"/>
                  </a:moveTo>
                  <a:lnTo>
                    <a:pt x="165" y="170"/>
                  </a:lnTo>
                  <a:lnTo>
                    <a:pt x="155" y="180"/>
                  </a:lnTo>
                  <a:cubicBezTo>
                    <a:pt x="153" y="184"/>
                    <a:pt x="151" y="189"/>
                    <a:pt x="148" y="194"/>
                  </a:cubicBezTo>
                  <a:lnTo>
                    <a:pt x="261" y="194"/>
                  </a:lnTo>
                  <a:lnTo>
                    <a:pt x="278" y="175"/>
                  </a:lnTo>
                  <a:lnTo>
                    <a:pt x="302" y="201"/>
                  </a:lnTo>
                  <a:lnTo>
                    <a:pt x="167" y="201"/>
                  </a:lnTo>
                  <a:cubicBezTo>
                    <a:pt x="182" y="220"/>
                    <a:pt x="201" y="237"/>
                    <a:pt x="223" y="251"/>
                  </a:cubicBezTo>
                  <a:cubicBezTo>
                    <a:pt x="244" y="263"/>
                    <a:pt x="271" y="273"/>
                    <a:pt x="304" y="275"/>
                  </a:cubicBezTo>
                  <a:lnTo>
                    <a:pt x="304" y="280"/>
                  </a:lnTo>
                  <a:cubicBezTo>
                    <a:pt x="287" y="283"/>
                    <a:pt x="275" y="287"/>
                    <a:pt x="273" y="300"/>
                  </a:cubicBezTo>
                  <a:cubicBezTo>
                    <a:pt x="244" y="287"/>
                    <a:pt x="220" y="273"/>
                    <a:pt x="201" y="254"/>
                  </a:cubicBezTo>
                  <a:cubicBezTo>
                    <a:pt x="182" y="235"/>
                    <a:pt x="167" y="218"/>
                    <a:pt x="160" y="201"/>
                  </a:cubicBezTo>
                  <a:lnTo>
                    <a:pt x="148" y="201"/>
                  </a:lnTo>
                  <a:cubicBezTo>
                    <a:pt x="139" y="235"/>
                    <a:pt x="122" y="259"/>
                    <a:pt x="98" y="273"/>
                  </a:cubicBezTo>
                  <a:cubicBezTo>
                    <a:pt x="76" y="287"/>
                    <a:pt x="45" y="297"/>
                    <a:pt x="2" y="304"/>
                  </a:cubicBezTo>
                  <a:lnTo>
                    <a:pt x="0" y="300"/>
                  </a:lnTo>
                  <a:cubicBezTo>
                    <a:pt x="31" y="292"/>
                    <a:pt x="57" y="283"/>
                    <a:pt x="81" y="268"/>
                  </a:cubicBezTo>
                  <a:cubicBezTo>
                    <a:pt x="103" y="254"/>
                    <a:pt x="120" y="230"/>
                    <a:pt x="129" y="201"/>
                  </a:cubicBezTo>
                  <a:lnTo>
                    <a:pt x="43" y="201"/>
                  </a:lnTo>
                  <a:cubicBezTo>
                    <a:pt x="31" y="201"/>
                    <a:pt x="21" y="201"/>
                    <a:pt x="11" y="203"/>
                  </a:cubicBezTo>
                  <a:lnTo>
                    <a:pt x="0" y="194"/>
                  </a:lnTo>
                  <a:lnTo>
                    <a:pt x="129" y="194"/>
                  </a:lnTo>
                  <a:cubicBezTo>
                    <a:pt x="131" y="182"/>
                    <a:pt x="134" y="167"/>
                    <a:pt x="134" y="155"/>
                  </a:cubicBezTo>
                  <a:moveTo>
                    <a:pt x="398" y="103"/>
                  </a:moveTo>
                  <a:lnTo>
                    <a:pt x="398" y="191"/>
                  </a:lnTo>
                  <a:lnTo>
                    <a:pt x="472" y="191"/>
                  </a:lnTo>
                  <a:lnTo>
                    <a:pt x="472" y="103"/>
                  </a:lnTo>
                  <a:lnTo>
                    <a:pt x="398" y="103"/>
                  </a:lnTo>
                  <a:close/>
                  <a:moveTo>
                    <a:pt x="480" y="81"/>
                  </a:moveTo>
                  <a:lnTo>
                    <a:pt x="501" y="98"/>
                  </a:lnTo>
                  <a:lnTo>
                    <a:pt x="491" y="107"/>
                  </a:lnTo>
                  <a:lnTo>
                    <a:pt x="491" y="163"/>
                  </a:lnTo>
                  <a:cubicBezTo>
                    <a:pt x="491" y="177"/>
                    <a:pt x="491" y="196"/>
                    <a:pt x="491" y="215"/>
                  </a:cubicBezTo>
                  <a:lnTo>
                    <a:pt x="472" y="223"/>
                  </a:lnTo>
                  <a:lnTo>
                    <a:pt x="472" y="199"/>
                  </a:lnTo>
                  <a:lnTo>
                    <a:pt x="398" y="199"/>
                  </a:lnTo>
                  <a:lnTo>
                    <a:pt x="398" y="230"/>
                  </a:lnTo>
                  <a:lnTo>
                    <a:pt x="379" y="235"/>
                  </a:lnTo>
                  <a:cubicBezTo>
                    <a:pt x="381" y="206"/>
                    <a:pt x="381" y="180"/>
                    <a:pt x="381" y="155"/>
                  </a:cubicBezTo>
                  <a:cubicBezTo>
                    <a:pt x="381" y="134"/>
                    <a:pt x="381" y="110"/>
                    <a:pt x="379" y="83"/>
                  </a:cubicBezTo>
                  <a:lnTo>
                    <a:pt x="400" y="95"/>
                  </a:lnTo>
                  <a:lnTo>
                    <a:pt x="472" y="95"/>
                  </a:lnTo>
                  <a:lnTo>
                    <a:pt x="480" y="81"/>
                  </a:lnTo>
                  <a:close/>
                  <a:moveTo>
                    <a:pt x="679" y="81"/>
                  </a:moveTo>
                  <a:lnTo>
                    <a:pt x="686" y="81"/>
                  </a:lnTo>
                  <a:cubicBezTo>
                    <a:pt x="688" y="98"/>
                    <a:pt x="688" y="110"/>
                    <a:pt x="688" y="120"/>
                  </a:cubicBezTo>
                  <a:cubicBezTo>
                    <a:pt x="688" y="124"/>
                    <a:pt x="688" y="129"/>
                    <a:pt x="686" y="134"/>
                  </a:cubicBezTo>
                  <a:cubicBezTo>
                    <a:pt x="683" y="136"/>
                    <a:pt x="681" y="139"/>
                    <a:pt x="679" y="141"/>
                  </a:cubicBezTo>
                  <a:cubicBezTo>
                    <a:pt x="676" y="141"/>
                    <a:pt x="671" y="141"/>
                    <a:pt x="669" y="141"/>
                  </a:cubicBezTo>
                  <a:cubicBezTo>
                    <a:pt x="664" y="141"/>
                    <a:pt x="662" y="141"/>
                    <a:pt x="662" y="139"/>
                  </a:cubicBezTo>
                  <a:cubicBezTo>
                    <a:pt x="662" y="136"/>
                    <a:pt x="664" y="131"/>
                    <a:pt x="667" y="127"/>
                  </a:cubicBezTo>
                  <a:cubicBezTo>
                    <a:pt x="671" y="120"/>
                    <a:pt x="676" y="103"/>
                    <a:pt x="679" y="81"/>
                  </a:cubicBezTo>
                  <a:moveTo>
                    <a:pt x="909" y="26"/>
                  </a:moveTo>
                  <a:cubicBezTo>
                    <a:pt x="928" y="35"/>
                    <a:pt x="938" y="43"/>
                    <a:pt x="940" y="47"/>
                  </a:cubicBezTo>
                  <a:cubicBezTo>
                    <a:pt x="945" y="52"/>
                    <a:pt x="947" y="55"/>
                    <a:pt x="947" y="60"/>
                  </a:cubicBezTo>
                  <a:cubicBezTo>
                    <a:pt x="947" y="62"/>
                    <a:pt x="945" y="67"/>
                    <a:pt x="943" y="71"/>
                  </a:cubicBezTo>
                  <a:cubicBezTo>
                    <a:pt x="938" y="76"/>
                    <a:pt x="938" y="79"/>
                    <a:pt x="935" y="79"/>
                  </a:cubicBezTo>
                  <a:cubicBezTo>
                    <a:pt x="933" y="79"/>
                    <a:pt x="931" y="74"/>
                    <a:pt x="928" y="67"/>
                  </a:cubicBezTo>
                  <a:cubicBezTo>
                    <a:pt x="926" y="55"/>
                    <a:pt x="919" y="43"/>
                    <a:pt x="907" y="31"/>
                  </a:cubicBezTo>
                  <a:lnTo>
                    <a:pt x="909" y="26"/>
                  </a:lnTo>
                  <a:close/>
                  <a:moveTo>
                    <a:pt x="607" y="14"/>
                  </a:moveTo>
                  <a:lnTo>
                    <a:pt x="635" y="43"/>
                  </a:lnTo>
                  <a:lnTo>
                    <a:pt x="573" y="43"/>
                  </a:lnTo>
                  <a:lnTo>
                    <a:pt x="573" y="251"/>
                  </a:lnTo>
                  <a:cubicBezTo>
                    <a:pt x="573" y="275"/>
                    <a:pt x="563" y="290"/>
                    <a:pt x="544" y="297"/>
                  </a:cubicBezTo>
                  <a:cubicBezTo>
                    <a:pt x="542" y="285"/>
                    <a:pt x="527" y="275"/>
                    <a:pt x="499" y="268"/>
                  </a:cubicBezTo>
                  <a:lnTo>
                    <a:pt x="499" y="261"/>
                  </a:lnTo>
                  <a:cubicBezTo>
                    <a:pt x="513" y="263"/>
                    <a:pt x="525" y="263"/>
                    <a:pt x="537" y="266"/>
                  </a:cubicBezTo>
                  <a:cubicBezTo>
                    <a:pt x="551" y="266"/>
                    <a:pt x="556" y="261"/>
                    <a:pt x="554" y="247"/>
                  </a:cubicBezTo>
                  <a:lnTo>
                    <a:pt x="554" y="43"/>
                  </a:lnTo>
                  <a:lnTo>
                    <a:pt x="376" y="43"/>
                  </a:lnTo>
                  <a:cubicBezTo>
                    <a:pt x="364" y="43"/>
                    <a:pt x="355" y="43"/>
                    <a:pt x="345" y="45"/>
                  </a:cubicBezTo>
                  <a:lnTo>
                    <a:pt x="333" y="33"/>
                  </a:lnTo>
                  <a:lnTo>
                    <a:pt x="587" y="33"/>
                  </a:lnTo>
                  <a:lnTo>
                    <a:pt x="607" y="14"/>
                  </a:lnTo>
                  <a:close/>
                  <a:moveTo>
                    <a:pt x="60" y="11"/>
                  </a:moveTo>
                  <a:cubicBezTo>
                    <a:pt x="79" y="19"/>
                    <a:pt x="93" y="26"/>
                    <a:pt x="100" y="31"/>
                  </a:cubicBezTo>
                  <a:cubicBezTo>
                    <a:pt x="107" y="38"/>
                    <a:pt x="112" y="43"/>
                    <a:pt x="110" y="50"/>
                  </a:cubicBezTo>
                  <a:cubicBezTo>
                    <a:pt x="110" y="55"/>
                    <a:pt x="110" y="60"/>
                    <a:pt x="107" y="62"/>
                  </a:cubicBezTo>
                  <a:cubicBezTo>
                    <a:pt x="105" y="67"/>
                    <a:pt x="103" y="69"/>
                    <a:pt x="100" y="69"/>
                  </a:cubicBezTo>
                  <a:cubicBezTo>
                    <a:pt x="98" y="69"/>
                    <a:pt x="95" y="64"/>
                    <a:pt x="91" y="55"/>
                  </a:cubicBezTo>
                  <a:cubicBezTo>
                    <a:pt x="86" y="43"/>
                    <a:pt x="74" y="31"/>
                    <a:pt x="57" y="16"/>
                  </a:cubicBezTo>
                  <a:lnTo>
                    <a:pt x="60" y="11"/>
                  </a:lnTo>
                  <a:close/>
                  <a:moveTo>
                    <a:pt x="791" y="2"/>
                  </a:moveTo>
                  <a:lnTo>
                    <a:pt x="818" y="16"/>
                  </a:lnTo>
                  <a:lnTo>
                    <a:pt x="808" y="23"/>
                  </a:lnTo>
                  <a:cubicBezTo>
                    <a:pt x="803" y="33"/>
                    <a:pt x="801" y="43"/>
                    <a:pt x="799" y="52"/>
                  </a:cubicBezTo>
                  <a:lnTo>
                    <a:pt x="832" y="52"/>
                  </a:lnTo>
                  <a:lnTo>
                    <a:pt x="840" y="40"/>
                  </a:lnTo>
                  <a:lnTo>
                    <a:pt x="861" y="57"/>
                  </a:lnTo>
                  <a:lnTo>
                    <a:pt x="851" y="64"/>
                  </a:lnTo>
                  <a:cubicBezTo>
                    <a:pt x="847" y="76"/>
                    <a:pt x="844" y="88"/>
                    <a:pt x="840" y="100"/>
                  </a:cubicBezTo>
                  <a:lnTo>
                    <a:pt x="873" y="100"/>
                  </a:lnTo>
                  <a:cubicBezTo>
                    <a:pt x="875" y="86"/>
                    <a:pt x="878" y="67"/>
                    <a:pt x="878" y="47"/>
                  </a:cubicBezTo>
                  <a:cubicBezTo>
                    <a:pt x="878" y="26"/>
                    <a:pt x="878" y="11"/>
                    <a:pt x="878" y="4"/>
                  </a:cubicBezTo>
                  <a:lnTo>
                    <a:pt x="904" y="16"/>
                  </a:lnTo>
                  <a:lnTo>
                    <a:pt x="897" y="26"/>
                  </a:lnTo>
                  <a:cubicBezTo>
                    <a:pt x="895" y="57"/>
                    <a:pt x="892" y="81"/>
                    <a:pt x="890" y="100"/>
                  </a:cubicBezTo>
                  <a:lnTo>
                    <a:pt x="923" y="100"/>
                  </a:lnTo>
                  <a:lnTo>
                    <a:pt x="938" y="83"/>
                  </a:lnTo>
                  <a:lnTo>
                    <a:pt x="960" y="107"/>
                  </a:lnTo>
                  <a:lnTo>
                    <a:pt x="902" y="107"/>
                  </a:lnTo>
                  <a:cubicBezTo>
                    <a:pt x="914" y="160"/>
                    <a:pt x="935" y="194"/>
                    <a:pt x="964" y="208"/>
                  </a:cubicBezTo>
                  <a:lnTo>
                    <a:pt x="964" y="211"/>
                  </a:lnTo>
                  <a:cubicBezTo>
                    <a:pt x="952" y="211"/>
                    <a:pt x="945" y="215"/>
                    <a:pt x="940" y="220"/>
                  </a:cubicBezTo>
                  <a:cubicBezTo>
                    <a:pt x="916" y="194"/>
                    <a:pt x="902" y="155"/>
                    <a:pt x="897" y="107"/>
                  </a:cubicBezTo>
                  <a:lnTo>
                    <a:pt x="890" y="107"/>
                  </a:lnTo>
                  <a:cubicBezTo>
                    <a:pt x="883" y="163"/>
                    <a:pt x="854" y="203"/>
                    <a:pt x="803" y="230"/>
                  </a:cubicBezTo>
                  <a:lnTo>
                    <a:pt x="801" y="225"/>
                  </a:lnTo>
                  <a:cubicBezTo>
                    <a:pt x="842" y="196"/>
                    <a:pt x="866" y="158"/>
                    <a:pt x="873" y="107"/>
                  </a:cubicBezTo>
                  <a:lnTo>
                    <a:pt x="837" y="107"/>
                  </a:lnTo>
                  <a:cubicBezTo>
                    <a:pt x="820" y="153"/>
                    <a:pt x="794" y="191"/>
                    <a:pt x="755" y="218"/>
                  </a:cubicBezTo>
                  <a:lnTo>
                    <a:pt x="753" y="213"/>
                  </a:lnTo>
                  <a:cubicBezTo>
                    <a:pt x="794" y="177"/>
                    <a:pt x="820" y="127"/>
                    <a:pt x="832" y="62"/>
                  </a:cubicBezTo>
                  <a:lnTo>
                    <a:pt x="796" y="62"/>
                  </a:lnTo>
                  <a:cubicBezTo>
                    <a:pt x="794" y="64"/>
                    <a:pt x="789" y="74"/>
                    <a:pt x="787" y="86"/>
                  </a:cubicBezTo>
                  <a:cubicBezTo>
                    <a:pt x="794" y="88"/>
                    <a:pt x="799" y="93"/>
                    <a:pt x="803" y="95"/>
                  </a:cubicBezTo>
                  <a:cubicBezTo>
                    <a:pt x="808" y="98"/>
                    <a:pt x="811" y="103"/>
                    <a:pt x="811" y="105"/>
                  </a:cubicBezTo>
                  <a:cubicBezTo>
                    <a:pt x="811" y="110"/>
                    <a:pt x="811" y="112"/>
                    <a:pt x="808" y="117"/>
                  </a:cubicBezTo>
                  <a:cubicBezTo>
                    <a:pt x="808" y="120"/>
                    <a:pt x="806" y="122"/>
                    <a:pt x="803" y="122"/>
                  </a:cubicBezTo>
                  <a:cubicBezTo>
                    <a:pt x="803" y="122"/>
                    <a:pt x="801" y="120"/>
                    <a:pt x="801" y="115"/>
                  </a:cubicBezTo>
                  <a:cubicBezTo>
                    <a:pt x="796" y="107"/>
                    <a:pt x="791" y="100"/>
                    <a:pt x="784" y="93"/>
                  </a:cubicBezTo>
                  <a:cubicBezTo>
                    <a:pt x="780" y="103"/>
                    <a:pt x="775" y="112"/>
                    <a:pt x="770" y="122"/>
                  </a:cubicBezTo>
                  <a:cubicBezTo>
                    <a:pt x="780" y="127"/>
                    <a:pt x="787" y="129"/>
                    <a:pt x="789" y="134"/>
                  </a:cubicBezTo>
                  <a:cubicBezTo>
                    <a:pt x="791" y="136"/>
                    <a:pt x="791" y="141"/>
                    <a:pt x="791" y="143"/>
                  </a:cubicBezTo>
                  <a:cubicBezTo>
                    <a:pt x="791" y="146"/>
                    <a:pt x="791" y="151"/>
                    <a:pt x="789" y="153"/>
                  </a:cubicBezTo>
                  <a:cubicBezTo>
                    <a:pt x="789" y="158"/>
                    <a:pt x="787" y="160"/>
                    <a:pt x="787" y="160"/>
                  </a:cubicBezTo>
                  <a:cubicBezTo>
                    <a:pt x="784" y="160"/>
                    <a:pt x="782" y="158"/>
                    <a:pt x="782" y="151"/>
                  </a:cubicBezTo>
                  <a:cubicBezTo>
                    <a:pt x="777" y="143"/>
                    <a:pt x="772" y="136"/>
                    <a:pt x="767" y="127"/>
                  </a:cubicBezTo>
                  <a:cubicBezTo>
                    <a:pt x="758" y="139"/>
                    <a:pt x="748" y="148"/>
                    <a:pt x="741" y="155"/>
                  </a:cubicBezTo>
                  <a:lnTo>
                    <a:pt x="739" y="153"/>
                  </a:lnTo>
                  <a:cubicBezTo>
                    <a:pt x="748" y="139"/>
                    <a:pt x="758" y="122"/>
                    <a:pt x="765" y="105"/>
                  </a:cubicBezTo>
                  <a:cubicBezTo>
                    <a:pt x="770" y="86"/>
                    <a:pt x="777" y="69"/>
                    <a:pt x="782" y="50"/>
                  </a:cubicBezTo>
                  <a:cubicBezTo>
                    <a:pt x="787" y="31"/>
                    <a:pt x="789" y="14"/>
                    <a:pt x="791" y="2"/>
                  </a:cubicBezTo>
                  <a:moveTo>
                    <a:pt x="703" y="0"/>
                  </a:moveTo>
                  <a:lnTo>
                    <a:pt x="731" y="14"/>
                  </a:lnTo>
                  <a:lnTo>
                    <a:pt x="720" y="23"/>
                  </a:lnTo>
                  <a:lnTo>
                    <a:pt x="720" y="105"/>
                  </a:lnTo>
                  <a:cubicBezTo>
                    <a:pt x="734" y="86"/>
                    <a:pt x="743" y="69"/>
                    <a:pt x="748" y="55"/>
                  </a:cubicBezTo>
                  <a:lnTo>
                    <a:pt x="765" y="74"/>
                  </a:lnTo>
                  <a:cubicBezTo>
                    <a:pt x="760" y="76"/>
                    <a:pt x="743" y="91"/>
                    <a:pt x="720" y="117"/>
                  </a:cubicBezTo>
                  <a:cubicBezTo>
                    <a:pt x="720" y="155"/>
                    <a:pt x="717" y="182"/>
                    <a:pt x="717" y="194"/>
                  </a:cubicBezTo>
                  <a:cubicBezTo>
                    <a:pt x="734" y="201"/>
                    <a:pt x="743" y="208"/>
                    <a:pt x="748" y="213"/>
                  </a:cubicBezTo>
                  <a:cubicBezTo>
                    <a:pt x="753" y="218"/>
                    <a:pt x="755" y="225"/>
                    <a:pt x="755" y="230"/>
                  </a:cubicBezTo>
                  <a:cubicBezTo>
                    <a:pt x="755" y="235"/>
                    <a:pt x="753" y="237"/>
                    <a:pt x="753" y="242"/>
                  </a:cubicBezTo>
                  <a:cubicBezTo>
                    <a:pt x="751" y="247"/>
                    <a:pt x="748" y="249"/>
                    <a:pt x="748" y="249"/>
                  </a:cubicBezTo>
                  <a:cubicBezTo>
                    <a:pt x="746" y="249"/>
                    <a:pt x="743" y="244"/>
                    <a:pt x="741" y="237"/>
                  </a:cubicBezTo>
                  <a:cubicBezTo>
                    <a:pt x="736" y="227"/>
                    <a:pt x="727" y="215"/>
                    <a:pt x="715" y="199"/>
                  </a:cubicBezTo>
                  <a:cubicBezTo>
                    <a:pt x="707" y="242"/>
                    <a:pt x="691" y="275"/>
                    <a:pt x="662" y="300"/>
                  </a:cubicBezTo>
                  <a:lnTo>
                    <a:pt x="660" y="297"/>
                  </a:lnTo>
                  <a:cubicBezTo>
                    <a:pt x="679" y="271"/>
                    <a:pt x="691" y="244"/>
                    <a:pt x="695" y="215"/>
                  </a:cubicBezTo>
                  <a:cubicBezTo>
                    <a:pt x="700" y="187"/>
                    <a:pt x="703" y="153"/>
                    <a:pt x="703" y="115"/>
                  </a:cubicBezTo>
                  <a:cubicBezTo>
                    <a:pt x="703" y="76"/>
                    <a:pt x="703" y="38"/>
                    <a:pt x="703" y="0"/>
                  </a:cubicBezTo>
                  <a:moveTo>
                    <a:pt x="143" y="0"/>
                  </a:moveTo>
                  <a:lnTo>
                    <a:pt x="177" y="14"/>
                  </a:lnTo>
                  <a:lnTo>
                    <a:pt x="163" y="23"/>
                  </a:lnTo>
                  <a:lnTo>
                    <a:pt x="163" y="76"/>
                  </a:lnTo>
                  <a:lnTo>
                    <a:pt x="189" y="76"/>
                  </a:lnTo>
                  <a:cubicBezTo>
                    <a:pt x="208" y="50"/>
                    <a:pt x="223" y="26"/>
                    <a:pt x="232" y="9"/>
                  </a:cubicBezTo>
                  <a:lnTo>
                    <a:pt x="259" y="31"/>
                  </a:lnTo>
                  <a:lnTo>
                    <a:pt x="244" y="33"/>
                  </a:lnTo>
                  <a:cubicBezTo>
                    <a:pt x="235" y="40"/>
                    <a:pt x="218" y="55"/>
                    <a:pt x="196" y="76"/>
                  </a:cubicBezTo>
                  <a:lnTo>
                    <a:pt x="259" y="76"/>
                  </a:lnTo>
                  <a:lnTo>
                    <a:pt x="278" y="60"/>
                  </a:lnTo>
                  <a:lnTo>
                    <a:pt x="300" y="83"/>
                  </a:lnTo>
                  <a:lnTo>
                    <a:pt x="163" y="83"/>
                  </a:lnTo>
                  <a:lnTo>
                    <a:pt x="163" y="93"/>
                  </a:lnTo>
                  <a:cubicBezTo>
                    <a:pt x="218" y="107"/>
                    <a:pt x="249" y="117"/>
                    <a:pt x="261" y="122"/>
                  </a:cubicBezTo>
                  <a:cubicBezTo>
                    <a:pt x="271" y="129"/>
                    <a:pt x="275" y="134"/>
                    <a:pt x="278" y="139"/>
                  </a:cubicBezTo>
                  <a:cubicBezTo>
                    <a:pt x="278" y="143"/>
                    <a:pt x="278" y="146"/>
                    <a:pt x="278" y="148"/>
                  </a:cubicBezTo>
                  <a:cubicBezTo>
                    <a:pt x="278" y="153"/>
                    <a:pt x="278" y="155"/>
                    <a:pt x="275" y="158"/>
                  </a:cubicBezTo>
                  <a:cubicBezTo>
                    <a:pt x="275" y="160"/>
                    <a:pt x="273" y="163"/>
                    <a:pt x="273" y="163"/>
                  </a:cubicBezTo>
                  <a:cubicBezTo>
                    <a:pt x="268" y="163"/>
                    <a:pt x="261" y="158"/>
                    <a:pt x="254" y="146"/>
                  </a:cubicBezTo>
                  <a:cubicBezTo>
                    <a:pt x="240" y="134"/>
                    <a:pt x="211" y="117"/>
                    <a:pt x="163" y="98"/>
                  </a:cubicBezTo>
                  <a:cubicBezTo>
                    <a:pt x="163" y="124"/>
                    <a:pt x="163" y="141"/>
                    <a:pt x="165" y="146"/>
                  </a:cubicBezTo>
                  <a:lnTo>
                    <a:pt x="143" y="153"/>
                  </a:lnTo>
                  <a:cubicBezTo>
                    <a:pt x="146" y="143"/>
                    <a:pt x="146" y="120"/>
                    <a:pt x="146" y="86"/>
                  </a:cubicBezTo>
                  <a:cubicBezTo>
                    <a:pt x="129" y="105"/>
                    <a:pt x="112" y="122"/>
                    <a:pt x="91" y="136"/>
                  </a:cubicBezTo>
                  <a:cubicBezTo>
                    <a:pt x="71" y="153"/>
                    <a:pt x="43" y="165"/>
                    <a:pt x="7" y="175"/>
                  </a:cubicBezTo>
                  <a:lnTo>
                    <a:pt x="7" y="170"/>
                  </a:lnTo>
                  <a:cubicBezTo>
                    <a:pt x="38" y="158"/>
                    <a:pt x="62" y="143"/>
                    <a:pt x="81" y="129"/>
                  </a:cubicBezTo>
                  <a:cubicBezTo>
                    <a:pt x="98" y="115"/>
                    <a:pt x="112" y="100"/>
                    <a:pt x="124" y="83"/>
                  </a:cubicBezTo>
                  <a:lnTo>
                    <a:pt x="50" y="83"/>
                  </a:lnTo>
                  <a:cubicBezTo>
                    <a:pt x="40" y="83"/>
                    <a:pt x="28" y="86"/>
                    <a:pt x="19" y="88"/>
                  </a:cubicBezTo>
                  <a:lnTo>
                    <a:pt x="9" y="76"/>
                  </a:lnTo>
                  <a:lnTo>
                    <a:pt x="146" y="76"/>
                  </a:lnTo>
                  <a:lnTo>
                    <a:pt x="146" y="21"/>
                  </a:lnTo>
                  <a:cubicBezTo>
                    <a:pt x="146" y="14"/>
                    <a:pt x="146" y="9"/>
                    <a:pt x="143" y="0"/>
                  </a:cubicBezTo>
                </a:path>
              </a:pathLst>
            </a:custGeom>
            <a:solidFill>
              <a:srgbClr val="000000">
                <a:alpha val="100000"/>
              </a:srgbClr>
            </a:solidFill>
            <a:ln cap="flat">
              <a:noFill/>
              <a:prstDash val="solid"/>
              <a:miter lim="0"/>
            </a:ln>
          </p:spPr>
          <p:txBody>
            <a:bodyPr rtlCol="0"/>
            <a:lstStyle/>
            <a:p>
              <a:pPr algn="ctr"/>
              <a:endParaRPr lang="zh-CN" altLang="en-US"/>
            </a:p>
          </p:txBody>
        </p:sp>
        <p:sp>
          <p:nvSpPr>
            <p:cNvPr id="122" name="path"/>
            <p:cNvSpPr/>
            <p:nvPr/>
          </p:nvSpPr>
          <p:spPr>
            <a:xfrm>
              <a:off x="3250692" y="0"/>
              <a:ext cx="618743" cy="199644"/>
            </a:xfrm>
            <a:custGeom>
              <a:avLst/>
              <a:gdLst/>
              <a:ahLst/>
              <a:cxnLst/>
              <a:rect l="0" t="0" r="0" b="0"/>
              <a:pathLst>
                <a:path w="974" h="314">
                  <a:moveTo>
                    <a:pt x="815" y="240"/>
                  </a:moveTo>
                  <a:cubicBezTo>
                    <a:pt x="830" y="256"/>
                    <a:pt x="840" y="268"/>
                    <a:pt x="842" y="275"/>
                  </a:cubicBezTo>
                  <a:cubicBezTo>
                    <a:pt x="844" y="285"/>
                    <a:pt x="842" y="292"/>
                    <a:pt x="837" y="297"/>
                  </a:cubicBezTo>
                  <a:cubicBezTo>
                    <a:pt x="832" y="300"/>
                    <a:pt x="830" y="302"/>
                    <a:pt x="828" y="302"/>
                  </a:cubicBezTo>
                  <a:cubicBezTo>
                    <a:pt x="825" y="302"/>
                    <a:pt x="823" y="300"/>
                    <a:pt x="823" y="290"/>
                  </a:cubicBezTo>
                  <a:cubicBezTo>
                    <a:pt x="820" y="278"/>
                    <a:pt x="818" y="264"/>
                    <a:pt x="811" y="242"/>
                  </a:cubicBezTo>
                  <a:lnTo>
                    <a:pt x="815" y="240"/>
                  </a:lnTo>
                  <a:close/>
                  <a:moveTo>
                    <a:pt x="775" y="240"/>
                  </a:moveTo>
                  <a:lnTo>
                    <a:pt x="780" y="242"/>
                  </a:lnTo>
                  <a:cubicBezTo>
                    <a:pt x="782" y="261"/>
                    <a:pt x="780" y="275"/>
                    <a:pt x="777" y="285"/>
                  </a:cubicBezTo>
                  <a:cubicBezTo>
                    <a:pt x="775" y="295"/>
                    <a:pt x="770" y="300"/>
                    <a:pt x="768" y="300"/>
                  </a:cubicBezTo>
                  <a:cubicBezTo>
                    <a:pt x="763" y="302"/>
                    <a:pt x="760" y="302"/>
                    <a:pt x="758" y="302"/>
                  </a:cubicBezTo>
                  <a:cubicBezTo>
                    <a:pt x="753" y="302"/>
                    <a:pt x="751" y="300"/>
                    <a:pt x="748" y="300"/>
                  </a:cubicBezTo>
                  <a:cubicBezTo>
                    <a:pt x="746" y="297"/>
                    <a:pt x="746" y="297"/>
                    <a:pt x="746" y="297"/>
                  </a:cubicBezTo>
                  <a:cubicBezTo>
                    <a:pt x="746" y="292"/>
                    <a:pt x="748" y="288"/>
                    <a:pt x="755" y="283"/>
                  </a:cubicBezTo>
                  <a:cubicBezTo>
                    <a:pt x="763" y="275"/>
                    <a:pt x="770" y="261"/>
                    <a:pt x="775" y="240"/>
                  </a:cubicBezTo>
                  <a:moveTo>
                    <a:pt x="923" y="237"/>
                  </a:moveTo>
                  <a:cubicBezTo>
                    <a:pt x="935" y="249"/>
                    <a:pt x="948" y="256"/>
                    <a:pt x="952" y="266"/>
                  </a:cubicBezTo>
                  <a:cubicBezTo>
                    <a:pt x="960" y="273"/>
                    <a:pt x="962" y="278"/>
                    <a:pt x="962" y="283"/>
                  </a:cubicBezTo>
                  <a:cubicBezTo>
                    <a:pt x="962" y="288"/>
                    <a:pt x="960" y="292"/>
                    <a:pt x="957" y="297"/>
                  </a:cubicBezTo>
                  <a:cubicBezTo>
                    <a:pt x="952" y="302"/>
                    <a:pt x="950" y="304"/>
                    <a:pt x="948" y="304"/>
                  </a:cubicBezTo>
                  <a:cubicBezTo>
                    <a:pt x="945" y="304"/>
                    <a:pt x="943" y="300"/>
                    <a:pt x="940" y="290"/>
                  </a:cubicBezTo>
                  <a:cubicBezTo>
                    <a:pt x="938" y="275"/>
                    <a:pt x="931" y="259"/>
                    <a:pt x="919" y="240"/>
                  </a:cubicBezTo>
                  <a:lnTo>
                    <a:pt x="923" y="237"/>
                  </a:lnTo>
                  <a:close/>
                  <a:moveTo>
                    <a:pt x="868" y="237"/>
                  </a:moveTo>
                  <a:cubicBezTo>
                    <a:pt x="883" y="249"/>
                    <a:pt x="892" y="259"/>
                    <a:pt x="895" y="266"/>
                  </a:cubicBezTo>
                  <a:cubicBezTo>
                    <a:pt x="900" y="273"/>
                    <a:pt x="902" y="278"/>
                    <a:pt x="902" y="283"/>
                  </a:cubicBezTo>
                  <a:cubicBezTo>
                    <a:pt x="902" y="288"/>
                    <a:pt x="900" y="292"/>
                    <a:pt x="897" y="297"/>
                  </a:cubicBezTo>
                  <a:cubicBezTo>
                    <a:pt x="892" y="300"/>
                    <a:pt x="890" y="302"/>
                    <a:pt x="890" y="302"/>
                  </a:cubicBezTo>
                  <a:cubicBezTo>
                    <a:pt x="885" y="302"/>
                    <a:pt x="883" y="297"/>
                    <a:pt x="883" y="288"/>
                  </a:cubicBezTo>
                  <a:cubicBezTo>
                    <a:pt x="880" y="275"/>
                    <a:pt x="873" y="259"/>
                    <a:pt x="863" y="240"/>
                  </a:cubicBezTo>
                  <a:lnTo>
                    <a:pt x="868" y="237"/>
                  </a:lnTo>
                  <a:close/>
                  <a:moveTo>
                    <a:pt x="139" y="160"/>
                  </a:moveTo>
                  <a:lnTo>
                    <a:pt x="170" y="175"/>
                  </a:lnTo>
                  <a:lnTo>
                    <a:pt x="160" y="184"/>
                  </a:lnTo>
                  <a:cubicBezTo>
                    <a:pt x="158" y="189"/>
                    <a:pt x="155" y="194"/>
                    <a:pt x="153" y="199"/>
                  </a:cubicBezTo>
                  <a:lnTo>
                    <a:pt x="266" y="199"/>
                  </a:lnTo>
                  <a:lnTo>
                    <a:pt x="283" y="180"/>
                  </a:lnTo>
                  <a:lnTo>
                    <a:pt x="307" y="206"/>
                  </a:lnTo>
                  <a:lnTo>
                    <a:pt x="172" y="206"/>
                  </a:lnTo>
                  <a:cubicBezTo>
                    <a:pt x="187" y="225"/>
                    <a:pt x="206" y="242"/>
                    <a:pt x="228" y="256"/>
                  </a:cubicBezTo>
                  <a:cubicBezTo>
                    <a:pt x="249" y="268"/>
                    <a:pt x="275" y="278"/>
                    <a:pt x="309" y="280"/>
                  </a:cubicBezTo>
                  <a:lnTo>
                    <a:pt x="309" y="285"/>
                  </a:lnTo>
                  <a:cubicBezTo>
                    <a:pt x="292" y="288"/>
                    <a:pt x="280" y="292"/>
                    <a:pt x="278" y="304"/>
                  </a:cubicBezTo>
                  <a:cubicBezTo>
                    <a:pt x="249" y="292"/>
                    <a:pt x="225" y="278"/>
                    <a:pt x="206" y="259"/>
                  </a:cubicBezTo>
                  <a:cubicBezTo>
                    <a:pt x="187" y="240"/>
                    <a:pt x="172" y="223"/>
                    <a:pt x="165" y="206"/>
                  </a:cubicBezTo>
                  <a:lnTo>
                    <a:pt x="153" y="206"/>
                  </a:lnTo>
                  <a:cubicBezTo>
                    <a:pt x="143" y="240"/>
                    <a:pt x="127" y="264"/>
                    <a:pt x="103" y="278"/>
                  </a:cubicBezTo>
                  <a:cubicBezTo>
                    <a:pt x="81" y="292"/>
                    <a:pt x="50" y="302"/>
                    <a:pt x="7" y="309"/>
                  </a:cubicBezTo>
                  <a:lnTo>
                    <a:pt x="4" y="304"/>
                  </a:lnTo>
                  <a:cubicBezTo>
                    <a:pt x="35" y="297"/>
                    <a:pt x="62" y="288"/>
                    <a:pt x="86" y="273"/>
                  </a:cubicBezTo>
                  <a:cubicBezTo>
                    <a:pt x="108" y="259"/>
                    <a:pt x="124" y="235"/>
                    <a:pt x="134" y="206"/>
                  </a:cubicBezTo>
                  <a:lnTo>
                    <a:pt x="48" y="206"/>
                  </a:lnTo>
                  <a:cubicBezTo>
                    <a:pt x="35" y="206"/>
                    <a:pt x="26" y="206"/>
                    <a:pt x="16" y="208"/>
                  </a:cubicBezTo>
                  <a:lnTo>
                    <a:pt x="4" y="199"/>
                  </a:lnTo>
                  <a:lnTo>
                    <a:pt x="134" y="199"/>
                  </a:lnTo>
                  <a:cubicBezTo>
                    <a:pt x="136" y="187"/>
                    <a:pt x="139" y="172"/>
                    <a:pt x="139" y="160"/>
                  </a:cubicBezTo>
                  <a:moveTo>
                    <a:pt x="403" y="108"/>
                  </a:moveTo>
                  <a:lnTo>
                    <a:pt x="403" y="196"/>
                  </a:lnTo>
                  <a:lnTo>
                    <a:pt x="477" y="196"/>
                  </a:lnTo>
                  <a:lnTo>
                    <a:pt x="477" y="108"/>
                  </a:lnTo>
                  <a:lnTo>
                    <a:pt x="403" y="108"/>
                  </a:lnTo>
                  <a:close/>
                  <a:moveTo>
                    <a:pt x="484" y="86"/>
                  </a:moveTo>
                  <a:lnTo>
                    <a:pt x="506" y="103"/>
                  </a:lnTo>
                  <a:lnTo>
                    <a:pt x="496" y="112"/>
                  </a:lnTo>
                  <a:lnTo>
                    <a:pt x="496" y="168"/>
                  </a:lnTo>
                  <a:cubicBezTo>
                    <a:pt x="496" y="182"/>
                    <a:pt x="496" y="201"/>
                    <a:pt x="496" y="220"/>
                  </a:cubicBezTo>
                  <a:lnTo>
                    <a:pt x="477" y="228"/>
                  </a:lnTo>
                  <a:lnTo>
                    <a:pt x="477" y="204"/>
                  </a:lnTo>
                  <a:lnTo>
                    <a:pt x="403" y="204"/>
                  </a:lnTo>
                  <a:lnTo>
                    <a:pt x="403" y="235"/>
                  </a:lnTo>
                  <a:lnTo>
                    <a:pt x="383" y="240"/>
                  </a:lnTo>
                  <a:cubicBezTo>
                    <a:pt x="386" y="211"/>
                    <a:pt x="386" y="184"/>
                    <a:pt x="386" y="160"/>
                  </a:cubicBezTo>
                  <a:cubicBezTo>
                    <a:pt x="386" y="139"/>
                    <a:pt x="386" y="115"/>
                    <a:pt x="383" y="88"/>
                  </a:cubicBezTo>
                  <a:lnTo>
                    <a:pt x="405" y="100"/>
                  </a:lnTo>
                  <a:lnTo>
                    <a:pt x="477" y="100"/>
                  </a:lnTo>
                  <a:lnTo>
                    <a:pt x="484" y="86"/>
                  </a:lnTo>
                  <a:close/>
                  <a:moveTo>
                    <a:pt x="683" y="86"/>
                  </a:moveTo>
                  <a:lnTo>
                    <a:pt x="691" y="86"/>
                  </a:lnTo>
                  <a:cubicBezTo>
                    <a:pt x="693" y="103"/>
                    <a:pt x="693" y="115"/>
                    <a:pt x="693" y="124"/>
                  </a:cubicBezTo>
                  <a:cubicBezTo>
                    <a:pt x="693" y="129"/>
                    <a:pt x="693" y="134"/>
                    <a:pt x="691" y="139"/>
                  </a:cubicBezTo>
                  <a:cubicBezTo>
                    <a:pt x="688" y="141"/>
                    <a:pt x="686" y="144"/>
                    <a:pt x="683" y="146"/>
                  </a:cubicBezTo>
                  <a:cubicBezTo>
                    <a:pt x="681" y="146"/>
                    <a:pt x="676" y="146"/>
                    <a:pt x="674" y="146"/>
                  </a:cubicBezTo>
                  <a:cubicBezTo>
                    <a:pt x="669" y="146"/>
                    <a:pt x="667" y="146"/>
                    <a:pt x="667" y="144"/>
                  </a:cubicBezTo>
                  <a:cubicBezTo>
                    <a:pt x="667" y="141"/>
                    <a:pt x="669" y="136"/>
                    <a:pt x="672" y="132"/>
                  </a:cubicBezTo>
                  <a:cubicBezTo>
                    <a:pt x="676" y="124"/>
                    <a:pt x="681" y="108"/>
                    <a:pt x="683" y="86"/>
                  </a:cubicBezTo>
                  <a:moveTo>
                    <a:pt x="914" y="31"/>
                  </a:moveTo>
                  <a:cubicBezTo>
                    <a:pt x="933" y="40"/>
                    <a:pt x="943" y="48"/>
                    <a:pt x="945" y="52"/>
                  </a:cubicBezTo>
                  <a:cubicBezTo>
                    <a:pt x="950" y="57"/>
                    <a:pt x="952" y="60"/>
                    <a:pt x="952" y="64"/>
                  </a:cubicBezTo>
                  <a:cubicBezTo>
                    <a:pt x="952" y="67"/>
                    <a:pt x="950" y="72"/>
                    <a:pt x="948" y="76"/>
                  </a:cubicBezTo>
                  <a:cubicBezTo>
                    <a:pt x="943" y="81"/>
                    <a:pt x="943" y="84"/>
                    <a:pt x="940" y="84"/>
                  </a:cubicBezTo>
                  <a:cubicBezTo>
                    <a:pt x="938" y="84"/>
                    <a:pt x="935" y="79"/>
                    <a:pt x="933" y="72"/>
                  </a:cubicBezTo>
                  <a:cubicBezTo>
                    <a:pt x="931" y="60"/>
                    <a:pt x="923" y="48"/>
                    <a:pt x="912" y="35"/>
                  </a:cubicBezTo>
                  <a:lnTo>
                    <a:pt x="914" y="31"/>
                  </a:lnTo>
                  <a:close/>
                  <a:moveTo>
                    <a:pt x="612" y="19"/>
                  </a:moveTo>
                  <a:lnTo>
                    <a:pt x="640" y="48"/>
                  </a:lnTo>
                  <a:lnTo>
                    <a:pt x="578" y="48"/>
                  </a:lnTo>
                  <a:lnTo>
                    <a:pt x="578" y="256"/>
                  </a:lnTo>
                  <a:cubicBezTo>
                    <a:pt x="578" y="280"/>
                    <a:pt x="568" y="295"/>
                    <a:pt x="549" y="302"/>
                  </a:cubicBezTo>
                  <a:cubicBezTo>
                    <a:pt x="547" y="290"/>
                    <a:pt x="532" y="280"/>
                    <a:pt x="503" y="273"/>
                  </a:cubicBezTo>
                  <a:lnTo>
                    <a:pt x="503" y="266"/>
                  </a:lnTo>
                  <a:cubicBezTo>
                    <a:pt x="518" y="268"/>
                    <a:pt x="530" y="268"/>
                    <a:pt x="542" y="271"/>
                  </a:cubicBezTo>
                  <a:cubicBezTo>
                    <a:pt x="556" y="271"/>
                    <a:pt x="561" y="266"/>
                    <a:pt x="559" y="252"/>
                  </a:cubicBezTo>
                  <a:lnTo>
                    <a:pt x="559" y="48"/>
                  </a:lnTo>
                  <a:lnTo>
                    <a:pt x="381" y="48"/>
                  </a:lnTo>
                  <a:cubicBezTo>
                    <a:pt x="369" y="48"/>
                    <a:pt x="360" y="48"/>
                    <a:pt x="350" y="50"/>
                  </a:cubicBezTo>
                  <a:lnTo>
                    <a:pt x="338" y="38"/>
                  </a:lnTo>
                  <a:lnTo>
                    <a:pt x="592" y="38"/>
                  </a:lnTo>
                  <a:lnTo>
                    <a:pt x="612" y="19"/>
                  </a:lnTo>
                  <a:close/>
                  <a:moveTo>
                    <a:pt x="64" y="16"/>
                  </a:moveTo>
                  <a:cubicBezTo>
                    <a:pt x="83" y="24"/>
                    <a:pt x="98" y="31"/>
                    <a:pt x="105" y="35"/>
                  </a:cubicBezTo>
                  <a:cubicBezTo>
                    <a:pt x="112" y="43"/>
                    <a:pt x="117" y="48"/>
                    <a:pt x="115" y="55"/>
                  </a:cubicBezTo>
                  <a:cubicBezTo>
                    <a:pt x="115" y="60"/>
                    <a:pt x="115" y="64"/>
                    <a:pt x="112" y="67"/>
                  </a:cubicBezTo>
                  <a:cubicBezTo>
                    <a:pt x="110" y="72"/>
                    <a:pt x="108" y="74"/>
                    <a:pt x="105" y="74"/>
                  </a:cubicBezTo>
                  <a:cubicBezTo>
                    <a:pt x="103" y="74"/>
                    <a:pt x="100" y="69"/>
                    <a:pt x="95" y="60"/>
                  </a:cubicBezTo>
                  <a:cubicBezTo>
                    <a:pt x="91" y="48"/>
                    <a:pt x="79" y="35"/>
                    <a:pt x="62" y="21"/>
                  </a:cubicBezTo>
                  <a:lnTo>
                    <a:pt x="64" y="16"/>
                  </a:lnTo>
                  <a:close/>
                  <a:moveTo>
                    <a:pt x="796" y="7"/>
                  </a:moveTo>
                  <a:lnTo>
                    <a:pt x="823" y="21"/>
                  </a:lnTo>
                  <a:lnTo>
                    <a:pt x="813" y="28"/>
                  </a:lnTo>
                  <a:cubicBezTo>
                    <a:pt x="808" y="38"/>
                    <a:pt x="806" y="48"/>
                    <a:pt x="803" y="57"/>
                  </a:cubicBezTo>
                  <a:lnTo>
                    <a:pt x="837" y="57"/>
                  </a:lnTo>
                  <a:lnTo>
                    <a:pt x="844" y="45"/>
                  </a:lnTo>
                  <a:lnTo>
                    <a:pt x="866" y="62"/>
                  </a:lnTo>
                  <a:lnTo>
                    <a:pt x="856" y="69"/>
                  </a:lnTo>
                  <a:cubicBezTo>
                    <a:pt x="852" y="81"/>
                    <a:pt x="849" y="93"/>
                    <a:pt x="844" y="105"/>
                  </a:cubicBezTo>
                  <a:lnTo>
                    <a:pt x="878" y="105"/>
                  </a:lnTo>
                  <a:cubicBezTo>
                    <a:pt x="880" y="91"/>
                    <a:pt x="883" y="72"/>
                    <a:pt x="883" y="52"/>
                  </a:cubicBezTo>
                  <a:cubicBezTo>
                    <a:pt x="883" y="31"/>
                    <a:pt x="883" y="16"/>
                    <a:pt x="883" y="9"/>
                  </a:cubicBezTo>
                  <a:lnTo>
                    <a:pt x="909" y="21"/>
                  </a:lnTo>
                  <a:lnTo>
                    <a:pt x="902" y="31"/>
                  </a:lnTo>
                  <a:cubicBezTo>
                    <a:pt x="900" y="62"/>
                    <a:pt x="897" y="86"/>
                    <a:pt x="895" y="105"/>
                  </a:cubicBezTo>
                  <a:lnTo>
                    <a:pt x="928" y="105"/>
                  </a:lnTo>
                  <a:lnTo>
                    <a:pt x="943" y="88"/>
                  </a:lnTo>
                  <a:lnTo>
                    <a:pt x="964" y="112"/>
                  </a:lnTo>
                  <a:lnTo>
                    <a:pt x="907" y="112"/>
                  </a:lnTo>
                  <a:cubicBezTo>
                    <a:pt x="919" y="165"/>
                    <a:pt x="940" y="199"/>
                    <a:pt x="969" y="213"/>
                  </a:cubicBezTo>
                  <a:lnTo>
                    <a:pt x="969" y="215"/>
                  </a:lnTo>
                  <a:cubicBezTo>
                    <a:pt x="957" y="215"/>
                    <a:pt x="950" y="220"/>
                    <a:pt x="945" y="225"/>
                  </a:cubicBezTo>
                  <a:cubicBezTo>
                    <a:pt x="921" y="199"/>
                    <a:pt x="907" y="160"/>
                    <a:pt x="902" y="112"/>
                  </a:cubicBezTo>
                  <a:lnTo>
                    <a:pt x="895" y="112"/>
                  </a:lnTo>
                  <a:cubicBezTo>
                    <a:pt x="888" y="168"/>
                    <a:pt x="859" y="208"/>
                    <a:pt x="808" y="235"/>
                  </a:cubicBezTo>
                  <a:lnTo>
                    <a:pt x="806" y="230"/>
                  </a:lnTo>
                  <a:cubicBezTo>
                    <a:pt x="847" y="201"/>
                    <a:pt x="871" y="163"/>
                    <a:pt x="878" y="112"/>
                  </a:cubicBezTo>
                  <a:lnTo>
                    <a:pt x="842" y="112"/>
                  </a:lnTo>
                  <a:cubicBezTo>
                    <a:pt x="825" y="158"/>
                    <a:pt x="799" y="196"/>
                    <a:pt x="760" y="223"/>
                  </a:cubicBezTo>
                  <a:lnTo>
                    <a:pt x="758" y="218"/>
                  </a:lnTo>
                  <a:cubicBezTo>
                    <a:pt x="799" y="182"/>
                    <a:pt x="825" y="132"/>
                    <a:pt x="837" y="67"/>
                  </a:cubicBezTo>
                  <a:lnTo>
                    <a:pt x="801" y="67"/>
                  </a:lnTo>
                  <a:cubicBezTo>
                    <a:pt x="799" y="69"/>
                    <a:pt x="794" y="79"/>
                    <a:pt x="792" y="91"/>
                  </a:cubicBezTo>
                  <a:cubicBezTo>
                    <a:pt x="799" y="93"/>
                    <a:pt x="803" y="98"/>
                    <a:pt x="808" y="100"/>
                  </a:cubicBezTo>
                  <a:cubicBezTo>
                    <a:pt x="813" y="103"/>
                    <a:pt x="815" y="108"/>
                    <a:pt x="815" y="110"/>
                  </a:cubicBezTo>
                  <a:cubicBezTo>
                    <a:pt x="815" y="115"/>
                    <a:pt x="815" y="117"/>
                    <a:pt x="813" y="122"/>
                  </a:cubicBezTo>
                  <a:cubicBezTo>
                    <a:pt x="813" y="124"/>
                    <a:pt x="811" y="127"/>
                    <a:pt x="808" y="127"/>
                  </a:cubicBezTo>
                  <a:cubicBezTo>
                    <a:pt x="808" y="127"/>
                    <a:pt x="806" y="124"/>
                    <a:pt x="806" y="120"/>
                  </a:cubicBezTo>
                  <a:cubicBezTo>
                    <a:pt x="801" y="112"/>
                    <a:pt x="796" y="105"/>
                    <a:pt x="789" y="98"/>
                  </a:cubicBezTo>
                  <a:cubicBezTo>
                    <a:pt x="784" y="108"/>
                    <a:pt x="780" y="117"/>
                    <a:pt x="775" y="127"/>
                  </a:cubicBezTo>
                  <a:cubicBezTo>
                    <a:pt x="784" y="132"/>
                    <a:pt x="792" y="134"/>
                    <a:pt x="794" y="139"/>
                  </a:cubicBezTo>
                  <a:cubicBezTo>
                    <a:pt x="796" y="141"/>
                    <a:pt x="796" y="146"/>
                    <a:pt x="796" y="148"/>
                  </a:cubicBezTo>
                  <a:cubicBezTo>
                    <a:pt x="796" y="151"/>
                    <a:pt x="796" y="155"/>
                    <a:pt x="794" y="158"/>
                  </a:cubicBezTo>
                  <a:cubicBezTo>
                    <a:pt x="794" y="163"/>
                    <a:pt x="792" y="165"/>
                    <a:pt x="792" y="165"/>
                  </a:cubicBezTo>
                  <a:cubicBezTo>
                    <a:pt x="789" y="165"/>
                    <a:pt x="787" y="163"/>
                    <a:pt x="787" y="155"/>
                  </a:cubicBezTo>
                  <a:cubicBezTo>
                    <a:pt x="782" y="148"/>
                    <a:pt x="777" y="141"/>
                    <a:pt x="772" y="132"/>
                  </a:cubicBezTo>
                  <a:cubicBezTo>
                    <a:pt x="763" y="144"/>
                    <a:pt x="753" y="153"/>
                    <a:pt x="746" y="160"/>
                  </a:cubicBezTo>
                  <a:lnTo>
                    <a:pt x="743" y="158"/>
                  </a:lnTo>
                  <a:cubicBezTo>
                    <a:pt x="753" y="144"/>
                    <a:pt x="763" y="127"/>
                    <a:pt x="770" y="110"/>
                  </a:cubicBezTo>
                  <a:cubicBezTo>
                    <a:pt x="775" y="91"/>
                    <a:pt x="782" y="74"/>
                    <a:pt x="787" y="55"/>
                  </a:cubicBezTo>
                  <a:cubicBezTo>
                    <a:pt x="792" y="35"/>
                    <a:pt x="794" y="19"/>
                    <a:pt x="796" y="7"/>
                  </a:cubicBezTo>
                  <a:moveTo>
                    <a:pt x="708" y="4"/>
                  </a:moveTo>
                  <a:lnTo>
                    <a:pt x="736" y="19"/>
                  </a:lnTo>
                  <a:lnTo>
                    <a:pt x="724" y="28"/>
                  </a:lnTo>
                  <a:lnTo>
                    <a:pt x="724" y="110"/>
                  </a:lnTo>
                  <a:cubicBezTo>
                    <a:pt x="739" y="91"/>
                    <a:pt x="748" y="74"/>
                    <a:pt x="753" y="60"/>
                  </a:cubicBezTo>
                  <a:lnTo>
                    <a:pt x="770" y="79"/>
                  </a:lnTo>
                  <a:cubicBezTo>
                    <a:pt x="765" y="81"/>
                    <a:pt x="748" y="95"/>
                    <a:pt x="724" y="122"/>
                  </a:cubicBezTo>
                  <a:cubicBezTo>
                    <a:pt x="724" y="160"/>
                    <a:pt x="722" y="187"/>
                    <a:pt x="722" y="199"/>
                  </a:cubicBezTo>
                  <a:cubicBezTo>
                    <a:pt x="739" y="206"/>
                    <a:pt x="748" y="213"/>
                    <a:pt x="753" y="218"/>
                  </a:cubicBezTo>
                  <a:cubicBezTo>
                    <a:pt x="758" y="223"/>
                    <a:pt x="760" y="230"/>
                    <a:pt x="760" y="235"/>
                  </a:cubicBezTo>
                  <a:cubicBezTo>
                    <a:pt x="760" y="240"/>
                    <a:pt x="758" y="242"/>
                    <a:pt x="758" y="247"/>
                  </a:cubicBezTo>
                  <a:cubicBezTo>
                    <a:pt x="755" y="252"/>
                    <a:pt x="753" y="254"/>
                    <a:pt x="753" y="254"/>
                  </a:cubicBezTo>
                  <a:cubicBezTo>
                    <a:pt x="751" y="254"/>
                    <a:pt x="748" y="249"/>
                    <a:pt x="746" y="242"/>
                  </a:cubicBezTo>
                  <a:cubicBezTo>
                    <a:pt x="741" y="232"/>
                    <a:pt x="732" y="220"/>
                    <a:pt x="720" y="204"/>
                  </a:cubicBezTo>
                  <a:cubicBezTo>
                    <a:pt x="712" y="247"/>
                    <a:pt x="695" y="280"/>
                    <a:pt x="667" y="304"/>
                  </a:cubicBezTo>
                  <a:lnTo>
                    <a:pt x="664" y="302"/>
                  </a:lnTo>
                  <a:cubicBezTo>
                    <a:pt x="683" y="275"/>
                    <a:pt x="695" y="249"/>
                    <a:pt x="700" y="220"/>
                  </a:cubicBezTo>
                  <a:cubicBezTo>
                    <a:pt x="705" y="192"/>
                    <a:pt x="708" y="158"/>
                    <a:pt x="708" y="120"/>
                  </a:cubicBezTo>
                  <a:cubicBezTo>
                    <a:pt x="708" y="81"/>
                    <a:pt x="708" y="43"/>
                    <a:pt x="708" y="4"/>
                  </a:cubicBezTo>
                  <a:moveTo>
                    <a:pt x="148" y="4"/>
                  </a:moveTo>
                  <a:lnTo>
                    <a:pt x="182" y="19"/>
                  </a:lnTo>
                  <a:lnTo>
                    <a:pt x="168" y="28"/>
                  </a:lnTo>
                  <a:lnTo>
                    <a:pt x="168" y="81"/>
                  </a:lnTo>
                  <a:lnTo>
                    <a:pt x="194" y="81"/>
                  </a:lnTo>
                  <a:cubicBezTo>
                    <a:pt x="213" y="55"/>
                    <a:pt x="228" y="31"/>
                    <a:pt x="237" y="14"/>
                  </a:cubicBezTo>
                  <a:lnTo>
                    <a:pt x="263" y="35"/>
                  </a:lnTo>
                  <a:lnTo>
                    <a:pt x="249" y="38"/>
                  </a:lnTo>
                  <a:cubicBezTo>
                    <a:pt x="240" y="45"/>
                    <a:pt x="223" y="60"/>
                    <a:pt x="201" y="81"/>
                  </a:cubicBezTo>
                  <a:lnTo>
                    <a:pt x="263" y="81"/>
                  </a:lnTo>
                  <a:lnTo>
                    <a:pt x="283" y="64"/>
                  </a:lnTo>
                  <a:lnTo>
                    <a:pt x="304" y="88"/>
                  </a:lnTo>
                  <a:lnTo>
                    <a:pt x="168" y="88"/>
                  </a:lnTo>
                  <a:lnTo>
                    <a:pt x="168" y="98"/>
                  </a:lnTo>
                  <a:cubicBezTo>
                    <a:pt x="223" y="112"/>
                    <a:pt x="254" y="122"/>
                    <a:pt x="266" y="127"/>
                  </a:cubicBezTo>
                  <a:cubicBezTo>
                    <a:pt x="275" y="134"/>
                    <a:pt x="280" y="139"/>
                    <a:pt x="283" y="144"/>
                  </a:cubicBezTo>
                  <a:cubicBezTo>
                    <a:pt x="283" y="148"/>
                    <a:pt x="283" y="151"/>
                    <a:pt x="283" y="153"/>
                  </a:cubicBezTo>
                  <a:cubicBezTo>
                    <a:pt x="283" y="158"/>
                    <a:pt x="283" y="160"/>
                    <a:pt x="280" y="163"/>
                  </a:cubicBezTo>
                  <a:cubicBezTo>
                    <a:pt x="280" y="165"/>
                    <a:pt x="278" y="168"/>
                    <a:pt x="278" y="168"/>
                  </a:cubicBezTo>
                  <a:cubicBezTo>
                    <a:pt x="273" y="168"/>
                    <a:pt x="266" y="163"/>
                    <a:pt x="259" y="151"/>
                  </a:cubicBezTo>
                  <a:cubicBezTo>
                    <a:pt x="244" y="139"/>
                    <a:pt x="215" y="122"/>
                    <a:pt x="168" y="103"/>
                  </a:cubicBezTo>
                  <a:cubicBezTo>
                    <a:pt x="168" y="129"/>
                    <a:pt x="168" y="146"/>
                    <a:pt x="170" y="151"/>
                  </a:cubicBezTo>
                  <a:lnTo>
                    <a:pt x="148" y="158"/>
                  </a:lnTo>
                  <a:cubicBezTo>
                    <a:pt x="151" y="148"/>
                    <a:pt x="151" y="124"/>
                    <a:pt x="151" y="91"/>
                  </a:cubicBezTo>
                  <a:cubicBezTo>
                    <a:pt x="134" y="110"/>
                    <a:pt x="117" y="127"/>
                    <a:pt x="95" y="141"/>
                  </a:cubicBezTo>
                  <a:cubicBezTo>
                    <a:pt x="76" y="158"/>
                    <a:pt x="48" y="170"/>
                    <a:pt x="12" y="180"/>
                  </a:cubicBezTo>
                  <a:lnTo>
                    <a:pt x="12" y="175"/>
                  </a:lnTo>
                  <a:cubicBezTo>
                    <a:pt x="43" y="163"/>
                    <a:pt x="67" y="148"/>
                    <a:pt x="86" y="134"/>
                  </a:cubicBezTo>
                  <a:cubicBezTo>
                    <a:pt x="103" y="120"/>
                    <a:pt x="117" y="105"/>
                    <a:pt x="129" y="88"/>
                  </a:cubicBezTo>
                  <a:lnTo>
                    <a:pt x="55" y="88"/>
                  </a:lnTo>
                  <a:cubicBezTo>
                    <a:pt x="45" y="88"/>
                    <a:pt x="33" y="91"/>
                    <a:pt x="23" y="93"/>
                  </a:cubicBezTo>
                  <a:lnTo>
                    <a:pt x="14" y="81"/>
                  </a:lnTo>
                  <a:lnTo>
                    <a:pt x="151" y="81"/>
                  </a:lnTo>
                  <a:lnTo>
                    <a:pt x="151" y="26"/>
                  </a:lnTo>
                  <a:cubicBezTo>
                    <a:pt x="151" y="19"/>
                    <a:pt x="151" y="14"/>
                    <a:pt x="148" y="4"/>
                  </a:cubicBezTo>
                </a:path>
              </a:pathLst>
            </a:custGeom>
            <a:noFill/>
            <a:ln w="6096" cap="flat">
              <a:solidFill>
                <a:srgbClr val="000000">
                  <a:alpha val="100000"/>
                </a:srgbClr>
              </a:solidFill>
              <a:prstDash val="solid"/>
              <a:round/>
            </a:ln>
          </p:spPr>
          <p:txBody>
            <a:bodyPr rtlCol="0"/>
            <a:lstStyle/>
            <a:p>
              <a:pPr algn="ctr"/>
              <a:endParaRPr lang="zh-CN" altLang="en-US"/>
            </a:p>
          </p:txBody>
        </p:sp>
      </p:grpSp>
      <p:sp>
        <p:nvSpPr>
          <p:cNvPr id="124" name="textbox 124"/>
          <p:cNvSpPr/>
          <p:nvPr/>
        </p:nvSpPr>
        <p:spPr>
          <a:xfrm>
            <a:off x="5024119" y="3109976"/>
            <a:ext cx="3763645" cy="223520"/>
          </a:xfrm>
          <a:prstGeom prst="rect">
            <a:avLst/>
          </a:prstGeom>
        </p:spPr>
        <p:txBody>
          <a:bodyPr vert="horz" wrap="square" lIns="0" tIns="0" rIns="0" bIns="0"/>
          <a:lstStyle/>
          <a:p>
            <a:pPr algn="l" rtl="0" eaLnBrk="0">
              <a:lnSpc>
                <a:spcPct val="78000"/>
              </a:lnSpc>
            </a:pPr>
            <a:endParaRPr lang="en-US" altLang="en-US" sz="100" dirty="0"/>
          </a:p>
          <a:p>
            <a:pPr marL="12700" algn="l" rtl="0" eaLnBrk="0">
              <a:lnSpc>
                <a:spcPct val="87000"/>
              </a:lnSpc>
            </a:pPr>
            <a:r>
              <a:rPr sz="15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液体气化后形成的可燃气体或可燃蒸气。</a:t>
            </a:r>
            <a:endParaRPr lang="en-US" altLang="en-US" sz="1500" dirty="0"/>
          </a:p>
        </p:txBody>
      </p:sp>
      <p:sp>
        <p:nvSpPr>
          <p:cNvPr id="126" name="textbox 126"/>
          <p:cNvSpPr/>
          <p:nvPr/>
        </p:nvSpPr>
        <p:spPr>
          <a:xfrm>
            <a:off x="510649" y="1493438"/>
            <a:ext cx="1971039" cy="328295"/>
          </a:xfrm>
          <a:prstGeom prst="rect">
            <a:avLst/>
          </a:prstGeom>
        </p:spPr>
        <p:txBody>
          <a:bodyPr vert="horz" wrap="square" lIns="0" tIns="0" rIns="0" bIns="0"/>
          <a:lstStyle/>
          <a:p>
            <a:pPr algn="l" rtl="0" eaLnBrk="0">
              <a:lnSpc>
                <a:spcPct val="74000"/>
              </a:lnSpc>
            </a:pPr>
            <a:endParaRPr lang="en-US" altLang="en-US" sz="100" dirty="0"/>
          </a:p>
          <a:p>
            <a:pPr marL="12700" algn="l" rtl="0" eaLnBrk="0">
              <a:lnSpc>
                <a:spcPct val="95000"/>
              </a:lnSpc>
            </a:pPr>
            <a:r>
              <a:rPr sz="2100" b="1" kern="0" spc="80" dirty="0">
                <a:solidFill>
                  <a:srgbClr val="1A4780">
                    <a:alpha val="100000"/>
                  </a:srgbClr>
                </a:solidFill>
                <a:latin typeface="微软雅黑" panose="020B0503020204020204" charset="-122"/>
                <a:ea typeface="微软雅黑" panose="020B0503020204020204" charset="-122"/>
                <a:cs typeface="微软雅黑" panose="020B0503020204020204" charset="-122"/>
              </a:rPr>
              <a:t>可燃气体的定义</a:t>
            </a:r>
            <a:endParaRPr lang="en-US" altLang="en-US" sz="2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picture 128"/>
          <p:cNvPicPr>
            <a:picLocks noChangeAspect="1"/>
          </p:cNvPicPr>
          <p:nvPr/>
        </p:nvPicPr>
        <p:blipFill>
          <a:blip r:embed="rId1"/>
          <a:stretch>
            <a:fillRect/>
          </a:stretch>
        </p:blipFill>
        <p:spPr>
          <a:xfrm rot="21600000">
            <a:off x="5615939" y="2305811"/>
            <a:ext cx="3628643" cy="3429000"/>
          </a:xfrm>
          <a:prstGeom prst="rect">
            <a:avLst/>
          </a:prstGeom>
        </p:spPr>
      </p:pic>
      <p:sp>
        <p:nvSpPr>
          <p:cNvPr id="130" name="textbox 130"/>
          <p:cNvSpPr/>
          <p:nvPr/>
        </p:nvSpPr>
        <p:spPr>
          <a:xfrm>
            <a:off x="1328419" y="3254755"/>
            <a:ext cx="4000500" cy="544194"/>
          </a:xfrm>
          <a:prstGeom prst="rect">
            <a:avLst/>
          </a:prstGeom>
        </p:spPr>
        <p:txBody>
          <a:bodyPr vert="horz" wrap="square" lIns="0" tIns="0" rIns="0" bIns="0"/>
          <a:lstStyle/>
          <a:p>
            <a:pPr algn="l" rtl="0" eaLnBrk="0">
              <a:lnSpc>
                <a:spcPct val="83000"/>
              </a:lnSpc>
            </a:pPr>
            <a:endParaRPr lang="en-US" altLang="en-US" sz="100" dirty="0"/>
          </a:p>
          <a:p>
            <a:pPr marL="13970" algn="l" rtl="0" eaLnBrk="0">
              <a:lnSpc>
                <a:spcPct val="88000"/>
              </a:lnSpc>
            </a:pPr>
            <a:r>
              <a:rPr sz="1500" kern="0" spc="150" dirty="0">
                <a:solidFill>
                  <a:srgbClr val="000000">
                    <a:alpha val="100000"/>
                  </a:srgbClr>
                </a:solidFill>
                <a:latin typeface="微软雅黑" panose="020B0503020204020204" charset="-122"/>
                <a:ea typeface="微软雅黑" panose="020B0503020204020204" charset="-122"/>
                <a:cs typeface="微软雅黑" panose="020B0503020204020204" charset="-122"/>
              </a:rPr>
              <a:t>可燃气体与空气混合物的</a:t>
            </a:r>
            <a:r>
              <a:rPr sz="15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rPr>
              <a:t>爆炸下限10%</a:t>
            </a:r>
            <a:r>
              <a:rPr sz="1500" kern="0" spc="3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5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rPr>
              <a:t>(体</a:t>
            </a:r>
            <a:endParaRPr lang="en-US" altLang="en-US" sz="1500" dirty="0"/>
          </a:p>
          <a:p>
            <a:pPr algn="l" rtl="0" eaLnBrk="0">
              <a:lnSpc>
                <a:spcPct val="108000"/>
              </a:lnSpc>
            </a:pPr>
            <a:endParaRPr lang="en-US" altLang="en-US" sz="700" dirty="0"/>
          </a:p>
          <a:p>
            <a:pPr marL="12700" algn="l" rtl="0" eaLnBrk="0">
              <a:lnSpc>
                <a:spcPct val="88000"/>
              </a:lnSpc>
              <a:spcBef>
                <a:spcPts val="5"/>
              </a:spcBef>
            </a:pPr>
            <a:r>
              <a:rPr sz="15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rPr>
              <a:t>积)的为甲类气体。</a:t>
            </a:r>
            <a:endParaRPr lang="en-US" altLang="en-US" sz="1500" dirty="0"/>
          </a:p>
        </p:txBody>
      </p:sp>
      <p:grpSp>
        <p:nvGrpSpPr>
          <p:cNvPr id="8" name="group 8"/>
          <p:cNvGrpSpPr/>
          <p:nvPr/>
        </p:nvGrpSpPr>
        <p:grpSpPr>
          <a:xfrm rot="21600000">
            <a:off x="1325879" y="4221480"/>
            <a:ext cx="2540508" cy="461771"/>
            <a:chOff x="0" y="0"/>
            <a:chExt cx="2540508" cy="461771"/>
          </a:xfrm>
        </p:grpSpPr>
        <p:pic>
          <p:nvPicPr>
            <p:cNvPr id="132" name="picture 132"/>
            <p:cNvPicPr>
              <a:picLocks noChangeAspect="1"/>
            </p:cNvPicPr>
            <p:nvPr/>
          </p:nvPicPr>
          <p:blipFill>
            <a:blip r:embed="rId2"/>
            <a:stretch>
              <a:fillRect/>
            </a:stretch>
          </p:blipFill>
          <p:spPr>
            <a:xfrm rot="21600000">
              <a:off x="0" y="0"/>
              <a:ext cx="2540508" cy="461771"/>
            </a:xfrm>
            <a:prstGeom prst="rect">
              <a:avLst/>
            </a:prstGeom>
          </p:spPr>
        </p:pic>
        <p:sp>
          <p:nvSpPr>
            <p:cNvPr id="134" name="textbox 134"/>
            <p:cNvSpPr/>
            <p:nvPr/>
          </p:nvSpPr>
          <p:spPr>
            <a:xfrm>
              <a:off x="-12700" y="-12700"/>
              <a:ext cx="2566035" cy="515619"/>
            </a:xfrm>
            <a:prstGeom prst="rect">
              <a:avLst/>
            </a:prstGeom>
          </p:spPr>
          <p:txBody>
            <a:bodyPr vert="horz" wrap="square" lIns="0" tIns="0" rIns="0" bIns="0"/>
            <a:lstStyle/>
            <a:p>
              <a:pPr algn="l" rtl="0" eaLnBrk="0">
                <a:lnSpc>
                  <a:spcPct val="104000"/>
                </a:lnSpc>
              </a:pPr>
              <a:endParaRPr lang="en-US" altLang="en-US" sz="800" dirty="0"/>
            </a:p>
            <a:p>
              <a:pPr marL="105410" algn="l" rtl="0" eaLnBrk="0">
                <a:lnSpc>
                  <a:spcPts val="1945"/>
                </a:lnSpc>
                <a:spcBef>
                  <a:spcPts val="5"/>
                </a:spcBef>
              </a:pPr>
              <a:r>
                <a:rPr sz="1600" kern="0" spc="40" dirty="0">
                  <a:ln w="3175" cap="flat" cmpd="sng">
                    <a:solidFill>
                      <a:srgbClr val="FFFFFF">
                        <a:alpha val="100000"/>
                      </a:srgbClr>
                    </a:solidFill>
                    <a:prstDash val="solid"/>
                    <a:miter lim="0"/>
                  </a:ln>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什么是甲、乙</a:t>
              </a:r>
              <a:r>
                <a:rPr sz="1600" b="1" kern="0" spc="40" dirty="0">
                  <a:solidFill>
                    <a:srgbClr val="FFFFFF">
                      <a:alpha val="100000"/>
                    </a:srgbClr>
                  </a:solidFill>
                  <a:latin typeface="Calibri" panose="020F0502020204030204"/>
                  <a:ea typeface="Calibri" panose="020F0502020204030204"/>
                  <a:cs typeface="Calibri" panose="020F0502020204030204"/>
                </a:rPr>
                <a:t>A</a:t>
              </a:r>
              <a:r>
                <a:rPr sz="1600" kern="0" spc="40" dirty="0">
                  <a:ln w="3175" cap="flat" cmpd="sng">
                    <a:solidFill>
                      <a:srgbClr val="FFFFFF">
                        <a:alpha val="100000"/>
                      </a:srgbClr>
                    </a:solidFill>
                    <a:prstDash val="solid"/>
                    <a:miter lim="0"/>
                  </a:ln>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类液体？</a:t>
              </a:r>
              <a:endParaRPr lang="en-US" altLang="en-US" sz="1600" dirty="0"/>
            </a:p>
          </p:txBody>
        </p:sp>
      </p:grpSp>
      <p:sp>
        <p:nvSpPr>
          <p:cNvPr id="136" name="textbox 136"/>
          <p:cNvSpPr/>
          <p:nvPr/>
        </p:nvSpPr>
        <p:spPr>
          <a:xfrm>
            <a:off x="1258824" y="2478023"/>
            <a:ext cx="2508885" cy="431800"/>
          </a:xfrm>
          <a:prstGeom prst="rect">
            <a:avLst/>
          </a:prstGeom>
          <a:solidFill>
            <a:srgbClr val="ED7D31"/>
          </a:solidFill>
        </p:spPr>
        <p:txBody>
          <a:bodyPr vert="horz" wrap="square" lIns="0" tIns="0" rIns="0" bIns="0"/>
          <a:lstStyle/>
          <a:p>
            <a:pPr algn="l" rtl="0" eaLnBrk="0">
              <a:lnSpc>
                <a:spcPct val="108000"/>
              </a:lnSpc>
            </a:pPr>
            <a:endParaRPr lang="en-US" altLang="en-US" sz="600" dirty="0"/>
          </a:p>
          <a:p>
            <a:pPr marL="79375" algn="l" rtl="0" eaLnBrk="0">
              <a:lnSpc>
                <a:spcPts val="1945"/>
              </a:lnSpc>
              <a:spcBef>
                <a:spcPts val="5"/>
              </a:spcBef>
            </a:pPr>
            <a:r>
              <a:rPr sz="1600" kern="0" spc="4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什么是甲类气体？</a:t>
            </a:r>
            <a:endParaRPr lang="en-US" altLang="en-US" sz="1600" dirty="0"/>
          </a:p>
        </p:txBody>
      </p:sp>
      <p:grpSp>
        <p:nvGrpSpPr>
          <p:cNvPr id="10" name="group 10"/>
          <p:cNvGrpSpPr/>
          <p:nvPr/>
        </p:nvGrpSpPr>
        <p:grpSpPr>
          <a:xfrm rot="21600000">
            <a:off x="1341119" y="5143500"/>
            <a:ext cx="3869435" cy="199643"/>
            <a:chOff x="0" y="0"/>
            <a:chExt cx="3869435" cy="199643"/>
          </a:xfrm>
        </p:grpSpPr>
        <p:sp>
          <p:nvSpPr>
            <p:cNvPr id="138" name="path"/>
            <p:cNvSpPr/>
            <p:nvPr/>
          </p:nvSpPr>
          <p:spPr>
            <a:xfrm>
              <a:off x="3048" y="3048"/>
              <a:ext cx="3122675" cy="193547"/>
            </a:xfrm>
            <a:custGeom>
              <a:avLst/>
              <a:gdLst/>
              <a:ahLst/>
              <a:cxnLst/>
              <a:rect l="0" t="0" r="0" b="0"/>
              <a:pathLst>
                <a:path w="4917" h="304">
                  <a:moveTo>
                    <a:pt x="1142" y="237"/>
                  </a:moveTo>
                  <a:cubicBezTo>
                    <a:pt x="1156" y="251"/>
                    <a:pt x="1166" y="263"/>
                    <a:pt x="1168" y="273"/>
                  </a:cubicBezTo>
                  <a:cubicBezTo>
                    <a:pt x="1171" y="283"/>
                    <a:pt x="1168" y="288"/>
                    <a:pt x="1164" y="292"/>
                  </a:cubicBezTo>
                  <a:cubicBezTo>
                    <a:pt x="1159" y="297"/>
                    <a:pt x="1156" y="300"/>
                    <a:pt x="1154" y="300"/>
                  </a:cubicBezTo>
                  <a:cubicBezTo>
                    <a:pt x="1152" y="300"/>
                    <a:pt x="1149" y="295"/>
                    <a:pt x="1149" y="288"/>
                  </a:cubicBezTo>
                  <a:cubicBezTo>
                    <a:pt x="1147" y="275"/>
                    <a:pt x="1144" y="259"/>
                    <a:pt x="1137" y="237"/>
                  </a:cubicBezTo>
                  <a:lnTo>
                    <a:pt x="1142" y="237"/>
                  </a:lnTo>
                  <a:close/>
                  <a:moveTo>
                    <a:pt x="1101" y="237"/>
                  </a:moveTo>
                  <a:lnTo>
                    <a:pt x="1106" y="237"/>
                  </a:lnTo>
                  <a:cubicBezTo>
                    <a:pt x="1108" y="259"/>
                    <a:pt x="1106" y="273"/>
                    <a:pt x="1104" y="283"/>
                  </a:cubicBezTo>
                  <a:cubicBezTo>
                    <a:pt x="1101" y="290"/>
                    <a:pt x="1096" y="295"/>
                    <a:pt x="1094" y="297"/>
                  </a:cubicBezTo>
                  <a:cubicBezTo>
                    <a:pt x="1089" y="297"/>
                    <a:pt x="1087" y="297"/>
                    <a:pt x="1084" y="297"/>
                  </a:cubicBezTo>
                  <a:cubicBezTo>
                    <a:pt x="1080" y="297"/>
                    <a:pt x="1077" y="297"/>
                    <a:pt x="1075" y="295"/>
                  </a:cubicBezTo>
                  <a:cubicBezTo>
                    <a:pt x="1072" y="295"/>
                    <a:pt x="1072" y="292"/>
                    <a:pt x="1072" y="292"/>
                  </a:cubicBezTo>
                  <a:cubicBezTo>
                    <a:pt x="1072" y="290"/>
                    <a:pt x="1075" y="285"/>
                    <a:pt x="1082" y="280"/>
                  </a:cubicBezTo>
                  <a:cubicBezTo>
                    <a:pt x="1089" y="271"/>
                    <a:pt x="1096" y="256"/>
                    <a:pt x="1101" y="237"/>
                  </a:cubicBezTo>
                  <a:moveTo>
                    <a:pt x="1250" y="235"/>
                  </a:moveTo>
                  <a:cubicBezTo>
                    <a:pt x="1262" y="244"/>
                    <a:pt x="1274" y="254"/>
                    <a:pt x="1279" y="261"/>
                  </a:cubicBezTo>
                  <a:cubicBezTo>
                    <a:pt x="1286" y="268"/>
                    <a:pt x="1288" y="275"/>
                    <a:pt x="1288" y="280"/>
                  </a:cubicBezTo>
                  <a:cubicBezTo>
                    <a:pt x="1288" y="285"/>
                    <a:pt x="1286" y="288"/>
                    <a:pt x="1284" y="292"/>
                  </a:cubicBezTo>
                  <a:cubicBezTo>
                    <a:pt x="1279" y="297"/>
                    <a:pt x="1276" y="300"/>
                    <a:pt x="1274" y="300"/>
                  </a:cubicBezTo>
                  <a:cubicBezTo>
                    <a:pt x="1272" y="300"/>
                    <a:pt x="1269" y="295"/>
                    <a:pt x="1267" y="285"/>
                  </a:cubicBezTo>
                  <a:cubicBezTo>
                    <a:pt x="1264" y="271"/>
                    <a:pt x="1257" y="254"/>
                    <a:pt x="1245" y="237"/>
                  </a:cubicBezTo>
                  <a:lnTo>
                    <a:pt x="1250" y="235"/>
                  </a:lnTo>
                  <a:close/>
                  <a:moveTo>
                    <a:pt x="1195" y="235"/>
                  </a:moveTo>
                  <a:cubicBezTo>
                    <a:pt x="1209" y="247"/>
                    <a:pt x="1219" y="256"/>
                    <a:pt x="1221" y="261"/>
                  </a:cubicBezTo>
                  <a:cubicBezTo>
                    <a:pt x="1226" y="268"/>
                    <a:pt x="1228" y="273"/>
                    <a:pt x="1228" y="278"/>
                  </a:cubicBezTo>
                  <a:cubicBezTo>
                    <a:pt x="1228" y="283"/>
                    <a:pt x="1226" y="288"/>
                    <a:pt x="1224" y="292"/>
                  </a:cubicBezTo>
                  <a:cubicBezTo>
                    <a:pt x="1219" y="297"/>
                    <a:pt x="1216" y="300"/>
                    <a:pt x="1216" y="300"/>
                  </a:cubicBezTo>
                  <a:cubicBezTo>
                    <a:pt x="1212" y="300"/>
                    <a:pt x="1209" y="295"/>
                    <a:pt x="1209" y="285"/>
                  </a:cubicBezTo>
                  <a:cubicBezTo>
                    <a:pt x="1207" y="271"/>
                    <a:pt x="1200" y="254"/>
                    <a:pt x="1190" y="237"/>
                  </a:cubicBezTo>
                  <a:lnTo>
                    <a:pt x="1195" y="235"/>
                  </a:lnTo>
                  <a:close/>
                  <a:moveTo>
                    <a:pt x="3804" y="223"/>
                  </a:moveTo>
                  <a:lnTo>
                    <a:pt x="3806" y="228"/>
                  </a:lnTo>
                  <a:cubicBezTo>
                    <a:pt x="3710" y="254"/>
                    <a:pt x="3657" y="268"/>
                    <a:pt x="3652" y="278"/>
                  </a:cubicBezTo>
                  <a:lnTo>
                    <a:pt x="3638" y="249"/>
                  </a:lnTo>
                  <a:cubicBezTo>
                    <a:pt x="3657" y="247"/>
                    <a:pt x="3712" y="240"/>
                    <a:pt x="3804" y="223"/>
                  </a:cubicBezTo>
                  <a:moveTo>
                    <a:pt x="4320" y="201"/>
                  </a:moveTo>
                  <a:cubicBezTo>
                    <a:pt x="4339" y="206"/>
                    <a:pt x="4355" y="211"/>
                    <a:pt x="4365" y="218"/>
                  </a:cubicBezTo>
                  <a:cubicBezTo>
                    <a:pt x="4377" y="223"/>
                    <a:pt x="4384" y="230"/>
                    <a:pt x="4389" y="235"/>
                  </a:cubicBezTo>
                  <a:cubicBezTo>
                    <a:pt x="4394" y="240"/>
                    <a:pt x="4396" y="247"/>
                    <a:pt x="4399" y="254"/>
                  </a:cubicBezTo>
                  <a:cubicBezTo>
                    <a:pt x="4399" y="263"/>
                    <a:pt x="4399" y="268"/>
                    <a:pt x="4394" y="273"/>
                  </a:cubicBezTo>
                  <a:cubicBezTo>
                    <a:pt x="4389" y="275"/>
                    <a:pt x="4387" y="278"/>
                    <a:pt x="4387" y="278"/>
                  </a:cubicBezTo>
                  <a:cubicBezTo>
                    <a:pt x="4380" y="278"/>
                    <a:pt x="4375" y="271"/>
                    <a:pt x="4370" y="254"/>
                  </a:cubicBezTo>
                  <a:cubicBezTo>
                    <a:pt x="4360" y="237"/>
                    <a:pt x="4344" y="220"/>
                    <a:pt x="4320" y="203"/>
                  </a:cubicBezTo>
                  <a:lnTo>
                    <a:pt x="4320" y="201"/>
                  </a:lnTo>
                  <a:close/>
                  <a:moveTo>
                    <a:pt x="2040" y="196"/>
                  </a:moveTo>
                  <a:cubicBezTo>
                    <a:pt x="2042" y="196"/>
                    <a:pt x="2044" y="196"/>
                    <a:pt x="2047" y="196"/>
                  </a:cubicBezTo>
                  <a:cubicBezTo>
                    <a:pt x="2054" y="199"/>
                    <a:pt x="2059" y="201"/>
                    <a:pt x="2061" y="206"/>
                  </a:cubicBezTo>
                  <a:cubicBezTo>
                    <a:pt x="2061" y="211"/>
                    <a:pt x="2064" y="215"/>
                    <a:pt x="2064" y="220"/>
                  </a:cubicBezTo>
                  <a:cubicBezTo>
                    <a:pt x="2064" y="225"/>
                    <a:pt x="2061" y="232"/>
                    <a:pt x="2059" y="240"/>
                  </a:cubicBezTo>
                  <a:cubicBezTo>
                    <a:pt x="2056" y="249"/>
                    <a:pt x="2051" y="256"/>
                    <a:pt x="2042" y="268"/>
                  </a:cubicBezTo>
                  <a:cubicBezTo>
                    <a:pt x="2032" y="278"/>
                    <a:pt x="2025" y="283"/>
                    <a:pt x="2020" y="283"/>
                  </a:cubicBezTo>
                  <a:cubicBezTo>
                    <a:pt x="2013" y="285"/>
                    <a:pt x="2011" y="285"/>
                    <a:pt x="2011" y="283"/>
                  </a:cubicBezTo>
                  <a:cubicBezTo>
                    <a:pt x="2011" y="283"/>
                    <a:pt x="2013" y="280"/>
                    <a:pt x="2015" y="280"/>
                  </a:cubicBezTo>
                  <a:cubicBezTo>
                    <a:pt x="2020" y="275"/>
                    <a:pt x="2025" y="271"/>
                    <a:pt x="2030" y="263"/>
                  </a:cubicBezTo>
                  <a:cubicBezTo>
                    <a:pt x="2035" y="259"/>
                    <a:pt x="2040" y="249"/>
                    <a:pt x="2042" y="237"/>
                  </a:cubicBezTo>
                  <a:cubicBezTo>
                    <a:pt x="2035" y="237"/>
                    <a:pt x="2030" y="237"/>
                    <a:pt x="2025" y="235"/>
                  </a:cubicBezTo>
                  <a:cubicBezTo>
                    <a:pt x="2023" y="232"/>
                    <a:pt x="2020" y="228"/>
                    <a:pt x="2018" y="225"/>
                  </a:cubicBezTo>
                  <a:cubicBezTo>
                    <a:pt x="2018" y="220"/>
                    <a:pt x="2015" y="215"/>
                    <a:pt x="2018" y="211"/>
                  </a:cubicBezTo>
                  <a:cubicBezTo>
                    <a:pt x="2018" y="208"/>
                    <a:pt x="2020" y="203"/>
                    <a:pt x="2027" y="201"/>
                  </a:cubicBezTo>
                  <a:cubicBezTo>
                    <a:pt x="2030" y="196"/>
                    <a:pt x="2035" y="196"/>
                    <a:pt x="2040" y="196"/>
                  </a:cubicBezTo>
                  <a:moveTo>
                    <a:pt x="2779" y="158"/>
                  </a:moveTo>
                  <a:lnTo>
                    <a:pt x="2810" y="172"/>
                  </a:lnTo>
                  <a:lnTo>
                    <a:pt x="2800" y="180"/>
                  </a:lnTo>
                  <a:cubicBezTo>
                    <a:pt x="2798" y="184"/>
                    <a:pt x="2795" y="189"/>
                    <a:pt x="2793" y="194"/>
                  </a:cubicBezTo>
                  <a:lnTo>
                    <a:pt x="2906" y="194"/>
                  </a:lnTo>
                  <a:lnTo>
                    <a:pt x="2923" y="177"/>
                  </a:lnTo>
                  <a:lnTo>
                    <a:pt x="2947" y="201"/>
                  </a:lnTo>
                  <a:lnTo>
                    <a:pt x="2812" y="201"/>
                  </a:lnTo>
                  <a:cubicBezTo>
                    <a:pt x="2827" y="223"/>
                    <a:pt x="2846" y="240"/>
                    <a:pt x="2867" y="251"/>
                  </a:cubicBezTo>
                  <a:cubicBezTo>
                    <a:pt x="2889" y="266"/>
                    <a:pt x="2915" y="273"/>
                    <a:pt x="2949" y="278"/>
                  </a:cubicBezTo>
                  <a:lnTo>
                    <a:pt x="2949" y="283"/>
                  </a:lnTo>
                  <a:cubicBezTo>
                    <a:pt x="2932" y="283"/>
                    <a:pt x="2920" y="290"/>
                    <a:pt x="2918" y="300"/>
                  </a:cubicBezTo>
                  <a:cubicBezTo>
                    <a:pt x="2889" y="290"/>
                    <a:pt x="2865" y="273"/>
                    <a:pt x="2846" y="254"/>
                  </a:cubicBezTo>
                  <a:cubicBezTo>
                    <a:pt x="2827" y="237"/>
                    <a:pt x="2812" y="218"/>
                    <a:pt x="2805" y="201"/>
                  </a:cubicBezTo>
                  <a:lnTo>
                    <a:pt x="2793" y="201"/>
                  </a:lnTo>
                  <a:cubicBezTo>
                    <a:pt x="2784" y="235"/>
                    <a:pt x="2767" y="259"/>
                    <a:pt x="2743" y="273"/>
                  </a:cubicBezTo>
                  <a:cubicBezTo>
                    <a:pt x="2721" y="288"/>
                    <a:pt x="2690" y="300"/>
                    <a:pt x="2647" y="304"/>
                  </a:cubicBezTo>
                  <a:lnTo>
                    <a:pt x="2644" y="302"/>
                  </a:lnTo>
                  <a:cubicBezTo>
                    <a:pt x="2675" y="295"/>
                    <a:pt x="2702" y="283"/>
                    <a:pt x="2726" y="268"/>
                  </a:cubicBezTo>
                  <a:cubicBezTo>
                    <a:pt x="2747" y="254"/>
                    <a:pt x="2764" y="232"/>
                    <a:pt x="2774" y="201"/>
                  </a:cubicBezTo>
                  <a:lnTo>
                    <a:pt x="2687" y="201"/>
                  </a:lnTo>
                  <a:cubicBezTo>
                    <a:pt x="2675" y="201"/>
                    <a:pt x="2666" y="203"/>
                    <a:pt x="2656" y="206"/>
                  </a:cubicBezTo>
                  <a:lnTo>
                    <a:pt x="2644" y="194"/>
                  </a:lnTo>
                  <a:lnTo>
                    <a:pt x="2774" y="194"/>
                  </a:lnTo>
                  <a:cubicBezTo>
                    <a:pt x="2776" y="182"/>
                    <a:pt x="2779" y="170"/>
                    <a:pt x="2779" y="158"/>
                  </a:cubicBezTo>
                  <a:moveTo>
                    <a:pt x="561" y="146"/>
                  </a:moveTo>
                  <a:cubicBezTo>
                    <a:pt x="588" y="175"/>
                    <a:pt x="604" y="194"/>
                    <a:pt x="612" y="208"/>
                  </a:cubicBezTo>
                  <a:cubicBezTo>
                    <a:pt x="621" y="220"/>
                    <a:pt x="624" y="230"/>
                    <a:pt x="624" y="235"/>
                  </a:cubicBezTo>
                  <a:cubicBezTo>
                    <a:pt x="621" y="242"/>
                    <a:pt x="621" y="247"/>
                    <a:pt x="616" y="249"/>
                  </a:cubicBezTo>
                  <a:cubicBezTo>
                    <a:pt x="614" y="251"/>
                    <a:pt x="612" y="251"/>
                    <a:pt x="612" y="251"/>
                  </a:cubicBezTo>
                  <a:cubicBezTo>
                    <a:pt x="607" y="251"/>
                    <a:pt x="604" y="249"/>
                    <a:pt x="604" y="242"/>
                  </a:cubicBezTo>
                  <a:cubicBezTo>
                    <a:pt x="600" y="230"/>
                    <a:pt x="595" y="215"/>
                    <a:pt x="588" y="201"/>
                  </a:cubicBezTo>
                  <a:cubicBezTo>
                    <a:pt x="580" y="187"/>
                    <a:pt x="571" y="170"/>
                    <a:pt x="559" y="151"/>
                  </a:cubicBezTo>
                  <a:lnTo>
                    <a:pt x="561" y="146"/>
                  </a:lnTo>
                  <a:close/>
                  <a:moveTo>
                    <a:pt x="489" y="139"/>
                  </a:moveTo>
                  <a:lnTo>
                    <a:pt x="516" y="155"/>
                  </a:lnTo>
                  <a:lnTo>
                    <a:pt x="506" y="163"/>
                  </a:lnTo>
                  <a:cubicBezTo>
                    <a:pt x="484" y="208"/>
                    <a:pt x="463" y="240"/>
                    <a:pt x="436" y="261"/>
                  </a:cubicBezTo>
                  <a:lnTo>
                    <a:pt x="434" y="259"/>
                  </a:lnTo>
                  <a:cubicBezTo>
                    <a:pt x="451" y="237"/>
                    <a:pt x="463" y="215"/>
                    <a:pt x="472" y="194"/>
                  </a:cubicBezTo>
                  <a:cubicBezTo>
                    <a:pt x="482" y="172"/>
                    <a:pt x="487" y="153"/>
                    <a:pt x="489" y="139"/>
                  </a:cubicBezTo>
                  <a:moveTo>
                    <a:pt x="3688" y="120"/>
                  </a:moveTo>
                  <a:lnTo>
                    <a:pt x="3688" y="182"/>
                  </a:lnTo>
                  <a:lnTo>
                    <a:pt x="3753" y="182"/>
                  </a:lnTo>
                  <a:lnTo>
                    <a:pt x="3753" y="120"/>
                  </a:lnTo>
                  <a:lnTo>
                    <a:pt x="3688" y="120"/>
                  </a:lnTo>
                  <a:close/>
                  <a:moveTo>
                    <a:pt x="3192" y="117"/>
                  </a:moveTo>
                  <a:lnTo>
                    <a:pt x="3213" y="134"/>
                  </a:lnTo>
                  <a:lnTo>
                    <a:pt x="3201" y="143"/>
                  </a:lnTo>
                  <a:cubicBezTo>
                    <a:pt x="3201" y="160"/>
                    <a:pt x="3201" y="180"/>
                    <a:pt x="3204" y="199"/>
                  </a:cubicBezTo>
                  <a:cubicBezTo>
                    <a:pt x="3204" y="218"/>
                    <a:pt x="3208" y="235"/>
                    <a:pt x="3215" y="247"/>
                  </a:cubicBezTo>
                  <a:cubicBezTo>
                    <a:pt x="3220" y="261"/>
                    <a:pt x="3232" y="271"/>
                    <a:pt x="3247" y="275"/>
                  </a:cubicBezTo>
                  <a:cubicBezTo>
                    <a:pt x="3249" y="268"/>
                    <a:pt x="3254" y="249"/>
                    <a:pt x="3259" y="225"/>
                  </a:cubicBezTo>
                  <a:lnTo>
                    <a:pt x="3264" y="228"/>
                  </a:lnTo>
                  <a:cubicBezTo>
                    <a:pt x="3264" y="240"/>
                    <a:pt x="3264" y="251"/>
                    <a:pt x="3264" y="266"/>
                  </a:cubicBezTo>
                  <a:cubicBezTo>
                    <a:pt x="3264" y="280"/>
                    <a:pt x="3266" y="290"/>
                    <a:pt x="3268" y="297"/>
                  </a:cubicBezTo>
                  <a:cubicBezTo>
                    <a:pt x="3271" y="302"/>
                    <a:pt x="3271" y="302"/>
                    <a:pt x="3266" y="302"/>
                  </a:cubicBezTo>
                  <a:cubicBezTo>
                    <a:pt x="3264" y="302"/>
                    <a:pt x="3254" y="302"/>
                    <a:pt x="3242" y="297"/>
                  </a:cubicBezTo>
                  <a:cubicBezTo>
                    <a:pt x="3230" y="292"/>
                    <a:pt x="3220" y="285"/>
                    <a:pt x="3208" y="273"/>
                  </a:cubicBezTo>
                  <a:cubicBezTo>
                    <a:pt x="3199" y="261"/>
                    <a:pt x="3192" y="244"/>
                    <a:pt x="3189" y="223"/>
                  </a:cubicBezTo>
                  <a:cubicBezTo>
                    <a:pt x="3184" y="201"/>
                    <a:pt x="3182" y="175"/>
                    <a:pt x="3184" y="139"/>
                  </a:cubicBezTo>
                  <a:lnTo>
                    <a:pt x="3060" y="139"/>
                  </a:lnTo>
                  <a:cubicBezTo>
                    <a:pt x="3050" y="139"/>
                    <a:pt x="3038" y="141"/>
                    <a:pt x="3028" y="143"/>
                  </a:cubicBezTo>
                  <a:lnTo>
                    <a:pt x="3019" y="131"/>
                  </a:lnTo>
                  <a:lnTo>
                    <a:pt x="3180" y="131"/>
                  </a:lnTo>
                  <a:lnTo>
                    <a:pt x="3192" y="117"/>
                  </a:lnTo>
                  <a:close/>
                  <a:moveTo>
                    <a:pt x="1538" y="117"/>
                  </a:moveTo>
                  <a:lnTo>
                    <a:pt x="1560" y="134"/>
                  </a:lnTo>
                  <a:lnTo>
                    <a:pt x="1548" y="143"/>
                  </a:lnTo>
                  <a:cubicBezTo>
                    <a:pt x="1548" y="160"/>
                    <a:pt x="1548" y="180"/>
                    <a:pt x="1550" y="199"/>
                  </a:cubicBezTo>
                  <a:cubicBezTo>
                    <a:pt x="1550" y="218"/>
                    <a:pt x="1555" y="235"/>
                    <a:pt x="1562" y="247"/>
                  </a:cubicBezTo>
                  <a:cubicBezTo>
                    <a:pt x="1567" y="261"/>
                    <a:pt x="1579" y="271"/>
                    <a:pt x="1593" y="275"/>
                  </a:cubicBezTo>
                  <a:cubicBezTo>
                    <a:pt x="1596" y="268"/>
                    <a:pt x="1600" y="249"/>
                    <a:pt x="1605" y="225"/>
                  </a:cubicBezTo>
                  <a:lnTo>
                    <a:pt x="1610" y="228"/>
                  </a:lnTo>
                  <a:cubicBezTo>
                    <a:pt x="1610" y="240"/>
                    <a:pt x="1610" y="251"/>
                    <a:pt x="1610" y="266"/>
                  </a:cubicBezTo>
                  <a:cubicBezTo>
                    <a:pt x="1610" y="280"/>
                    <a:pt x="1612" y="290"/>
                    <a:pt x="1615" y="297"/>
                  </a:cubicBezTo>
                  <a:cubicBezTo>
                    <a:pt x="1617" y="302"/>
                    <a:pt x="1617" y="302"/>
                    <a:pt x="1612" y="302"/>
                  </a:cubicBezTo>
                  <a:cubicBezTo>
                    <a:pt x="1610" y="302"/>
                    <a:pt x="1600" y="302"/>
                    <a:pt x="1588" y="297"/>
                  </a:cubicBezTo>
                  <a:cubicBezTo>
                    <a:pt x="1576" y="292"/>
                    <a:pt x="1567" y="285"/>
                    <a:pt x="1555" y="273"/>
                  </a:cubicBezTo>
                  <a:cubicBezTo>
                    <a:pt x="1545" y="261"/>
                    <a:pt x="1538" y="244"/>
                    <a:pt x="1536" y="223"/>
                  </a:cubicBezTo>
                  <a:cubicBezTo>
                    <a:pt x="1531" y="201"/>
                    <a:pt x="1528" y="175"/>
                    <a:pt x="1531" y="139"/>
                  </a:cubicBezTo>
                  <a:lnTo>
                    <a:pt x="1406" y="139"/>
                  </a:lnTo>
                  <a:cubicBezTo>
                    <a:pt x="1396" y="139"/>
                    <a:pt x="1384" y="141"/>
                    <a:pt x="1375" y="143"/>
                  </a:cubicBezTo>
                  <a:lnTo>
                    <a:pt x="1365" y="131"/>
                  </a:lnTo>
                  <a:lnTo>
                    <a:pt x="1526" y="131"/>
                  </a:lnTo>
                  <a:lnTo>
                    <a:pt x="1538" y="117"/>
                  </a:lnTo>
                  <a:close/>
                  <a:moveTo>
                    <a:pt x="760" y="117"/>
                  </a:moveTo>
                  <a:lnTo>
                    <a:pt x="787" y="136"/>
                  </a:lnTo>
                  <a:lnTo>
                    <a:pt x="775" y="139"/>
                  </a:lnTo>
                  <a:cubicBezTo>
                    <a:pt x="770" y="146"/>
                    <a:pt x="765" y="151"/>
                    <a:pt x="760" y="158"/>
                  </a:cubicBezTo>
                  <a:lnTo>
                    <a:pt x="909" y="158"/>
                  </a:lnTo>
                  <a:lnTo>
                    <a:pt x="921" y="146"/>
                  </a:lnTo>
                  <a:lnTo>
                    <a:pt x="943" y="163"/>
                  </a:lnTo>
                  <a:lnTo>
                    <a:pt x="931" y="170"/>
                  </a:lnTo>
                  <a:cubicBezTo>
                    <a:pt x="926" y="199"/>
                    <a:pt x="924" y="220"/>
                    <a:pt x="919" y="235"/>
                  </a:cubicBezTo>
                  <a:cubicBezTo>
                    <a:pt x="916" y="249"/>
                    <a:pt x="914" y="263"/>
                    <a:pt x="909" y="275"/>
                  </a:cubicBezTo>
                  <a:cubicBezTo>
                    <a:pt x="904" y="288"/>
                    <a:pt x="890" y="297"/>
                    <a:pt x="871" y="300"/>
                  </a:cubicBezTo>
                  <a:cubicBezTo>
                    <a:pt x="871" y="290"/>
                    <a:pt x="859" y="280"/>
                    <a:pt x="837" y="271"/>
                  </a:cubicBezTo>
                  <a:lnTo>
                    <a:pt x="837" y="266"/>
                  </a:lnTo>
                  <a:cubicBezTo>
                    <a:pt x="856" y="271"/>
                    <a:pt x="871" y="273"/>
                    <a:pt x="878" y="273"/>
                  </a:cubicBezTo>
                  <a:cubicBezTo>
                    <a:pt x="885" y="273"/>
                    <a:pt x="890" y="268"/>
                    <a:pt x="895" y="259"/>
                  </a:cubicBezTo>
                  <a:cubicBezTo>
                    <a:pt x="897" y="249"/>
                    <a:pt x="904" y="218"/>
                    <a:pt x="912" y="165"/>
                  </a:cubicBezTo>
                  <a:lnTo>
                    <a:pt x="873" y="165"/>
                  </a:lnTo>
                  <a:cubicBezTo>
                    <a:pt x="856" y="215"/>
                    <a:pt x="832" y="251"/>
                    <a:pt x="801" y="268"/>
                  </a:cubicBezTo>
                  <a:cubicBezTo>
                    <a:pt x="772" y="285"/>
                    <a:pt x="744" y="297"/>
                    <a:pt x="712" y="302"/>
                  </a:cubicBezTo>
                  <a:lnTo>
                    <a:pt x="710" y="300"/>
                  </a:lnTo>
                  <a:cubicBezTo>
                    <a:pt x="746" y="288"/>
                    <a:pt x="777" y="271"/>
                    <a:pt x="799" y="254"/>
                  </a:cubicBezTo>
                  <a:cubicBezTo>
                    <a:pt x="820" y="235"/>
                    <a:pt x="840" y="206"/>
                    <a:pt x="854" y="165"/>
                  </a:cubicBezTo>
                  <a:lnTo>
                    <a:pt x="816" y="165"/>
                  </a:lnTo>
                  <a:cubicBezTo>
                    <a:pt x="796" y="199"/>
                    <a:pt x="777" y="223"/>
                    <a:pt x="756" y="235"/>
                  </a:cubicBezTo>
                  <a:cubicBezTo>
                    <a:pt x="734" y="249"/>
                    <a:pt x="712" y="259"/>
                    <a:pt x="688" y="263"/>
                  </a:cubicBezTo>
                  <a:lnTo>
                    <a:pt x="688" y="261"/>
                  </a:lnTo>
                  <a:cubicBezTo>
                    <a:pt x="712" y="249"/>
                    <a:pt x="734" y="237"/>
                    <a:pt x="751" y="223"/>
                  </a:cubicBezTo>
                  <a:cubicBezTo>
                    <a:pt x="765" y="208"/>
                    <a:pt x="780" y="189"/>
                    <a:pt x="792" y="165"/>
                  </a:cubicBezTo>
                  <a:lnTo>
                    <a:pt x="756" y="165"/>
                  </a:lnTo>
                  <a:cubicBezTo>
                    <a:pt x="736" y="187"/>
                    <a:pt x="712" y="206"/>
                    <a:pt x="684" y="218"/>
                  </a:cubicBezTo>
                  <a:lnTo>
                    <a:pt x="681" y="215"/>
                  </a:lnTo>
                  <a:cubicBezTo>
                    <a:pt x="715" y="191"/>
                    <a:pt x="741" y="160"/>
                    <a:pt x="760" y="117"/>
                  </a:cubicBezTo>
                  <a:moveTo>
                    <a:pt x="4127" y="110"/>
                  </a:moveTo>
                  <a:lnTo>
                    <a:pt x="4127" y="168"/>
                  </a:lnTo>
                  <a:lnTo>
                    <a:pt x="4212" y="168"/>
                  </a:lnTo>
                  <a:lnTo>
                    <a:pt x="4212" y="110"/>
                  </a:lnTo>
                  <a:lnTo>
                    <a:pt x="4127" y="110"/>
                  </a:lnTo>
                  <a:close/>
                  <a:moveTo>
                    <a:pt x="4027" y="110"/>
                  </a:moveTo>
                  <a:lnTo>
                    <a:pt x="4027" y="168"/>
                  </a:lnTo>
                  <a:lnTo>
                    <a:pt x="4111" y="168"/>
                  </a:lnTo>
                  <a:lnTo>
                    <a:pt x="4111" y="110"/>
                  </a:lnTo>
                  <a:lnTo>
                    <a:pt x="4027" y="110"/>
                  </a:lnTo>
                  <a:close/>
                  <a:moveTo>
                    <a:pt x="2479" y="110"/>
                  </a:moveTo>
                  <a:lnTo>
                    <a:pt x="2479" y="168"/>
                  </a:lnTo>
                  <a:lnTo>
                    <a:pt x="2563" y="168"/>
                  </a:lnTo>
                  <a:lnTo>
                    <a:pt x="2563" y="110"/>
                  </a:lnTo>
                  <a:lnTo>
                    <a:pt x="2479" y="110"/>
                  </a:lnTo>
                  <a:close/>
                  <a:moveTo>
                    <a:pt x="2378" y="110"/>
                  </a:moveTo>
                  <a:lnTo>
                    <a:pt x="2378" y="168"/>
                  </a:lnTo>
                  <a:lnTo>
                    <a:pt x="2462" y="168"/>
                  </a:lnTo>
                  <a:lnTo>
                    <a:pt x="2462" y="110"/>
                  </a:lnTo>
                  <a:lnTo>
                    <a:pt x="2378" y="110"/>
                  </a:lnTo>
                  <a:close/>
                  <a:moveTo>
                    <a:pt x="3763" y="98"/>
                  </a:moveTo>
                  <a:lnTo>
                    <a:pt x="3782" y="117"/>
                  </a:lnTo>
                  <a:lnTo>
                    <a:pt x="3772" y="124"/>
                  </a:lnTo>
                  <a:cubicBezTo>
                    <a:pt x="3772" y="158"/>
                    <a:pt x="3772" y="184"/>
                    <a:pt x="3775" y="199"/>
                  </a:cubicBezTo>
                  <a:lnTo>
                    <a:pt x="3753" y="206"/>
                  </a:lnTo>
                  <a:lnTo>
                    <a:pt x="3753" y="191"/>
                  </a:lnTo>
                  <a:lnTo>
                    <a:pt x="3688" y="191"/>
                  </a:lnTo>
                  <a:lnTo>
                    <a:pt x="3688" y="206"/>
                  </a:lnTo>
                  <a:lnTo>
                    <a:pt x="3669" y="215"/>
                  </a:lnTo>
                  <a:cubicBezTo>
                    <a:pt x="3672" y="194"/>
                    <a:pt x="3672" y="175"/>
                    <a:pt x="3672" y="158"/>
                  </a:cubicBezTo>
                  <a:cubicBezTo>
                    <a:pt x="3672" y="139"/>
                    <a:pt x="3672" y="120"/>
                    <a:pt x="3669" y="100"/>
                  </a:cubicBezTo>
                  <a:lnTo>
                    <a:pt x="3693" y="112"/>
                  </a:lnTo>
                  <a:lnTo>
                    <a:pt x="3751" y="112"/>
                  </a:lnTo>
                  <a:lnTo>
                    <a:pt x="3763" y="98"/>
                  </a:lnTo>
                  <a:close/>
                  <a:moveTo>
                    <a:pt x="528" y="93"/>
                  </a:moveTo>
                  <a:lnTo>
                    <a:pt x="556" y="105"/>
                  </a:lnTo>
                  <a:lnTo>
                    <a:pt x="544" y="115"/>
                  </a:lnTo>
                  <a:lnTo>
                    <a:pt x="544" y="268"/>
                  </a:lnTo>
                  <a:cubicBezTo>
                    <a:pt x="544" y="278"/>
                    <a:pt x="544" y="283"/>
                    <a:pt x="540" y="288"/>
                  </a:cubicBezTo>
                  <a:cubicBezTo>
                    <a:pt x="537" y="292"/>
                    <a:pt x="530" y="297"/>
                    <a:pt x="520" y="302"/>
                  </a:cubicBezTo>
                  <a:cubicBezTo>
                    <a:pt x="516" y="295"/>
                    <a:pt x="511" y="290"/>
                    <a:pt x="506" y="285"/>
                  </a:cubicBezTo>
                  <a:cubicBezTo>
                    <a:pt x="501" y="280"/>
                    <a:pt x="492" y="275"/>
                    <a:pt x="480" y="271"/>
                  </a:cubicBezTo>
                  <a:lnTo>
                    <a:pt x="480" y="266"/>
                  </a:lnTo>
                  <a:cubicBezTo>
                    <a:pt x="508" y="271"/>
                    <a:pt x="523" y="273"/>
                    <a:pt x="525" y="271"/>
                  </a:cubicBezTo>
                  <a:cubicBezTo>
                    <a:pt x="528" y="271"/>
                    <a:pt x="528" y="268"/>
                    <a:pt x="528" y="263"/>
                  </a:cubicBezTo>
                  <a:cubicBezTo>
                    <a:pt x="528" y="170"/>
                    <a:pt x="528" y="112"/>
                    <a:pt x="528" y="93"/>
                  </a:cubicBezTo>
                  <a:moveTo>
                    <a:pt x="1010" y="81"/>
                  </a:moveTo>
                  <a:lnTo>
                    <a:pt x="1017" y="81"/>
                  </a:lnTo>
                  <a:cubicBezTo>
                    <a:pt x="1020" y="98"/>
                    <a:pt x="1020" y="110"/>
                    <a:pt x="1020" y="120"/>
                  </a:cubicBezTo>
                  <a:cubicBezTo>
                    <a:pt x="1020" y="127"/>
                    <a:pt x="1020" y="129"/>
                    <a:pt x="1017" y="134"/>
                  </a:cubicBezTo>
                  <a:cubicBezTo>
                    <a:pt x="1015" y="139"/>
                    <a:pt x="1012" y="141"/>
                    <a:pt x="1010" y="141"/>
                  </a:cubicBezTo>
                  <a:cubicBezTo>
                    <a:pt x="1008" y="143"/>
                    <a:pt x="1003" y="143"/>
                    <a:pt x="1000" y="143"/>
                  </a:cubicBezTo>
                  <a:cubicBezTo>
                    <a:pt x="996" y="143"/>
                    <a:pt x="993" y="141"/>
                    <a:pt x="993" y="139"/>
                  </a:cubicBezTo>
                  <a:cubicBezTo>
                    <a:pt x="993" y="136"/>
                    <a:pt x="996" y="134"/>
                    <a:pt x="998" y="129"/>
                  </a:cubicBezTo>
                  <a:cubicBezTo>
                    <a:pt x="1003" y="120"/>
                    <a:pt x="1008" y="105"/>
                    <a:pt x="1010" y="81"/>
                  </a:cubicBezTo>
                  <a:moveTo>
                    <a:pt x="3204" y="76"/>
                  </a:moveTo>
                  <a:lnTo>
                    <a:pt x="3227" y="100"/>
                  </a:lnTo>
                  <a:lnTo>
                    <a:pt x="3095" y="100"/>
                  </a:lnTo>
                  <a:cubicBezTo>
                    <a:pt x="3081" y="100"/>
                    <a:pt x="3069" y="100"/>
                    <a:pt x="3062" y="103"/>
                  </a:cubicBezTo>
                  <a:lnTo>
                    <a:pt x="3050" y="93"/>
                  </a:lnTo>
                  <a:lnTo>
                    <a:pt x="3189" y="93"/>
                  </a:lnTo>
                  <a:lnTo>
                    <a:pt x="3204" y="76"/>
                  </a:lnTo>
                  <a:close/>
                  <a:moveTo>
                    <a:pt x="1550" y="76"/>
                  </a:moveTo>
                  <a:lnTo>
                    <a:pt x="1574" y="100"/>
                  </a:lnTo>
                  <a:lnTo>
                    <a:pt x="1442" y="100"/>
                  </a:lnTo>
                  <a:cubicBezTo>
                    <a:pt x="1428" y="100"/>
                    <a:pt x="1416" y="100"/>
                    <a:pt x="1408" y="103"/>
                  </a:cubicBezTo>
                  <a:lnTo>
                    <a:pt x="1396" y="93"/>
                  </a:lnTo>
                  <a:lnTo>
                    <a:pt x="1536" y="93"/>
                  </a:lnTo>
                  <a:lnTo>
                    <a:pt x="1550" y="76"/>
                  </a:lnTo>
                  <a:close/>
                  <a:moveTo>
                    <a:pt x="753" y="71"/>
                  </a:moveTo>
                  <a:lnTo>
                    <a:pt x="753" y="110"/>
                  </a:lnTo>
                  <a:lnTo>
                    <a:pt x="876" y="110"/>
                  </a:lnTo>
                  <a:lnTo>
                    <a:pt x="876" y="71"/>
                  </a:lnTo>
                  <a:lnTo>
                    <a:pt x="753" y="71"/>
                  </a:lnTo>
                  <a:close/>
                  <a:moveTo>
                    <a:pt x="4127" y="38"/>
                  </a:moveTo>
                  <a:lnTo>
                    <a:pt x="4127" y="100"/>
                  </a:lnTo>
                  <a:lnTo>
                    <a:pt x="4212" y="100"/>
                  </a:lnTo>
                  <a:lnTo>
                    <a:pt x="4212" y="38"/>
                  </a:lnTo>
                  <a:lnTo>
                    <a:pt x="4127" y="38"/>
                  </a:lnTo>
                  <a:close/>
                  <a:moveTo>
                    <a:pt x="4027" y="38"/>
                  </a:moveTo>
                  <a:lnTo>
                    <a:pt x="4027" y="100"/>
                  </a:lnTo>
                  <a:lnTo>
                    <a:pt x="4111" y="100"/>
                  </a:lnTo>
                  <a:lnTo>
                    <a:pt x="4111" y="38"/>
                  </a:lnTo>
                  <a:lnTo>
                    <a:pt x="4027" y="38"/>
                  </a:lnTo>
                  <a:close/>
                  <a:moveTo>
                    <a:pt x="2479" y="38"/>
                  </a:moveTo>
                  <a:lnTo>
                    <a:pt x="2479" y="100"/>
                  </a:lnTo>
                  <a:lnTo>
                    <a:pt x="2563" y="100"/>
                  </a:lnTo>
                  <a:lnTo>
                    <a:pt x="2563" y="38"/>
                  </a:lnTo>
                  <a:lnTo>
                    <a:pt x="2479" y="38"/>
                  </a:lnTo>
                  <a:close/>
                  <a:moveTo>
                    <a:pt x="2378" y="38"/>
                  </a:moveTo>
                  <a:lnTo>
                    <a:pt x="2378" y="100"/>
                  </a:lnTo>
                  <a:lnTo>
                    <a:pt x="2462" y="100"/>
                  </a:lnTo>
                  <a:lnTo>
                    <a:pt x="2462" y="38"/>
                  </a:lnTo>
                  <a:lnTo>
                    <a:pt x="2378" y="38"/>
                  </a:lnTo>
                  <a:close/>
                  <a:moveTo>
                    <a:pt x="84" y="35"/>
                  </a:moveTo>
                  <a:cubicBezTo>
                    <a:pt x="98" y="98"/>
                    <a:pt x="120" y="148"/>
                    <a:pt x="153" y="187"/>
                  </a:cubicBezTo>
                  <a:cubicBezTo>
                    <a:pt x="182" y="148"/>
                    <a:pt x="206" y="98"/>
                    <a:pt x="223" y="35"/>
                  </a:cubicBezTo>
                  <a:lnTo>
                    <a:pt x="84" y="35"/>
                  </a:lnTo>
                  <a:close/>
                  <a:moveTo>
                    <a:pt x="4821" y="28"/>
                  </a:moveTo>
                  <a:lnTo>
                    <a:pt x="4847" y="52"/>
                  </a:lnTo>
                  <a:cubicBezTo>
                    <a:pt x="4835" y="52"/>
                    <a:pt x="4809" y="71"/>
                    <a:pt x="4773" y="115"/>
                  </a:cubicBezTo>
                  <a:cubicBezTo>
                    <a:pt x="4735" y="155"/>
                    <a:pt x="4711" y="184"/>
                    <a:pt x="4699" y="203"/>
                  </a:cubicBezTo>
                  <a:cubicBezTo>
                    <a:pt x="4687" y="223"/>
                    <a:pt x="4680" y="237"/>
                    <a:pt x="4680" y="244"/>
                  </a:cubicBezTo>
                  <a:cubicBezTo>
                    <a:pt x="4680" y="249"/>
                    <a:pt x="4680" y="251"/>
                    <a:pt x="4682" y="256"/>
                  </a:cubicBezTo>
                  <a:cubicBezTo>
                    <a:pt x="4684" y="261"/>
                    <a:pt x="4694" y="263"/>
                    <a:pt x="4706" y="263"/>
                  </a:cubicBezTo>
                  <a:lnTo>
                    <a:pt x="4867" y="263"/>
                  </a:lnTo>
                  <a:cubicBezTo>
                    <a:pt x="4876" y="261"/>
                    <a:pt x="4881" y="254"/>
                    <a:pt x="4884" y="244"/>
                  </a:cubicBezTo>
                  <a:cubicBezTo>
                    <a:pt x="4886" y="235"/>
                    <a:pt x="4886" y="215"/>
                    <a:pt x="4888" y="182"/>
                  </a:cubicBezTo>
                  <a:lnTo>
                    <a:pt x="4895" y="182"/>
                  </a:lnTo>
                  <a:cubicBezTo>
                    <a:pt x="4895" y="206"/>
                    <a:pt x="4895" y="223"/>
                    <a:pt x="4898" y="235"/>
                  </a:cubicBezTo>
                  <a:cubicBezTo>
                    <a:pt x="4900" y="247"/>
                    <a:pt x="4907" y="254"/>
                    <a:pt x="4917" y="254"/>
                  </a:cubicBezTo>
                  <a:cubicBezTo>
                    <a:pt x="4912" y="271"/>
                    <a:pt x="4898" y="278"/>
                    <a:pt x="4874" y="278"/>
                  </a:cubicBezTo>
                  <a:lnTo>
                    <a:pt x="4699" y="278"/>
                  </a:lnTo>
                  <a:cubicBezTo>
                    <a:pt x="4682" y="278"/>
                    <a:pt x="4672" y="275"/>
                    <a:pt x="4665" y="266"/>
                  </a:cubicBezTo>
                  <a:cubicBezTo>
                    <a:pt x="4660" y="259"/>
                    <a:pt x="4658" y="251"/>
                    <a:pt x="4658" y="247"/>
                  </a:cubicBezTo>
                  <a:cubicBezTo>
                    <a:pt x="4658" y="237"/>
                    <a:pt x="4663" y="223"/>
                    <a:pt x="4672" y="203"/>
                  </a:cubicBezTo>
                  <a:cubicBezTo>
                    <a:pt x="4682" y="187"/>
                    <a:pt x="4727" y="134"/>
                    <a:pt x="4807" y="50"/>
                  </a:cubicBezTo>
                  <a:lnTo>
                    <a:pt x="4699" y="50"/>
                  </a:lnTo>
                  <a:cubicBezTo>
                    <a:pt x="4687" y="50"/>
                    <a:pt x="4677" y="50"/>
                    <a:pt x="4667" y="52"/>
                  </a:cubicBezTo>
                  <a:lnTo>
                    <a:pt x="4655" y="43"/>
                  </a:lnTo>
                  <a:lnTo>
                    <a:pt x="4807" y="43"/>
                  </a:lnTo>
                  <a:lnTo>
                    <a:pt x="4821" y="28"/>
                  </a:lnTo>
                  <a:close/>
                  <a:moveTo>
                    <a:pt x="1240" y="28"/>
                  </a:moveTo>
                  <a:cubicBezTo>
                    <a:pt x="1260" y="38"/>
                    <a:pt x="1269" y="45"/>
                    <a:pt x="1272" y="48"/>
                  </a:cubicBezTo>
                  <a:cubicBezTo>
                    <a:pt x="1276" y="52"/>
                    <a:pt x="1279" y="57"/>
                    <a:pt x="1279" y="60"/>
                  </a:cubicBezTo>
                  <a:cubicBezTo>
                    <a:pt x="1279" y="64"/>
                    <a:pt x="1276" y="69"/>
                    <a:pt x="1274" y="71"/>
                  </a:cubicBezTo>
                  <a:cubicBezTo>
                    <a:pt x="1269" y="76"/>
                    <a:pt x="1269" y="79"/>
                    <a:pt x="1267" y="79"/>
                  </a:cubicBezTo>
                  <a:cubicBezTo>
                    <a:pt x="1264" y="79"/>
                    <a:pt x="1262" y="76"/>
                    <a:pt x="1260" y="67"/>
                  </a:cubicBezTo>
                  <a:cubicBezTo>
                    <a:pt x="1257" y="57"/>
                    <a:pt x="1250" y="45"/>
                    <a:pt x="1238" y="31"/>
                  </a:cubicBezTo>
                  <a:lnTo>
                    <a:pt x="1240" y="28"/>
                  </a:lnTo>
                  <a:close/>
                  <a:moveTo>
                    <a:pt x="753" y="26"/>
                  </a:moveTo>
                  <a:lnTo>
                    <a:pt x="753" y="64"/>
                  </a:lnTo>
                  <a:lnTo>
                    <a:pt x="876" y="64"/>
                  </a:lnTo>
                  <a:lnTo>
                    <a:pt x="876" y="26"/>
                  </a:lnTo>
                  <a:lnTo>
                    <a:pt x="753" y="26"/>
                  </a:lnTo>
                  <a:close/>
                  <a:moveTo>
                    <a:pt x="4007" y="16"/>
                  </a:moveTo>
                  <a:lnTo>
                    <a:pt x="4027" y="31"/>
                  </a:lnTo>
                  <a:lnTo>
                    <a:pt x="4209" y="31"/>
                  </a:lnTo>
                  <a:lnTo>
                    <a:pt x="4224" y="16"/>
                  </a:lnTo>
                  <a:lnTo>
                    <a:pt x="4240" y="35"/>
                  </a:lnTo>
                  <a:lnTo>
                    <a:pt x="4228" y="43"/>
                  </a:lnTo>
                  <a:lnTo>
                    <a:pt x="4228" y="136"/>
                  </a:lnTo>
                  <a:cubicBezTo>
                    <a:pt x="4228" y="158"/>
                    <a:pt x="4231" y="177"/>
                    <a:pt x="4231" y="189"/>
                  </a:cubicBezTo>
                  <a:lnTo>
                    <a:pt x="4212" y="196"/>
                  </a:lnTo>
                  <a:lnTo>
                    <a:pt x="4212" y="177"/>
                  </a:lnTo>
                  <a:lnTo>
                    <a:pt x="4127" y="177"/>
                  </a:lnTo>
                  <a:lnTo>
                    <a:pt x="4127" y="237"/>
                  </a:lnTo>
                  <a:cubicBezTo>
                    <a:pt x="4127" y="259"/>
                    <a:pt x="4127" y="275"/>
                    <a:pt x="4130" y="292"/>
                  </a:cubicBezTo>
                  <a:lnTo>
                    <a:pt x="4108" y="300"/>
                  </a:lnTo>
                  <a:lnTo>
                    <a:pt x="4111" y="275"/>
                  </a:lnTo>
                  <a:cubicBezTo>
                    <a:pt x="4111" y="254"/>
                    <a:pt x="4111" y="220"/>
                    <a:pt x="4111" y="177"/>
                  </a:cubicBezTo>
                  <a:lnTo>
                    <a:pt x="4027" y="177"/>
                  </a:lnTo>
                  <a:lnTo>
                    <a:pt x="4027" y="196"/>
                  </a:lnTo>
                  <a:lnTo>
                    <a:pt x="4007" y="208"/>
                  </a:lnTo>
                  <a:cubicBezTo>
                    <a:pt x="4007" y="175"/>
                    <a:pt x="4007" y="143"/>
                    <a:pt x="4007" y="112"/>
                  </a:cubicBezTo>
                  <a:cubicBezTo>
                    <a:pt x="4007" y="79"/>
                    <a:pt x="4007" y="48"/>
                    <a:pt x="4007" y="16"/>
                  </a:cubicBezTo>
                  <a:moveTo>
                    <a:pt x="2359" y="16"/>
                  </a:moveTo>
                  <a:lnTo>
                    <a:pt x="2378" y="31"/>
                  </a:lnTo>
                  <a:lnTo>
                    <a:pt x="2560" y="31"/>
                  </a:lnTo>
                  <a:lnTo>
                    <a:pt x="2575" y="16"/>
                  </a:lnTo>
                  <a:lnTo>
                    <a:pt x="2591" y="35"/>
                  </a:lnTo>
                  <a:lnTo>
                    <a:pt x="2580" y="43"/>
                  </a:lnTo>
                  <a:lnTo>
                    <a:pt x="2580" y="136"/>
                  </a:lnTo>
                  <a:cubicBezTo>
                    <a:pt x="2580" y="158"/>
                    <a:pt x="2582" y="177"/>
                    <a:pt x="2582" y="189"/>
                  </a:cubicBezTo>
                  <a:lnTo>
                    <a:pt x="2563" y="196"/>
                  </a:lnTo>
                  <a:lnTo>
                    <a:pt x="2563" y="177"/>
                  </a:lnTo>
                  <a:lnTo>
                    <a:pt x="2479" y="177"/>
                  </a:lnTo>
                  <a:lnTo>
                    <a:pt x="2479" y="237"/>
                  </a:lnTo>
                  <a:cubicBezTo>
                    <a:pt x="2479" y="259"/>
                    <a:pt x="2479" y="275"/>
                    <a:pt x="2481" y="292"/>
                  </a:cubicBezTo>
                  <a:lnTo>
                    <a:pt x="2460" y="300"/>
                  </a:lnTo>
                  <a:lnTo>
                    <a:pt x="2462" y="275"/>
                  </a:lnTo>
                  <a:cubicBezTo>
                    <a:pt x="2462" y="254"/>
                    <a:pt x="2462" y="220"/>
                    <a:pt x="2462" y="177"/>
                  </a:cubicBezTo>
                  <a:lnTo>
                    <a:pt x="2378" y="177"/>
                  </a:lnTo>
                  <a:lnTo>
                    <a:pt x="2378" y="196"/>
                  </a:lnTo>
                  <a:lnTo>
                    <a:pt x="2359" y="208"/>
                  </a:lnTo>
                  <a:cubicBezTo>
                    <a:pt x="2359" y="175"/>
                    <a:pt x="2359" y="143"/>
                    <a:pt x="2359" y="112"/>
                  </a:cubicBezTo>
                  <a:cubicBezTo>
                    <a:pt x="2359" y="79"/>
                    <a:pt x="2359" y="48"/>
                    <a:pt x="2359" y="16"/>
                  </a:cubicBezTo>
                  <a:moveTo>
                    <a:pt x="232" y="16"/>
                  </a:moveTo>
                  <a:lnTo>
                    <a:pt x="254" y="33"/>
                  </a:lnTo>
                  <a:lnTo>
                    <a:pt x="242" y="43"/>
                  </a:lnTo>
                  <a:cubicBezTo>
                    <a:pt x="220" y="108"/>
                    <a:pt x="194" y="160"/>
                    <a:pt x="165" y="201"/>
                  </a:cubicBezTo>
                  <a:cubicBezTo>
                    <a:pt x="187" y="223"/>
                    <a:pt x="208" y="240"/>
                    <a:pt x="235" y="249"/>
                  </a:cubicBezTo>
                  <a:cubicBezTo>
                    <a:pt x="261" y="261"/>
                    <a:pt x="283" y="268"/>
                    <a:pt x="302" y="268"/>
                  </a:cubicBezTo>
                  <a:lnTo>
                    <a:pt x="302" y="273"/>
                  </a:lnTo>
                  <a:cubicBezTo>
                    <a:pt x="285" y="275"/>
                    <a:pt x="276" y="283"/>
                    <a:pt x="273" y="292"/>
                  </a:cubicBezTo>
                  <a:cubicBezTo>
                    <a:pt x="228" y="275"/>
                    <a:pt x="187" y="249"/>
                    <a:pt x="153" y="213"/>
                  </a:cubicBezTo>
                  <a:cubicBezTo>
                    <a:pt x="115" y="251"/>
                    <a:pt x="64" y="280"/>
                    <a:pt x="0" y="300"/>
                  </a:cubicBezTo>
                  <a:lnTo>
                    <a:pt x="0" y="297"/>
                  </a:lnTo>
                  <a:cubicBezTo>
                    <a:pt x="60" y="271"/>
                    <a:pt x="108" y="240"/>
                    <a:pt x="144" y="201"/>
                  </a:cubicBezTo>
                  <a:cubicBezTo>
                    <a:pt x="110" y="153"/>
                    <a:pt x="88" y="98"/>
                    <a:pt x="79" y="35"/>
                  </a:cubicBezTo>
                  <a:lnTo>
                    <a:pt x="72" y="35"/>
                  </a:lnTo>
                  <a:cubicBezTo>
                    <a:pt x="60" y="35"/>
                    <a:pt x="50" y="38"/>
                    <a:pt x="40" y="40"/>
                  </a:cubicBezTo>
                  <a:lnTo>
                    <a:pt x="28" y="28"/>
                  </a:lnTo>
                  <a:lnTo>
                    <a:pt x="223" y="28"/>
                  </a:lnTo>
                  <a:lnTo>
                    <a:pt x="232" y="16"/>
                  </a:lnTo>
                  <a:close/>
                  <a:moveTo>
                    <a:pt x="2704" y="14"/>
                  </a:moveTo>
                  <a:cubicBezTo>
                    <a:pt x="2724" y="21"/>
                    <a:pt x="2738" y="28"/>
                    <a:pt x="2745" y="33"/>
                  </a:cubicBezTo>
                  <a:cubicBezTo>
                    <a:pt x="2752" y="38"/>
                    <a:pt x="2757" y="45"/>
                    <a:pt x="2755" y="50"/>
                  </a:cubicBezTo>
                  <a:cubicBezTo>
                    <a:pt x="2755" y="55"/>
                    <a:pt x="2755" y="60"/>
                    <a:pt x="2752" y="64"/>
                  </a:cubicBezTo>
                  <a:cubicBezTo>
                    <a:pt x="2750" y="69"/>
                    <a:pt x="2747" y="69"/>
                    <a:pt x="2745" y="69"/>
                  </a:cubicBezTo>
                  <a:cubicBezTo>
                    <a:pt x="2743" y="69"/>
                    <a:pt x="2740" y="67"/>
                    <a:pt x="2735" y="57"/>
                  </a:cubicBezTo>
                  <a:cubicBezTo>
                    <a:pt x="2731" y="45"/>
                    <a:pt x="2719" y="31"/>
                    <a:pt x="2702" y="16"/>
                  </a:cubicBezTo>
                  <a:lnTo>
                    <a:pt x="2704" y="14"/>
                  </a:lnTo>
                  <a:close/>
                  <a:moveTo>
                    <a:pt x="441" y="9"/>
                  </a:moveTo>
                  <a:lnTo>
                    <a:pt x="458" y="33"/>
                  </a:lnTo>
                  <a:cubicBezTo>
                    <a:pt x="448" y="33"/>
                    <a:pt x="432" y="35"/>
                    <a:pt x="408" y="43"/>
                  </a:cubicBezTo>
                  <a:lnTo>
                    <a:pt x="408" y="100"/>
                  </a:lnTo>
                  <a:lnTo>
                    <a:pt x="420" y="100"/>
                  </a:lnTo>
                  <a:lnTo>
                    <a:pt x="436" y="86"/>
                  </a:lnTo>
                  <a:lnTo>
                    <a:pt x="458" y="110"/>
                  </a:lnTo>
                  <a:lnTo>
                    <a:pt x="408" y="110"/>
                  </a:lnTo>
                  <a:lnTo>
                    <a:pt x="408" y="131"/>
                  </a:lnTo>
                  <a:cubicBezTo>
                    <a:pt x="422" y="139"/>
                    <a:pt x="434" y="148"/>
                    <a:pt x="444" y="155"/>
                  </a:cubicBezTo>
                  <a:cubicBezTo>
                    <a:pt x="451" y="163"/>
                    <a:pt x="456" y="170"/>
                    <a:pt x="456" y="175"/>
                  </a:cubicBezTo>
                  <a:cubicBezTo>
                    <a:pt x="456" y="177"/>
                    <a:pt x="453" y="182"/>
                    <a:pt x="451" y="187"/>
                  </a:cubicBezTo>
                  <a:cubicBezTo>
                    <a:pt x="448" y="191"/>
                    <a:pt x="446" y="194"/>
                    <a:pt x="444" y="194"/>
                  </a:cubicBezTo>
                  <a:cubicBezTo>
                    <a:pt x="441" y="194"/>
                    <a:pt x="439" y="187"/>
                    <a:pt x="436" y="177"/>
                  </a:cubicBezTo>
                  <a:cubicBezTo>
                    <a:pt x="429" y="163"/>
                    <a:pt x="420" y="148"/>
                    <a:pt x="408" y="139"/>
                  </a:cubicBezTo>
                  <a:cubicBezTo>
                    <a:pt x="408" y="218"/>
                    <a:pt x="408" y="268"/>
                    <a:pt x="410" y="295"/>
                  </a:cubicBezTo>
                  <a:lnTo>
                    <a:pt x="391" y="302"/>
                  </a:lnTo>
                  <a:cubicBezTo>
                    <a:pt x="391" y="275"/>
                    <a:pt x="391" y="225"/>
                    <a:pt x="391" y="153"/>
                  </a:cubicBezTo>
                  <a:cubicBezTo>
                    <a:pt x="374" y="189"/>
                    <a:pt x="355" y="218"/>
                    <a:pt x="328" y="242"/>
                  </a:cubicBezTo>
                  <a:lnTo>
                    <a:pt x="326" y="237"/>
                  </a:lnTo>
                  <a:cubicBezTo>
                    <a:pt x="340" y="220"/>
                    <a:pt x="352" y="199"/>
                    <a:pt x="362" y="177"/>
                  </a:cubicBezTo>
                  <a:cubicBezTo>
                    <a:pt x="374" y="153"/>
                    <a:pt x="384" y="131"/>
                    <a:pt x="388" y="110"/>
                  </a:cubicBezTo>
                  <a:lnTo>
                    <a:pt x="372" y="110"/>
                  </a:lnTo>
                  <a:cubicBezTo>
                    <a:pt x="360" y="110"/>
                    <a:pt x="350" y="110"/>
                    <a:pt x="340" y="112"/>
                  </a:cubicBezTo>
                  <a:lnTo>
                    <a:pt x="328" y="100"/>
                  </a:lnTo>
                  <a:lnTo>
                    <a:pt x="391" y="100"/>
                  </a:lnTo>
                  <a:lnTo>
                    <a:pt x="391" y="45"/>
                  </a:lnTo>
                  <a:cubicBezTo>
                    <a:pt x="372" y="48"/>
                    <a:pt x="352" y="50"/>
                    <a:pt x="333" y="50"/>
                  </a:cubicBezTo>
                  <a:lnTo>
                    <a:pt x="333" y="45"/>
                  </a:lnTo>
                  <a:cubicBezTo>
                    <a:pt x="352" y="43"/>
                    <a:pt x="372" y="38"/>
                    <a:pt x="393" y="31"/>
                  </a:cubicBezTo>
                  <a:cubicBezTo>
                    <a:pt x="412" y="26"/>
                    <a:pt x="429" y="19"/>
                    <a:pt x="441" y="9"/>
                  </a:cubicBezTo>
                  <a:moveTo>
                    <a:pt x="883" y="4"/>
                  </a:moveTo>
                  <a:lnTo>
                    <a:pt x="904" y="21"/>
                  </a:lnTo>
                  <a:lnTo>
                    <a:pt x="892" y="31"/>
                  </a:lnTo>
                  <a:cubicBezTo>
                    <a:pt x="892" y="79"/>
                    <a:pt x="895" y="110"/>
                    <a:pt x="895" y="122"/>
                  </a:cubicBezTo>
                  <a:lnTo>
                    <a:pt x="876" y="131"/>
                  </a:lnTo>
                  <a:lnTo>
                    <a:pt x="876" y="117"/>
                  </a:lnTo>
                  <a:lnTo>
                    <a:pt x="753" y="117"/>
                  </a:lnTo>
                  <a:lnTo>
                    <a:pt x="753" y="124"/>
                  </a:lnTo>
                  <a:lnTo>
                    <a:pt x="734" y="131"/>
                  </a:lnTo>
                  <a:cubicBezTo>
                    <a:pt x="734" y="112"/>
                    <a:pt x="734" y="95"/>
                    <a:pt x="734" y="76"/>
                  </a:cubicBezTo>
                  <a:cubicBezTo>
                    <a:pt x="734" y="60"/>
                    <a:pt x="734" y="35"/>
                    <a:pt x="734" y="7"/>
                  </a:cubicBezTo>
                  <a:lnTo>
                    <a:pt x="753" y="19"/>
                  </a:lnTo>
                  <a:lnTo>
                    <a:pt x="873" y="19"/>
                  </a:lnTo>
                  <a:lnTo>
                    <a:pt x="883" y="4"/>
                  </a:lnTo>
                  <a:close/>
                  <a:moveTo>
                    <a:pt x="3852" y="4"/>
                  </a:moveTo>
                  <a:cubicBezTo>
                    <a:pt x="3873" y="11"/>
                    <a:pt x="3885" y="19"/>
                    <a:pt x="3890" y="21"/>
                  </a:cubicBezTo>
                  <a:cubicBezTo>
                    <a:pt x="3895" y="26"/>
                    <a:pt x="3897" y="31"/>
                    <a:pt x="3897" y="33"/>
                  </a:cubicBezTo>
                  <a:cubicBezTo>
                    <a:pt x="3897" y="38"/>
                    <a:pt x="3895" y="40"/>
                    <a:pt x="3892" y="45"/>
                  </a:cubicBezTo>
                  <a:cubicBezTo>
                    <a:pt x="3890" y="48"/>
                    <a:pt x="3887" y="50"/>
                    <a:pt x="3885" y="50"/>
                  </a:cubicBezTo>
                  <a:cubicBezTo>
                    <a:pt x="3883" y="50"/>
                    <a:pt x="3880" y="48"/>
                    <a:pt x="3878" y="40"/>
                  </a:cubicBezTo>
                  <a:cubicBezTo>
                    <a:pt x="3871" y="31"/>
                    <a:pt x="3861" y="21"/>
                    <a:pt x="3849" y="9"/>
                  </a:cubicBezTo>
                  <a:lnTo>
                    <a:pt x="3852" y="4"/>
                  </a:lnTo>
                  <a:close/>
                  <a:moveTo>
                    <a:pt x="3804" y="4"/>
                  </a:moveTo>
                  <a:lnTo>
                    <a:pt x="3837" y="19"/>
                  </a:lnTo>
                  <a:lnTo>
                    <a:pt x="3825" y="28"/>
                  </a:lnTo>
                  <a:lnTo>
                    <a:pt x="3825" y="62"/>
                  </a:lnTo>
                  <a:lnTo>
                    <a:pt x="3892" y="62"/>
                  </a:lnTo>
                  <a:lnTo>
                    <a:pt x="3909" y="45"/>
                  </a:lnTo>
                  <a:lnTo>
                    <a:pt x="3935" y="69"/>
                  </a:lnTo>
                  <a:lnTo>
                    <a:pt x="3827" y="69"/>
                  </a:lnTo>
                  <a:cubicBezTo>
                    <a:pt x="3830" y="131"/>
                    <a:pt x="3837" y="175"/>
                    <a:pt x="3847" y="199"/>
                  </a:cubicBezTo>
                  <a:cubicBezTo>
                    <a:pt x="3854" y="187"/>
                    <a:pt x="3861" y="175"/>
                    <a:pt x="3868" y="158"/>
                  </a:cubicBezTo>
                  <a:cubicBezTo>
                    <a:pt x="3873" y="141"/>
                    <a:pt x="3880" y="122"/>
                    <a:pt x="3885" y="100"/>
                  </a:cubicBezTo>
                  <a:lnTo>
                    <a:pt x="3914" y="120"/>
                  </a:lnTo>
                  <a:lnTo>
                    <a:pt x="3902" y="129"/>
                  </a:lnTo>
                  <a:cubicBezTo>
                    <a:pt x="3885" y="165"/>
                    <a:pt x="3871" y="196"/>
                    <a:pt x="3859" y="218"/>
                  </a:cubicBezTo>
                  <a:cubicBezTo>
                    <a:pt x="3871" y="237"/>
                    <a:pt x="3890" y="254"/>
                    <a:pt x="3914" y="268"/>
                  </a:cubicBezTo>
                  <a:lnTo>
                    <a:pt x="3926" y="213"/>
                  </a:lnTo>
                  <a:lnTo>
                    <a:pt x="3931" y="213"/>
                  </a:lnTo>
                  <a:cubicBezTo>
                    <a:pt x="3928" y="228"/>
                    <a:pt x="3928" y="240"/>
                    <a:pt x="3928" y="249"/>
                  </a:cubicBezTo>
                  <a:cubicBezTo>
                    <a:pt x="3928" y="259"/>
                    <a:pt x="3928" y="266"/>
                    <a:pt x="3931" y="273"/>
                  </a:cubicBezTo>
                  <a:cubicBezTo>
                    <a:pt x="3933" y="280"/>
                    <a:pt x="3933" y="288"/>
                    <a:pt x="3935" y="295"/>
                  </a:cubicBezTo>
                  <a:cubicBezTo>
                    <a:pt x="3938" y="297"/>
                    <a:pt x="3935" y="297"/>
                    <a:pt x="3933" y="297"/>
                  </a:cubicBezTo>
                  <a:cubicBezTo>
                    <a:pt x="3931" y="297"/>
                    <a:pt x="3921" y="295"/>
                    <a:pt x="3902" y="285"/>
                  </a:cubicBezTo>
                  <a:cubicBezTo>
                    <a:pt x="3885" y="278"/>
                    <a:pt x="3866" y="261"/>
                    <a:pt x="3844" y="232"/>
                  </a:cubicBezTo>
                  <a:cubicBezTo>
                    <a:pt x="3815" y="259"/>
                    <a:pt x="3782" y="280"/>
                    <a:pt x="3741" y="300"/>
                  </a:cubicBezTo>
                  <a:lnTo>
                    <a:pt x="3736" y="295"/>
                  </a:lnTo>
                  <a:cubicBezTo>
                    <a:pt x="3780" y="271"/>
                    <a:pt x="3811" y="244"/>
                    <a:pt x="3835" y="215"/>
                  </a:cubicBezTo>
                  <a:cubicBezTo>
                    <a:pt x="3818" y="187"/>
                    <a:pt x="3811" y="139"/>
                    <a:pt x="3808" y="69"/>
                  </a:cubicBezTo>
                  <a:lnTo>
                    <a:pt x="3686" y="69"/>
                  </a:lnTo>
                  <a:cubicBezTo>
                    <a:pt x="3676" y="69"/>
                    <a:pt x="3664" y="71"/>
                    <a:pt x="3655" y="74"/>
                  </a:cubicBezTo>
                  <a:lnTo>
                    <a:pt x="3645" y="62"/>
                  </a:lnTo>
                  <a:lnTo>
                    <a:pt x="3806" y="62"/>
                  </a:lnTo>
                  <a:cubicBezTo>
                    <a:pt x="3806" y="45"/>
                    <a:pt x="3806" y="26"/>
                    <a:pt x="3804" y="4"/>
                  </a:cubicBezTo>
                  <a:moveTo>
                    <a:pt x="3484" y="2"/>
                  </a:moveTo>
                  <a:lnTo>
                    <a:pt x="3515" y="16"/>
                  </a:lnTo>
                  <a:lnTo>
                    <a:pt x="3504" y="26"/>
                  </a:lnTo>
                  <a:lnTo>
                    <a:pt x="3504" y="79"/>
                  </a:lnTo>
                  <a:lnTo>
                    <a:pt x="3561" y="79"/>
                  </a:lnTo>
                  <a:lnTo>
                    <a:pt x="3578" y="62"/>
                  </a:lnTo>
                  <a:lnTo>
                    <a:pt x="3602" y="86"/>
                  </a:lnTo>
                  <a:lnTo>
                    <a:pt x="3515" y="86"/>
                  </a:lnTo>
                  <a:cubicBezTo>
                    <a:pt x="3527" y="122"/>
                    <a:pt x="3542" y="153"/>
                    <a:pt x="3559" y="175"/>
                  </a:cubicBezTo>
                  <a:cubicBezTo>
                    <a:pt x="3578" y="196"/>
                    <a:pt x="3592" y="211"/>
                    <a:pt x="3609" y="215"/>
                  </a:cubicBezTo>
                  <a:lnTo>
                    <a:pt x="3609" y="220"/>
                  </a:lnTo>
                  <a:cubicBezTo>
                    <a:pt x="3595" y="220"/>
                    <a:pt x="3585" y="225"/>
                    <a:pt x="3580" y="232"/>
                  </a:cubicBezTo>
                  <a:cubicBezTo>
                    <a:pt x="3568" y="223"/>
                    <a:pt x="3556" y="203"/>
                    <a:pt x="3542" y="177"/>
                  </a:cubicBezTo>
                  <a:cubicBezTo>
                    <a:pt x="3527" y="148"/>
                    <a:pt x="3515" y="120"/>
                    <a:pt x="3508" y="86"/>
                  </a:cubicBezTo>
                  <a:lnTo>
                    <a:pt x="3504" y="86"/>
                  </a:lnTo>
                  <a:lnTo>
                    <a:pt x="3504" y="220"/>
                  </a:lnTo>
                  <a:lnTo>
                    <a:pt x="3530" y="220"/>
                  </a:lnTo>
                  <a:lnTo>
                    <a:pt x="3544" y="206"/>
                  </a:lnTo>
                  <a:lnTo>
                    <a:pt x="3568" y="230"/>
                  </a:lnTo>
                  <a:lnTo>
                    <a:pt x="3504" y="230"/>
                  </a:lnTo>
                  <a:lnTo>
                    <a:pt x="3504" y="242"/>
                  </a:lnTo>
                  <a:cubicBezTo>
                    <a:pt x="3504" y="259"/>
                    <a:pt x="3504" y="275"/>
                    <a:pt x="3504" y="292"/>
                  </a:cubicBezTo>
                  <a:lnTo>
                    <a:pt x="3484" y="302"/>
                  </a:lnTo>
                  <a:cubicBezTo>
                    <a:pt x="3484" y="273"/>
                    <a:pt x="3484" y="256"/>
                    <a:pt x="3484" y="247"/>
                  </a:cubicBezTo>
                  <a:lnTo>
                    <a:pt x="3484" y="230"/>
                  </a:lnTo>
                  <a:lnTo>
                    <a:pt x="3465" y="230"/>
                  </a:lnTo>
                  <a:cubicBezTo>
                    <a:pt x="3453" y="230"/>
                    <a:pt x="3444" y="230"/>
                    <a:pt x="3434" y="232"/>
                  </a:cubicBezTo>
                  <a:lnTo>
                    <a:pt x="3422" y="220"/>
                  </a:lnTo>
                  <a:lnTo>
                    <a:pt x="3484" y="220"/>
                  </a:lnTo>
                  <a:lnTo>
                    <a:pt x="3484" y="98"/>
                  </a:lnTo>
                  <a:cubicBezTo>
                    <a:pt x="3472" y="129"/>
                    <a:pt x="3458" y="158"/>
                    <a:pt x="3439" y="180"/>
                  </a:cubicBezTo>
                  <a:cubicBezTo>
                    <a:pt x="3422" y="203"/>
                    <a:pt x="3405" y="223"/>
                    <a:pt x="3384" y="237"/>
                  </a:cubicBezTo>
                  <a:lnTo>
                    <a:pt x="3381" y="235"/>
                  </a:lnTo>
                  <a:cubicBezTo>
                    <a:pt x="3395" y="218"/>
                    <a:pt x="3412" y="196"/>
                    <a:pt x="3429" y="168"/>
                  </a:cubicBezTo>
                  <a:cubicBezTo>
                    <a:pt x="3446" y="139"/>
                    <a:pt x="3460" y="112"/>
                    <a:pt x="3467" y="86"/>
                  </a:cubicBezTo>
                  <a:lnTo>
                    <a:pt x="3439" y="86"/>
                  </a:lnTo>
                  <a:cubicBezTo>
                    <a:pt x="3429" y="86"/>
                    <a:pt x="3417" y="88"/>
                    <a:pt x="3410" y="91"/>
                  </a:cubicBezTo>
                  <a:lnTo>
                    <a:pt x="3398" y="79"/>
                  </a:lnTo>
                  <a:lnTo>
                    <a:pt x="3484" y="79"/>
                  </a:lnTo>
                  <a:lnTo>
                    <a:pt x="3484" y="40"/>
                  </a:lnTo>
                  <a:cubicBezTo>
                    <a:pt x="3484" y="31"/>
                    <a:pt x="3484" y="19"/>
                    <a:pt x="3484" y="2"/>
                  </a:cubicBezTo>
                  <a:moveTo>
                    <a:pt x="1833" y="2"/>
                  </a:moveTo>
                  <a:lnTo>
                    <a:pt x="1864" y="16"/>
                  </a:lnTo>
                  <a:lnTo>
                    <a:pt x="1852" y="26"/>
                  </a:lnTo>
                  <a:lnTo>
                    <a:pt x="1852" y="79"/>
                  </a:lnTo>
                  <a:lnTo>
                    <a:pt x="1910" y="79"/>
                  </a:lnTo>
                  <a:lnTo>
                    <a:pt x="1927" y="62"/>
                  </a:lnTo>
                  <a:lnTo>
                    <a:pt x="1951" y="86"/>
                  </a:lnTo>
                  <a:lnTo>
                    <a:pt x="1864" y="86"/>
                  </a:lnTo>
                  <a:cubicBezTo>
                    <a:pt x="1876" y="122"/>
                    <a:pt x="1891" y="153"/>
                    <a:pt x="1907" y="175"/>
                  </a:cubicBezTo>
                  <a:cubicBezTo>
                    <a:pt x="1927" y="196"/>
                    <a:pt x="1941" y="211"/>
                    <a:pt x="1958" y="215"/>
                  </a:cubicBezTo>
                  <a:lnTo>
                    <a:pt x="1958" y="220"/>
                  </a:lnTo>
                  <a:cubicBezTo>
                    <a:pt x="1944" y="220"/>
                    <a:pt x="1934" y="225"/>
                    <a:pt x="1929" y="232"/>
                  </a:cubicBezTo>
                  <a:cubicBezTo>
                    <a:pt x="1917" y="223"/>
                    <a:pt x="1905" y="203"/>
                    <a:pt x="1891" y="177"/>
                  </a:cubicBezTo>
                  <a:cubicBezTo>
                    <a:pt x="1876" y="148"/>
                    <a:pt x="1864" y="120"/>
                    <a:pt x="1857" y="86"/>
                  </a:cubicBezTo>
                  <a:lnTo>
                    <a:pt x="1852" y="86"/>
                  </a:lnTo>
                  <a:lnTo>
                    <a:pt x="1852" y="220"/>
                  </a:lnTo>
                  <a:lnTo>
                    <a:pt x="1879" y="220"/>
                  </a:lnTo>
                  <a:lnTo>
                    <a:pt x="1893" y="206"/>
                  </a:lnTo>
                  <a:lnTo>
                    <a:pt x="1917" y="230"/>
                  </a:lnTo>
                  <a:lnTo>
                    <a:pt x="1852" y="230"/>
                  </a:lnTo>
                  <a:lnTo>
                    <a:pt x="1852" y="242"/>
                  </a:lnTo>
                  <a:cubicBezTo>
                    <a:pt x="1852" y="259"/>
                    <a:pt x="1852" y="275"/>
                    <a:pt x="1852" y="292"/>
                  </a:cubicBezTo>
                  <a:lnTo>
                    <a:pt x="1833" y="302"/>
                  </a:lnTo>
                  <a:cubicBezTo>
                    <a:pt x="1833" y="273"/>
                    <a:pt x="1833" y="256"/>
                    <a:pt x="1833" y="247"/>
                  </a:cubicBezTo>
                  <a:lnTo>
                    <a:pt x="1833" y="230"/>
                  </a:lnTo>
                  <a:lnTo>
                    <a:pt x="1814" y="230"/>
                  </a:lnTo>
                  <a:cubicBezTo>
                    <a:pt x="1802" y="230"/>
                    <a:pt x="1792" y="230"/>
                    <a:pt x="1783" y="232"/>
                  </a:cubicBezTo>
                  <a:lnTo>
                    <a:pt x="1771" y="220"/>
                  </a:lnTo>
                  <a:lnTo>
                    <a:pt x="1833" y="220"/>
                  </a:lnTo>
                  <a:lnTo>
                    <a:pt x="1833" y="98"/>
                  </a:lnTo>
                  <a:cubicBezTo>
                    <a:pt x="1821" y="129"/>
                    <a:pt x="1807" y="158"/>
                    <a:pt x="1787" y="180"/>
                  </a:cubicBezTo>
                  <a:cubicBezTo>
                    <a:pt x="1771" y="203"/>
                    <a:pt x="1754" y="223"/>
                    <a:pt x="1732" y="237"/>
                  </a:cubicBezTo>
                  <a:lnTo>
                    <a:pt x="1730" y="235"/>
                  </a:lnTo>
                  <a:cubicBezTo>
                    <a:pt x="1744" y="218"/>
                    <a:pt x="1761" y="196"/>
                    <a:pt x="1778" y="168"/>
                  </a:cubicBezTo>
                  <a:cubicBezTo>
                    <a:pt x="1795" y="139"/>
                    <a:pt x="1809" y="112"/>
                    <a:pt x="1816" y="86"/>
                  </a:cubicBezTo>
                  <a:lnTo>
                    <a:pt x="1787" y="86"/>
                  </a:lnTo>
                  <a:cubicBezTo>
                    <a:pt x="1778" y="86"/>
                    <a:pt x="1766" y="88"/>
                    <a:pt x="1759" y="91"/>
                  </a:cubicBezTo>
                  <a:lnTo>
                    <a:pt x="1747" y="79"/>
                  </a:lnTo>
                  <a:lnTo>
                    <a:pt x="1833" y="79"/>
                  </a:lnTo>
                  <a:lnTo>
                    <a:pt x="1833" y="40"/>
                  </a:lnTo>
                  <a:cubicBezTo>
                    <a:pt x="1833" y="31"/>
                    <a:pt x="1833" y="19"/>
                    <a:pt x="1833" y="2"/>
                  </a:cubicBezTo>
                  <a:moveTo>
                    <a:pt x="1123" y="2"/>
                  </a:moveTo>
                  <a:lnTo>
                    <a:pt x="1149" y="16"/>
                  </a:lnTo>
                  <a:lnTo>
                    <a:pt x="1140" y="26"/>
                  </a:lnTo>
                  <a:cubicBezTo>
                    <a:pt x="1135" y="33"/>
                    <a:pt x="1132" y="45"/>
                    <a:pt x="1130" y="55"/>
                  </a:cubicBezTo>
                  <a:lnTo>
                    <a:pt x="1164" y="55"/>
                  </a:lnTo>
                  <a:lnTo>
                    <a:pt x="1171" y="43"/>
                  </a:lnTo>
                  <a:lnTo>
                    <a:pt x="1192" y="60"/>
                  </a:lnTo>
                  <a:lnTo>
                    <a:pt x="1183" y="64"/>
                  </a:lnTo>
                  <a:cubicBezTo>
                    <a:pt x="1178" y="76"/>
                    <a:pt x="1176" y="88"/>
                    <a:pt x="1171" y="100"/>
                  </a:cubicBezTo>
                  <a:lnTo>
                    <a:pt x="1204" y="100"/>
                  </a:lnTo>
                  <a:cubicBezTo>
                    <a:pt x="1207" y="86"/>
                    <a:pt x="1207" y="69"/>
                    <a:pt x="1209" y="48"/>
                  </a:cubicBezTo>
                  <a:cubicBezTo>
                    <a:pt x="1209" y="28"/>
                    <a:pt x="1209" y="14"/>
                    <a:pt x="1209" y="4"/>
                  </a:cubicBezTo>
                  <a:lnTo>
                    <a:pt x="1236" y="19"/>
                  </a:lnTo>
                  <a:lnTo>
                    <a:pt x="1226" y="28"/>
                  </a:lnTo>
                  <a:cubicBezTo>
                    <a:pt x="1226" y="57"/>
                    <a:pt x="1224" y="81"/>
                    <a:pt x="1221" y="100"/>
                  </a:cubicBezTo>
                  <a:lnTo>
                    <a:pt x="1255" y="100"/>
                  </a:lnTo>
                  <a:lnTo>
                    <a:pt x="1269" y="86"/>
                  </a:lnTo>
                  <a:lnTo>
                    <a:pt x="1291" y="110"/>
                  </a:lnTo>
                  <a:lnTo>
                    <a:pt x="1233" y="110"/>
                  </a:lnTo>
                  <a:cubicBezTo>
                    <a:pt x="1245" y="163"/>
                    <a:pt x="1267" y="196"/>
                    <a:pt x="1296" y="208"/>
                  </a:cubicBezTo>
                  <a:lnTo>
                    <a:pt x="1296" y="213"/>
                  </a:lnTo>
                  <a:cubicBezTo>
                    <a:pt x="1284" y="213"/>
                    <a:pt x="1276" y="215"/>
                    <a:pt x="1272" y="223"/>
                  </a:cubicBezTo>
                  <a:cubicBezTo>
                    <a:pt x="1248" y="194"/>
                    <a:pt x="1233" y="158"/>
                    <a:pt x="1226" y="110"/>
                  </a:cubicBezTo>
                  <a:lnTo>
                    <a:pt x="1221" y="110"/>
                  </a:lnTo>
                  <a:cubicBezTo>
                    <a:pt x="1214" y="165"/>
                    <a:pt x="1185" y="206"/>
                    <a:pt x="1135" y="230"/>
                  </a:cubicBezTo>
                  <a:lnTo>
                    <a:pt x="1132" y="228"/>
                  </a:lnTo>
                  <a:cubicBezTo>
                    <a:pt x="1173" y="196"/>
                    <a:pt x="1197" y="158"/>
                    <a:pt x="1204" y="110"/>
                  </a:cubicBezTo>
                  <a:lnTo>
                    <a:pt x="1168" y="110"/>
                  </a:lnTo>
                  <a:cubicBezTo>
                    <a:pt x="1152" y="155"/>
                    <a:pt x="1125" y="191"/>
                    <a:pt x="1087" y="218"/>
                  </a:cubicBezTo>
                  <a:lnTo>
                    <a:pt x="1084" y="215"/>
                  </a:lnTo>
                  <a:cubicBezTo>
                    <a:pt x="1125" y="177"/>
                    <a:pt x="1152" y="127"/>
                    <a:pt x="1164" y="62"/>
                  </a:cubicBezTo>
                  <a:lnTo>
                    <a:pt x="1128" y="62"/>
                  </a:lnTo>
                  <a:cubicBezTo>
                    <a:pt x="1125" y="67"/>
                    <a:pt x="1120" y="76"/>
                    <a:pt x="1118" y="88"/>
                  </a:cubicBezTo>
                  <a:cubicBezTo>
                    <a:pt x="1125" y="91"/>
                    <a:pt x="1130" y="93"/>
                    <a:pt x="1135" y="95"/>
                  </a:cubicBezTo>
                  <a:cubicBezTo>
                    <a:pt x="1140" y="100"/>
                    <a:pt x="1142" y="103"/>
                    <a:pt x="1142" y="108"/>
                  </a:cubicBezTo>
                  <a:cubicBezTo>
                    <a:pt x="1142" y="110"/>
                    <a:pt x="1142" y="112"/>
                    <a:pt x="1140" y="117"/>
                  </a:cubicBezTo>
                  <a:cubicBezTo>
                    <a:pt x="1140" y="122"/>
                    <a:pt x="1137" y="122"/>
                    <a:pt x="1135" y="122"/>
                  </a:cubicBezTo>
                  <a:cubicBezTo>
                    <a:pt x="1135" y="122"/>
                    <a:pt x="1132" y="122"/>
                    <a:pt x="1132" y="117"/>
                  </a:cubicBezTo>
                  <a:cubicBezTo>
                    <a:pt x="1128" y="110"/>
                    <a:pt x="1123" y="100"/>
                    <a:pt x="1116" y="93"/>
                  </a:cubicBezTo>
                  <a:cubicBezTo>
                    <a:pt x="1111" y="103"/>
                    <a:pt x="1106" y="112"/>
                    <a:pt x="1101" y="122"/>
                  </a:cubicBezTo>
                  <a:cubicBezTo>
                    <a:pt x="1111" y="127"/>
                    <a:pt x="1118" y="131"/>
                    <a:pt x="1120" y="134"/>
                  </a:cubicBezTo>
                  <a:cubicBezTo>
                    <a:pt x="1123" y="139"/>
                    <a:pt x="1123" y="141"/>
                    <a:pt x="1123" y="143"/>
                  </a:cubicBezTo>
                  <a:cubicBezTo>
                    <a:pt x="1123" y="148"/>
                    <a:pt x="1123" y="151"/>
                    <a:pt x="1120" y="155"/>
                  </a:cubicBezTo>
                  <a:cubicBezTo>
                    <a:pt x="1120" y="158"/>
                    <a:pt x="1118" y="160"/>
                    <a:pt x="1118" y="160"/>
                  </a:cubicBezTo>
                  <a:cubicBezTo>
                    <a:pt x="1116" y="160"/>
                    <a:pt x="1113" y="158"/>
                    <a:pt x="1113" y="153"/>
                  </a:cubicBezTo>
                  <a:cubicBezTo>
                    <a:pt x="1108" y="146"/>
                    <a:pt x="1104" y="136"/>
                    <a:pt x="1099" y="129"/>
                  </a:cubicBezTo>
                  <a:cubicBezTo>
                    <a:pt x="1089" y="141"/>
                    <a:pt x="1080" y="151"/>
                    <a:pt x="1072" y="158"/>
                  </a:cubicBezTo>
                  <a:lnTo>
                    <a:pt x="1070" y="153"/>
                  </a:lnTo>
                  <a:cubicBezTo>
                    <a:pt x="1080" y="139"/>
                    <a:pt x="1089" y="124"/>
                    <a:pt x="1096" y="105"/>
                  </a:cubicBezTo>
                  <a:cubicBezTo>
                    <a:pt x="1101" y="88"/>
                    <a:pt x="1108" y="69"/>
                    <a:pt x="1113" y="50"/>
                  </a:cubicBezTo>
                  <a:cubicBezTo>
                    <a:pt x="1118" y="31"/>
                    <a:pt x="1120" y="16"/>
                    <a:pt x="1123" y="2"/>
                  </a:cubicBezTo>
                  <a:moveTo>
                    <a:pt x="3381" y="2"/>
                  </a:moveTo>
                  <a:lnTo>
                    <a:pt x="3407" y="19"/>
                  </a:lnTo>
                  <a:lnTo>
                    <a:pt x="3398" y="26"/>
                  </a:lnTo>
                  <a:cubicBezTo>
                    <a:pt x="3384" y="52"/>
                    <a:pt x="3372" y="76"/>
                    <a:pt x="3364" y="93"/>
                  </a:cubicBezTo>
                  <a:lnTo>
                    <a:pt x="3386" y="103"/>
                  </a:lnTo>
                  <a:lnTo>
                    <a:pt x="3374" y="112"/>
                  </a:lnTo>
                  <a:lnTo>
                    <a:pt x="3374" y="292"/>
                  </a:lnTo>
                  <a:lnTo>
                    <a:pt x="3357" y="302"/>
                  </a:lnTo>
                  <a:cubicBezTo>
                    <a:pt x="3357" y="275"/>
                    <a:pt x="3357" y="254"/>
                    <a:pt x="3357" y="237"/>
                  </a:cubicBezTo>
                  <a:lnTo>
                    <a:pt x="3357" y="105"/>
                  </a:lnTo>
                  <a:cubicBezTo>
                    <a:pt x="3345" y="127"/>
                    <a:pt x="3328" y="148"/>
                    <a:pt x="3307" y="168"/>
                  </a:cubicBezTo>
                  <a:lnTo>
                    <a:pt x="3304" y="165"/>
                  </a:lnTo>
                  <a:cubicBezTo>
                    <a:pt x="3324" y="139"/>
                    <a:pt x="3340" y="110"/>
                    <a:pt x="3355" y="74"/>
                  </a:cubicBezTo>
                  <a:cubicBezTo>
                    <a:pt x="3369" y="40"/>
                    <a:pt x="3379" y="16"/>
                    <a:pt x="3381" y="2"/>
                  </a:cubicBezTo>
                  <a:moveTo>
                    <a:pt x="3052" y="2"/>
                  </a:moveTo>
                  <a:lnTo>
                    <a:pt x="3084" y="19"/>
                  </a:lnTo>
                  <a:lnTo>
                    <a:pt x="3072" y="26"/>
                  </a:lnTo>
                  <a:cubicBezTo>
                    <a:pt x="3064" y="35"/>
                    <a:pt x="3060" y="45"/>
                    <a:pt x="3055" y="52"/>
                  </a:cubicBezTo>
                  <a:lnTo>
                    <a:pt x="3211" y="52"/>
                  </a:lnTo>
                  <a:lnTo>
                    <a:pt x="3230" y="33"/>
                  </a:lnTo>
                  <a:lnTo>
                    <a:pt x="3256" y="60"/>
                  </a:lnTo>
                  <a:lnTo>
                    <a:pt x="3052" y="60"/>
                  </a:lnTo>
                  <a:cubicBezTo>
                    <a:pt x="3031" y="95"/>
                    <a:pt x="3007" y="124"/>
                    <a:pt x="2980" y="146"/>
                  </a:cubicBezTo>
                  <a:lnTo>
                    <a:pt x="2975" y="143"/>
                  </a:lnTo>
                  <a:cubicBezTo>
                    <a:pt x="3000" y="117"/>
                    <a:pt x="3016" y="91"/>
                    <a:pt x="3028" y="64"/>
                  </a:cubicBezTo>
                  <a:cubicBezTo>
                    <a:pt x="3040" y="38"/>
                    <a:pt x="3050" y="16"/>
                    <a:pt x="3052" y="2"/>
                  </a:cubicBezTo>
                  <a:moveTo>
                    <a:pt x="2788" y="2"/>
                  </a:moveTo>
                  <a:lnTo>
                    <a:pt x="2822" y="14"/>
                  </a:lnTo>
                  <a:lnTo>
                    <a:pt x="2807" y="26"/>
                  </a:lnTo>
                  <a:lnTo>
                    <a:pt x="2807" y="79"/>
                  </a:lnTo>
                  <a:lnTo>
                    <a:pt x="2834" y="79"/>
                  </a:lnTo>
                  <a:cubicBezTo>
                    <a:pt x="2853" y="50"/>
                    <a:pt x="2867" y="28"/>
                    <a:pt x="2877" y="9"/>
                  </a:cubicBezTo>
                  <a:lnTo>
                    <a:pt x="2904" y="31"/>
                  </a:lnTo>
                  <a:lnTo>
                    <a:pt x="2889" y="35"/>
                  </a:lnTo>
                  <a:cubicBezTo>
                    <a:pt x="2880" y="43"/>
                    <a:pt x="2863" y="57"/>
                    <a:pt x="2841" y="79"/>
                  </a:cubicBezTo>
                  <a:lnTo>
                    <a:pt x="2904" y="79"/>
                  </a:lnTo>
                  <a:lnTo>
                    <a:pt x="2923" y="62"/>
                  </a:lnTo>
                  <a:lnTo>
                    <a:pt x="2944" y="86"/>
                  </a:lnTo>
                  <a:lnTo>
                    <a:pt x="2807" y="86"/>
                  </a:lnTo>
                  <a:lnTo>
                    <a:pt x="2807" y="93"/>
                  </a:lnTo>
                  <a:cubicBezTo>
                    <a:pt x="2863" y="108"/>
                    <a:pt x="2894" y="120"/>
                    <a:pt x="2906" y="124"/>
                  </a:cubicBezTo>
                  <a:cubicBezTo>
                    <a:pt x="2915" y="131"/>
                    <a:pt x="2920" y="136"/>
                    <a:pt x="2923" y="139"/>
                  </a:cubicBezTo>
                  <a:cubicBezTo>
                    <a:pt x="2923" y="143"/>
                    <a:pt x="2923" y="148"/>
                    <a:pt x="2923" y="148"/>
                  </a:cubicBezTo>
                  <a:cubicBezTo>
                    <a:pt x="2923" y="153"/>
                    <a:pt x="2923" y="158"/>
                    <a:pt x="2920" y="160"/>
                  </a:cubicBezTo>
                  <a:cubicBezTo>
                    <a:pt x="2920" y="163"/>
                    <a:pt x="2918" y="163"/>
                    <a:pt x="2918" y="163"/>
                  </a:cubicBezTo>
                  <a:cubicBezTo>
                    <a:pt x="2913" y="163"/>
                    <a:pt x="2906" y="158"/>
                    <a:pt x="2896" y="148"/>
                  </a:cubicBezTo>
                  <a:cubicBezTo>
                    <a:pt x="2884" y="134"/>
                    <a:pt x="2855" y="120"/>
                    <a:pt x="2807" y="98"/>
                  </a:cubicBezTo>
                  <a:cubicBezTo>
                    <a:pt x="2807" y="124"/>
                    <a:pt x="2807" y="141"/>
                    <a:pt x="2810" y="148"/>
                  </a:cubicBezTo>
                  <a:lnTo>
                    <a:pt x="2788" y="155"/>
                  </a:lnTo>
                  <a:cubicBezTo>
                    <a:pt x="2791" y="143"/>
                    <a:pt x="2791" y="122"/>
                    <a:pt x="2791" y="86"/>
                  </a:cubicBezTo>
                  <a:cubicBezTo>
                    <a:pt x="2774" y="108"/>
                    <a:pt x="2757" y="124"/>
                    <a:pt x="2735" y="139"/>
                  </a:cubicBezTo>
                  <a:cubicBezTo>
                    <a:pt x="2716" y="153"/>
                    <a:pt x="2687" y="165"/>
                    <a:pt x="2651" y="177"/>
                  </a:cubicBezTo>
                  <a:lnTo>
                    <a:pt x="2651" y="172"/>
                  </a:lnTo>
                  <a:cubicBezTo>
                    <a:pt x="2683" y="158"/>
                    <a:pt x="2707" y="143"/>
                    <a:pt x="2726" y="131"/>
                  </a:cubicBezTo>
                  <a:cubicBezTo>
                    <a:pt x="2743" y="117"/>
                    <a:pt x="2757" y="103"/>
                    <a:pt x="2769" y="86"/>
                  </a:cubicBezTo>
                  <a:lnTo>
                    <a:pt x="2695" y="86"/>
                  </a:lnTo>
                  <a:cubicBezTo>
                    <a:pt x="2685" y="86"/>
                    <a:pt x="2673" y="86"/>
                    <a:pt x="2664" y="88"/>
                  </a:cubicBezTo>
                  <a:lnTo>
                    <a:pt x="2654" y="79"/>
                  </a:lnTo>
                  <a:lnTo>
                    <a:pt x="2791" y="79"/>
                  </a:lnTo>
                  <a:lnTo>
                    <a:pt x="2791" y="21"/>
                  </a:lnTo>
                  <a:cubicBezTo>
                    <a:pt x="2791" y="16"/>
                    <a:pt x="2791" y="9"/>
                    <a:pt x="2788" y="2"/>
                  </a:cubicBezTo>
                  <a:moveTo>
                    <a:pt x="1730" y="2"/>
                  </a:moveTo>
                  <a:lnTo>
                    <a:pt x="1756" y="19"/>
                  </a:lnTo>
                  <a:lnTo>
                    <a:pt x="1747" y="26"/>
                  </a:lnTo>
                  <a:cubicBezTo>
                    <a:pt x="1732" y="52"/>
                    <a:pt x="1720" y="76"/>
                    <a:pt x="1713" y="93"/>
                  </a:cubicBezTo>
                  <a:lnTo>
                    <a:pt x="1735" y="103"/>
                  </a:lnTo>
                  <a:lnTo>
                    <a:pt x="1723" y="112"/>
                  </a:lnTo>
                  <a:lnTo>
                    <a:pt x="1723" y="292"/>
                  </a:lnTo>
                  <a:lnTo>
                    <a:pt x="1706" y="302"/>
                  </a:lnTo>
                  <a:cubicBezTo>
                    <a:pt x="1706" y="275"/>
                    <a:pt x="1706" y="254"/>
                    <a:pt x="1706" y="237"/>
                  </a:cubicBezTo>
                  <a:lnTo>
                    <a:pt x="1706" y="105"/>
                  </a:lnTo>
                  <a:cubicBezTo>
                    <a:pt x="1694" y="127"/>
                    <a:pt x="1677" y="148"/>
                    <a:pt x="1656" y="168"/>
                  </a:cubicBezTo>
                  <a:lnTo>
                    <a:pt x="1653" y="165"/>
                  </a:lnTo>
                  <a:cubicBezTo>
                    <a:pt x="1672" y="139"/>
                    <a:pt x="1689" y="110"/>
                    <a:pt x="1704" y="74"/>
                  </a:cubicBezTo>
                  <a:cubicBezTo>
                    <a:pt x="1718" y="40"/>
                    <a:pt x="1727" y="16"/>
                    <a:pt x="1730" y="2"/>
                  </a:cubicBezTo>
                  <a:moveTo>
                    <a:pt x="1399" y="2"/>
                  </a:moveTo>
                  <a:lnTo>
                    <a:pt x="1430" y="19"/>
                  </a:lnTo>
                  <a:lnTo>
                    <a:pt x="1418" y="26"/>
                  </a:lnTo>
                  <a:cubicBezTo>
                    <a:pt x="1411" y="35"/>
                    <a:pt x="1406" y="45"/>
                    <a:pt x="1401" y="52"/>
                  </a:cubicBezTo>
                  <a:lnTo>
                    <a:pt x="1557" y="52"/>
                  </a:lnTo>
                  <a:lnTo>
                    <a:pt x="1576" y="33"/>
                  </a:lnTo>
                  <a:lnTo>
                    <a:pt x="1603" y="60"/>
                  </a:lnTo>
                  <a:lnTo>
                    <a:pt x="1399" y="60"/>
                  </a:lnTo>
                  <a:cubicBezTo>
                    <a:pt x="1377" y="95"/>
                    <a:pt x="1353" y="124"/>
                    <a:pt x="1327" y="146"/>
                  </a:cubicBezTo>
                  <a:lnTo>
                    <a:pt x="1322" y="143"/>
                  </a:lnTo>
                  <a:cubicBezTo>
                    <a:pt x="1346" y="117"/>
                    <a:pt x="1363" y="91"/>
                    <a:pt x="1375" y="64"/>
                  </a:cubicBezTo>
                  <a:cubicBezTo>
                    <a:pt x="1387" y="38"/>
                    <a:pt x="1396" y="16"/>
                    <a:pt x="1399" y="2"/>
                  </a:cubicBezTo>
                  <a:moveTo>
                    <a:pt x="1034" y="2"/>
                  </a:moveTo>
                  <a:lnTo>
                    <a:pt x="1063" y="14"/>
                  </a:lnTo>
                  <a:lnTo>
                    <a:pt x="1051" y="26"/>
                  </a:lnTo>
                  <a:lnTo>
                    <a:pt x="1051" y="108"/>
                  </a:lnTo>
                  <a:cubicBezTo>
                    <a:pt x="1065" y="86"/>
                    <a:pt x="1075" y="69"/>
                    <a:pt x="1077" y="55"/>
                  </a:cubicBezTo>
                  <a:lnTo>
                    <a:pt x="1096" y="76"/>
                  </a:lnTo>
                  <a:cubicBezTo>
                    <a:pt x="1092" y="76"/>
                    <a:pt x="1075" y="91"/>
                    <a:pt x="1051" y="117"/>
                  </a:cubicBezTo>
                  <a:cubicBezTo>
                    <a:pt x="1051" y="158"/>
                    <a:pt x="1048" y="182"/>
                    <a:pt x="1048" y="194"/>
                  </a:cubicBezTo>
                  <a:cubicBezTo>
                    <a:pt x="1065" y="203"/>
                    <a:pt x="1075" y="211"/>
                    <a:pt x="1080" y="215"/>
                  </a:cubicBezTo>
                  <a:cubicBezTo>
                    <a:pt x="1084" y="220"/>
                    <a:pt x="1087" y="225"/>
                    <a:pt x="1087" y="232"/>
                  </a:cubicBezTo>
                  <a:cubicBezTo>
                    <a:pt x="1087" y="235"/>
                    <a:pt x="1084" y="240"/>
                    <a:pt x="1084" y="244"/>
                  </a:cubicBezTo>
                  <a:cubicBezTo>
                    <a:pt x="1082" y="247"/>
                    <a:pt x="1080" y="249"/>
                    <a:pt x="1080" y="249"/>
                  </a:cubicBezTo>
                  <a:cubicBezTo>
                    <a:pt x="1077" y="249"/>
                    <a:pt x="1075" y="247"/>
                    <a:pt x="1072" y="240"/>
                  </a:cubicBezTo>
                  <a:cubicBezTo>
                    <a:pt x="1068" y="230"/>
                    <a:pt x="1058" y="215"/>
                    <a:pt x="1046" y="201"/>
                  </a:cubicBezTo>
                  <a:cubicBezTo>
                    <a:pt x="1039" y="244"/>
                    <a:pt x="1022" y="278"/>
                    <a:pt x="993" y="300"/>
                  </a:cubicBezTo>
                  <a:lnTo>
                    <a:pt x="991" y="297"/>
                  </a:lnTo>
                  <a:cubicBezTo>
                    <a:pt x="1010" y="271"/>
                    <a:pt x="1022" y="244"/>
                    <a:pt x="1027" y="215"/>
                  </a:cubicBezTo>
                  <a:cubicBezTo>
                    <a:pt x="1032" y="187"/>
                    <a:pt x="1034" y="155"/>
                    <a:pt x="1034" y="117"/>
                  </a:cubicBezTo>
                  <a:cubicBezTo>
                    <a:pt x="1034" y="79"/>
                    <a:pt x="1034" y="40"/>
                    <a:pt x="1034" y="2"/>
                  </a:cubicBezTo>
                  <a:moveTo>
                    <a:pt x="504" y="0"/>
                  </a:moveTo>
                  <a:lnTo>
                    <a:pt x="530" y="16"/>
                  </a:lnTo>
                  <a:cubicBezTo>
                    <a:pt x="525" y="19"/>
                    <a:pt x="516" y="35"/>
                    <a:pt x="501" y="67"/>
                  </a:cubicBezTo>
                  <a:lnTo>
                    <a:pt x="592" y="67"/>
                  </a:lnTo>
                  <a:lnTo>
                    <a:pt x="607" y="52"/>
                  </a:lnTo>
                  <a:lnTo>
                    <a:pt x="628" y="79"/>
                  </a:lnTo>
                  <a:cubicBezTo>
                    <a:pt x="624" y="79"/>
                    <a:pt x="616" y="81"/>
                    <a:pt x="609" y="88"/>
                  </a:cubicBezTo>
                  <a:cubicBezTo>
                    <a:pt x="600" y="93"/>
                    <a:pt x="592" y="105"/>
                    <a:pt x="580" y="120"/>
                  </a:cubicBezTo>
                  <a:lnTo>
                    <a:pt x="576" y="117"/>
                  </a:lnTo>
                  <a:lnTo>
                    <a:pt x="595" y="76"/>
                  </a:lnTo>
                  <a:lnTo>
                    <a:pt x="499" y="76"/>
                  </a:lnTo>
                  <a:cubicBezTo>
                    <a:pt x="484" y="103"/>
                    <a:pt x="468" y="127"/>
                    <a:pt x="451" y="141"/>
                  </a:cubicBezTo>
                  <a:lnTo>
                    <a:pt x="448" y="136"/>
                  </a:lnTo>
                  <a:cubicBezTo>
                    <a:pt x="463" y="115"/>
                    <a:pt x="475" y="91"/>
                    <a:pt x="484" y="64"/>
                  </a:cubicBezTo>
                  <a:cubicBezTo>
                    <a:pt x="494" y="38"/>
                    <a:pt x="499" y="16"/>
                    <a:pt x="504" y="0"/>
                  </a:cubicBezTo>
                </a:path>
              </a:pathLst>
            </a:custGeom>
            <a:solidFill>
              <a:srgbClr val="000000">
                <a:alpha val="100000"/>
              </a:srgbClr>
            </a:solidFill>
            <a:ln cap="flat">
              <a:noFill/>
              <a:prstDash val="solid"/>
              <a:miter lim="0"/>
            </a:ln>
          </p:spPr>
          <p:txBody>
            <a:bodyPr rtlCol="0"/>
            <a:lstStyle/>
            <a:p>
              <a:pPr algn="ctr"/>
              <a:endParaRPr lang="zh-CN" altLang="en-US"/>
            </a:p>
          </p:txBody>
        </p:sp>
        <p:sp>
          <p:nvSpPr>
            <p:cNvPr id="140" name="path"/>
            <p:cNvSpPr/>
            <p:nvPr/>
          </p:nvSpPr>
          <p:spPr>
            <a:xfrm>
              <a:off x="0" y="0"/>
              <a:ext cx="3128771" cy="199643"/>
            </a:xfrm>
            <a:custGeom>
              <a:avLst/>
              <a:gdLst/>
              <a:ahLst/>
              <a:cxnLst/>
              <a:rect l="0" t="0" r="0" b="0"/>
              <a:pathLst>
                <a:path w="4927" h="314">
                  <a:moveTo>
                    <a:pt x="1147" y="242"/>
                  </a:moveTo>
                  <a:cubicBezTo>
                    <a:pt x="1161" y="256"/>
                    <a:pt x="1171" y="268"/>
                    <a:pt x="1173" y="278"/>
                  </a:cubicBezTo>
                  <a:cubicBezTo>
                    <a:pt x="1176" y="288"/>
                    <a:pt x="1173" y="292"/>
                    <a:pt x="1168" y="297"/>
                  </a:cubicBezTo>
                  <a:cubicBezTo>
                    <a:pt x="1163" y="302"/>
                    <a:pt x="1161" y="304"/>
                    <a:pt x="1159" y="304"/>
                  </a:cubicBezTo>
                  <a:cubicBezTo>
                    <a:pt x="1156" y="304"/>
                    <a:pt x="1154" y="300"/>
                    <a:pt x="1154" y="292"/>
                  </a:cubicBezTo>
                  <a:cubicBezTo>
                    <a:pt x="1152" y="280"/>
                    <a:pt x="1149" y="263"/>
                    <a:pt x="1142" y="242"/>
                  </a:cubicBezTo>
                  <a:lnTo>
                    <a:pt x="1147" y="242"/>
                  </a:lnTo>
                  <a:close/>
                  <a:moveTo>
                    <a:pt x="1106" y="242"/>
                  </a:moveTo>
                  <a:lnTo>
                    <a:pt x="1111" y="242"/>
                  </a:lnTo>
                  <a:cubicBezTo>
                    <a:pt x="1113" y="263"/>
                    <a:pt x="1111" y="278"/>
                    <a:pt x="1108" y="288"/>
                  </a:cubicBezTo>
                  <a:cubicBezTo>
                    <a:pt x="1106" y="295"/>
                    <a:pt x="1101" y="300"/>
                    <a:pt x="1099" y="302"/>
                  </a:cubicBezTo>
                  <a:cubicBezTo>
                    <a:pt x="1094" y="302"/>
                    <a:pt x="1092" y="302"/>
                    <a:pt x="1089" y="302"/>
                  </a:cubicBezTo>
                  <a:cubicBezTo>
                    <a:pt x="1084" y="302"/>
                    <a:pt x="1082" y="302"/>
                    <a:pt x="1080" y="300"/>
                  </a:cubicBezTo>
                  <a:cubicBezTo>
                    <a:pt x="1077" y="300"/>
                    <a:pt x="1077" y="297"/>
                    <a:pt x="1077" y="297"/>
                  </a:cubicBezTo>
                  <a:cubicBezTo>
                    <a:pt x="1077" y="295"/>
                    <a:pt x="1080" y="290"/>
                    <a:pt x="1087" y="285"/>
                  </a:cubicBezTo>
                  <a:cubicBezTo>
                    <a:pt x="1094" y="276"/>
                    <a:pt x="1101" y="261"/>
                    <a:pt x="1106" y="242"/>
                  </a:cubicBezTo>
                  <a:moveTo>
                    <a:pt x="1255" y="240"/>
                  </a:moveTo>
                  <a:cubicBezTo>
                    <a:pt x="1267" y="249"/>
                    <a:pt x="1279" y="259"/>
                    <a:pt x="1283" y="266"/>
                  </a:cubicBezTo>
                  <a:cubicBezTo>
                    <a:pt x="1291" y="273"/>
                    <a:pt x="1293" y="280"/>
                    <a:pt x="1293" y="285"/>
                  </a:cubicBezTo>
                  <a:cubicBezTo>
                    <a:pt x="1293" y="290"/>
                    <a:pt x="1291" y="292"/>
                    <a:pt x="1288" y="297"/>
                  </a:cubicBezTo>
                  <a:cubicBezTo>
                    <a:pt x="1283" y="302"/>
                    <a:pt x="1281" y="304"/>
                    <a:pt x="1279" y="304"/>
                  </a:cubicBezTo>
                  <a:cubicBezTo>
                    <a:pt x="1276" y="304"/>
                    <a:pt x="1274" y="300"/>
                    <a:pt x="1272" y="290"/>
                  </a:cubicBezTo>
                  <a:cubicBezTo>
                    <a:pt x="1269" y="276"/>
                    <a:pt x="1262" y="259"/>
                    <a:pt x="1250" y="242"/>
                  </a:cubicBezTo>
                  <a:lnTo>
                    <a:pt x="1255" y="240"/>
                  </a:lnTo>
                  <a:close/>
                  <a:moveTo>
                    <a:pt x="1200" y="240"/>
                  </a:moveTo>
                  <a:cubicBezTo>
                    <a:pt x="1214" y="251"/>
                    <a:pt x="1223" y="261"/>
                    <a:pt x="1226" y="266"/>
                  </a:cubicBezTo>
                  <a:cubicBezTo>
                    <a:pt x="1231" y="273"/>
                    <a:pt x="1233" y="278"/>
                    <a:pt x="1233" y="283"/>
                  </a:cubicBezTo>
                  <a:cubicBezTo>
                    <a:pt x="1233" y="288"/>
                    <a:pt x="1231" y="292"/>
                    <a:pt x="1228" y="297"/>
                  </a:cubicBezTo>
                  <a:cubicBezTo>
                    <a:pt x="1223" y="302"/>
                    <a:pt x="1221" y="304"/>
                    <a:pt x="1221" y="304"/>
                  </a:cubicBezTo>
                  <a:cubicBezTo>
                    <a:pt x="1216" y="304"/>
                    <a:pt x="1214" y="300"/>
                    <a:pt x="1214" y="290"/>
                  </a:cubicBezTo>
                  <a:cubicBezTo>
                    <a:pt x="1212" y="276"/>
                    <a:pt x="1204" y="259"/>
                    <a:pt x="1195" y="242"/>
                  </a:cubicBezTo>
                  <a:lnTo>
                    <a:pt x="1200" y="240"/>
                  </a:lnTo>
                  <a:close/>
                  <a:moveTo>
                    <a:pt x="3808" y="228"/>
                  </a:moveTo>
                  <a:lnTo>
                    <a:pt x="3811" y="232"/>
                  </a:lnTo>
                  <a:cubicBezTo>
                    <a:pt x="3715" y="259"/>
                    <a:pt x="3662" y="273"/>
                    <a:pt x="3657" y="283"/>
                  </a:cubicBezTo>
                  <a:lnTo>
                    <a:pt x="3643" y="254"/>
                  </a:lnTo>
                  <a:cubicBezTo>
                    <a:pt x="3662" y="251"/>
                    <a:pt x="3717" y="244"/>
                    <a:pt x="3808" y="228"/>
                  </a:cubicBezTo>
                  <a:moveTo>
                    <a:pt x="4324" y="206"/>
                  </a:moveTo>
                  <a:cubicBezTo>
                    <a:pt x="4343" y="211"/>
                    <a:pt x="4360" y="216"/>
                    <a:pt x="4370" y="223"/>
                  </a:cubicBezTo>
                  <a:cubicBezTo>
                    <a:pt x="4382" y="228"/>
                    <a:pt x="4389" y="235"/>
                    <a:pt x="4394" y="240"/>
                  </a:cubicBezTo>
                  <a:cubicBezTo>
                    <a:pt x="4399" y="244"/>
                    <a:pt x="4401" y="251"/>
                    <a:pt x="4403" y="259"/>
                  </a:cubicBezTo>
                  <a:cubicBezTo>
                    <a:pt x="4403" y="268"/>
                    <a:pt x="4403" y="273"/>
                    <a:pt x="4399" y="278"/>
                  </a:cubicBezTo>
                  <a:cubicBezTo>
                    <a:pt x="4394" y="280"/>
                    <a:pt x="4392" y="283"/>
                    <a:pt x="4392" y="283"/>
                  </a:cubicBezTo>
                  <a:cubicBezTo>
                    <a:pt x="4384" y="283"/>
                    <a:pt x="4379" y="276"/>
                    <a:pt x="4375" y="259"/>
                  </a:cubicBezTo>
                  <a:cubicBezTo>
                    <a:pt x="4365" y="242"/>
                    <a:pt x="4348" y="225"/>
                    <a:pt x="4324" y="208"/>
                  </a:cubicBezTo>
                  <a:lnTo>
                    <a:pt x="4324" y="206"/>
                  </a:lnTo>
                  <a:close/>
                  <a:moveTo>
                    <a:pt x="2044" y="201"/>
                  </a:moveTo>
                  <a:cubicBezTo>
                    <a:pt x="2047" y="201"/>
                    <a:pt x="2049" y="201"/>
                    <a:pt x="2052" y="201"/>
                  </a:cubicBezTo>
                  <a:cubicBezTo>
                    <a:pt x="2059" y="203"/>
                    <a:pt x="2063" y="206"/>
                    <a:pt x="2066" y="211"/>
                  </a:cubicBezTo>
                  <a:cubicBezTo>
                    <a:pt x="2066" y="216"/>
                    <a:pt x="2068" y="220"/>
                    <a:pt x="2068" y="225"/>
                  </a:cubicBezTo>
                  <a:cubicBezTo>
                    <a:pt x="2068" y="230"/>
                    <a:pt x="2066" y="237"/>
                    <a:pt x="2063" y="244"/>
                  </a:cubicBezTo>
                  <a:cubicBezTo>
                    <a:pt x="2061" y="254"/>
                    <a:pt x="2056" y="261"/>
                    <a:pt x="2047" y="273"/>
                  </a:cubicBezTo>
                  <a:cubicBezTo>
                    <a:pt x="2037" y="283"/>
                    <a:pt x="2030" y="288"/>
                    <a:pt x="2025" y="288"/>
                  </a:cubicBezTo>
                  <a:cubicBezTo>
                    <a:pt x="2018" y="290"/>
                    <a:pt x="2016" y="290"/>
                    <a:pt x="2016" y="288"/>
                  </a:cubicBezTo>
                  <a:cubicBezTo>
                    <a:pt x="2016" y="288"/>
                    <a:pt x="2018" y="285"/>
                    <a:pt x="2020" y="285"/>
                  </a:cubicBezTo>
                  <a:cubicBezTo>
                    <a:pt x="2025" y="280"/>
                    <a:pt x="2030" y="276"/>
                    <a:pt x="2035" y="268"/>
                  </a:cubicBezTo>
                  <a:cubicBezTo>
                    <a:pt x="2040" y="263"/>
                    <a:pt x="2044" y="254"/>
                    <a:pt x="2047" y="242"/>
                  </a:cubicBezTo>
                  <a:cubicBezTo>
                    <a:pt x="2040" y="242"/>
                    <a:pt x="2035" y="242"/>
                    <a:pt x="2030" y="240"/>
                  </a:cubicBezTo>
                  <a:cubicBezTo>
                    <a:pt x="2028" y="237"/>
                    <a:pt x="2025" y="232"/>
                    <a:pt x="2023" y="230"/>
                  </a:cubicBezTo>
                  <a:cubicBezTo>
                    <a:pt x="2023" y="225"/>
                    <a:pt x="2020" y="220"/>
                    <a:pt x="2023" y="216"/>
                  </a:cubicBezTo>
                  <a:cubicBezTo>
                    <a:pt x="2023" y="213"/>
                    <a:pt x="2025" y="208"/>
                    <a:pt x="2032" y="206"/>
                  </a:cubicBezTo>
                  <a:cubicBezTo>
                    <a:pt x="2035" y="201"/>
                    <a:pt x="2040" y="201"/>
                    <a:pt x="2044" y="201"/>
                  </a:cubicBezTo>
                  <a:moveTo>
                    <a:pt x="2783" y="163"/>
                  </a:moveTo>
                  <a:lnTo>
                    <a:pt x="2815" y="177"/>
                  </a:lnTo>
                  <a:lnTo>
                    <a:pt x="2805" y="184"/>
                  </a:lnTo>
                  <a:cubicBezTo>
                    <a:pt x="2803" y="189"/>
                    <a:pt x="2800" y="194"/>
                    <a:pt x="2798" y="199"/>
                  </a:cubicBezTo>
                  <a:lnTo>
                    <a:pt x="2911" y="199"/>
                  </a:lnTo>
                  <a:lnTo>
                    <a:pt x="2928" y="182"/>
                  </a:lnTo>
                  <a:lnTo>
                    <a:pt x="2952" y="206"/>
                  </a:lnTo>
                  <a:lnTo>
                    <a:pt x="2817" y="206"/>
                  </a:lnTo>
                  <a:cubicBezTo>
                    <a:pt x="2832" y="228"/>
                    <a:pt x="2851" y="244"/>
                    <a:pt x="2872" y="256"/>
                  </a:cubicBezTo>
                  <a:cubicBezTo>
                    <a:pt x="2894" y="271"/>
                    <a:pt x="2920" y="278"/>
                    <a:pt x="2954" y="283"/>
                  </a:cubicBezTo>
                  <a:lnTo>
                    <a:pt x="2954" y="288"/>
                  </a:lnTo>
                  <a:cubicBezTo>
                    <a:pt x="2937" y="288"/>
                    <a:pt x="2925" y="295"/>
                    <a:pt x="2923" y="304"/>
                  </a:cubicBezTo>
                  <a:cubicBezTo>
                    <a:pt x="2894" y="295"/>
                    <a:pt x="2870" y="278"/>
                    <a:pt x="2851" y="259"/>
                  </a:cubicBezTo>
                  <a:cubicBezTo>
                    <a:pt x="2832" y="242"/>
                    <a:pt x="2817" y="223"/>
                    <a:pt x="2810" y="206"/>
                  </a:cubicBezTo>
                  <a:lnTo>
                    <a:pt x="2798" y="206"/>
                  </a:lnTo>
                  <a:cubicBezTo>
                    <a:pt x="2788" y="240"/>
                    <a:pt x="2772" y="263"/>
                    <a:pt x="2748" y="278"/>
                  </a:cubicBezTo>
                  <a:cubicBezTo>
                    <a:pt x="2726" y="292"/>
                    <a:pt x="2695" y="304"/>
                    <a:pt x="2652" y="309"/>
                  </a:cubicBezTo>
                  <a:lnTo>
                    <a:pt x="2649" y="307"/>
                  </a:lnTo>
                  <a:cubicBezTo>
                    <a:pt x="2680" y="300"/>
                    <a:pt x="2707" y="288"/>
                    <a:pt x="2731" y="273"/>
                  </a:cubicBezTo>
                  <a:cubicBezTo>
                    <a:pt x="2752" y="259"/>
                    <a:pt x="2769" y="237"/>
                    <a:pt x="2779" y="206"/>
                  </a:cubicBezTo>
                  <a:lnTo>
                    <a:pt x="2692" y="206"/>
                  </a:lnTo>
                  <a:cubicBezTo>
                    <a:pt x="2680" y="206"/>
                    <a:pt x="2671" y="208"/>
                    <a:pt x="2661" y="211"/>
                  </a:cubicBezTo>
                  <a:lnTo>
                    <a:pt x="2649" y="199"/>
                  </a:lnTo>
                  <a:lnTo>
                    <a:pt x="2779" y="199"/>
                  </a:lnTo>
                  <a:cubicBezTo>
                    <a:pt x="2781" y="187"/>
                    <a:pt x="2783" y="175"/>
                    <a:pt x="2783" y="163"/>
                  </a:cubicBezTo>
                  <a:moveTo>
                    <a:pt x="566" y="151"/>
                  </a:moveTo>
                  <a:cubicBezTo>
                    <a:pt x="592" y="180"/>
                    <a:pt x="609" y="199"/>
                    <a:pt x="616" y="213"/>
                  </a:cubicBezTo>
                  <a:cubicBezTo>
                    <a:pt x="626" y="225"/>
                    <a:pt x="628" y="235"/>
                    <a:pt x="628" y="240"/>
                  </a:cubicBezTo>
                  <a:cubicBezTo>
                    <a:pt x="626" y="247"/>
                    <a:pt x="626" y="251"/>
                    <a:pt x="621" y="254"/>
                  </a:cubicBezTo>
                  <a:cubicBezTo>
                    <a:pt x="619" y="256"/>
                    <a:pt x="616" y="256"/>
                    <a:pt x="616" y="256"/>
                  </a:cubicBezTo>
                  <a:cubicBezTo>
                    <a:pt x="612" y="256"/>
                    <a:pt x="609" y="254"/>
                    <a:pt x="609" y="247"/>
                  </a:cubicBezTo>
                  <a:cubicBezTo>
                    <a:pt x="604" y="235"/>
                    <a:pt x="600" y="220"/>
                    <a:pt x="592" y="206"/>
                  </a:cubicBezTo>
                  <a:cubicBezTo>
                    <a:pt x="585" y="191"/>
                    <a:pt x="576" y="175"/>
                    <a:pt x="563" y="156"/>
                  </a:cubicBezTo>
                  <a:lnTo>
                    <a:pt x="566" y="151"/>
                  </a:lnTo>
                  <a:close/>
                  <a:moveTo>
                    <a:pt x="494" y="143"/>
                  </a:moveTo>
                  <a:lnTo>
                    <a:pt x="520" y="160"/>
                  </a:lnTo>
                  <a:lnTo>
                    <a:pt x="511" y="168"/>
                  </a:lnTo>
                  <a:cubicBezTo>
                    <a:pt x="489" y="213"/>
                    <a:pt x="468" y="244"/>
                    <a:pt x="441" y="266"/>
                  </a:cubicBezTo>
                  <a:lnTo>
                    <a:pt x="439" y="263"/>
                  </a:lnTo>
                  <a:cubicBezTo>
                    <a:pt x="456" y="242"/>
                    <a:pt x="468" y="220"/>
                    <a:pt x="477" y="199"/>
                  </a:cubicBezTo>
                  <a:cubicBezTo>
                    <a:pt x="487" y="177"/>
                    <a:pt x="492" y="158"/>
                    <a:pt x="494" y="143"/>
                  </a:cubicBezTo>
                  <a:moveTo>
                    <a:pt x="3693" y="124"/>
                  </a:moveTo>
                  <a:lnTo>
                    <a:pt x="3693" y="187"/>
                  </a:lnTo>
                  <a:lnTo>
                    <a:pt x="3758" y="187"/>
                  </a:lnTo>
                  <a:lnTo>
                    <a:pt x="3758" y="124"/>
                  </a:lnTo>
                  <a:lnTo>
                    <a:pt x="3693" y="124"/>
                  </a:lnTo>
                  <a:close/>
                  <a:moveTo>
                    <a:pt x="3196" y="122"/>
                  </a:moveTo>
                  <a:lnTo>
                    <a:pt x="3218" y="139"/>
                  </a:lnTo>
                  <a:lnTo>
                    <a:pt x="3206" y="148"/>
                  </a:lnTo>
                  <a:cubicBezTo>
                    <a:pt x="3206" y="165"/>
                    <a:pt x="3206" y="184"/>
                    <a:pt x="3208" y="203"/>
                  </a:cubicBezTo>
                  <a:cubicBezTo>
                    <a:pt x="3208" y="223"/>
                    <a:pt x="3213" y="240"/>
                    <a:pt x="3220" y="251"/>
                  </a:cubicBezTo>
                  <a:cubicBezTo>
                    <a:pt x="3225" y="266"/>
                    <a:pt x="3237" y="276"/>
                    <a:pt x="3252" y="280"/>
                  </a:cubicBezTo>
                  <a:cubicBezTo>
                    <a:pt x="3254" y="273"/>
                    <a:pt x="3259" y="254"/>
                    <a:pt x="3263" y="230"/>
                  </a:cubicBezTo>
                  <a:lnTo>
                    <a:pt x="3268" y="232"/>
                  </a:lnTo>
                  <a:cubicBezTo>
                    <a:pt x="3268" y="244"/>
                    <a:pt x="3268" y="256"/>
                    <a:pt x="3268" y="271"/>
                  </a:cubicBezTo>
                  <a:cubicBezTo>
                    <a:pt x="3268" y="285"/>
                    <a:pt x="3271" y="295"/>
                    <a:pt x="3273" y="302"/>
                  </a:cubicBezTo>
                  <a:cubicBezTo>
                    <a:pt x="3276" y="307"/>
                    <a:pt x="3276" y="307"/>
                    <a:pt x="3271" y="307"/>
                  </a:cubicBezTo>
                  <a:cubicBezTo>
                    <a:pt x="3268" y="307"/>
                    <a:pt x="3259" y="307"/>
                    <a:pt x="3247" y="302"/>
                  </a:cubicBezTo>
                  <a:cubicBezTo>
                    <a:pt x="3235" y="297"/>
                    <a:pt x="3225" y="290"/>
                    <a:pt x="3213" y="278"/>
                  </a:cubicBezTo>
                  <a:cubicBezTo>
                    <a:pt x="3203" y="266"/>
                    <a:pt x="3196" y="249"/>
                    <a:pt x="3194" y="228"/>
                  </a:cubicBezTo>
                  <a:cubicBezTo>
                    <a:pt x="3189" y="206"/>
                    <a:pt x="3187" y="180"/>
                    <a:pt x="3189" y="143"/>
                  </a:cubicBezTo>
                  <a:lnTo>
                    <a:pt x="3064" y="143"/>
                  </a:lnTo>
                  <a:cubicBezTo>
                    <a:pt x="3055" y="143"/>
                    <a:pt x="3043" y="146"/>
                    <a:pt x="3033" y="148"/>
                  </a:cubicBezTo>
                  <a:lnTo>
                    <a:pt x="3023" y="136"/>
                  </a:lnTo>
                  <a:lnTo>
                    <a:pt x="3184" y="136"/>
                  </a:lnTo>
                  <a:lnTo>
                    <a:pt x="3196" y="122"/>
                  </a:lnTo>
                  <a:close/>
                  <a:moveTo>
                    <a:pt x="1543" y="122"/>
                  </a:moveTo>
                  <a:lnTo>
                    <a:pt x="1564" y="139"/>
                  </a:lnTo>
                  <a:lnTo>
                    <a:pt x="1552" y="148"/>
                  </a:lnTo>
                  <a:cubicBezTo>
                    <a:pt x="1552" y="165"/>
                    <a:pt x="1552" y="184"/>
                    <a:pt x="1555" y="203"/>
                  </a:cubicBezTo>
                  <a:cubicBezTo>
                    <a:pt x="1555" y="223"/>
                    <a:pt x="1560" y="240"/>
                    <a:pt x="1567" y="251"/>
                  </a:cubicBezTo>
                  <a:cubicBezTo>
                    <a:pt x="1572" y="266"/>
                    <a:pt x="1583" y="276"/>
                    <a:pt x="1598" y="280"/>
                  </a:cubicBezTo>
                  <a:cubicBezTo>
                    <a:pt x="1600" y="273"/>
                    <a:pt x="1605" y="254"/>
                    <a:pt x="1610" y="230"/>
                  </a:cubicBezTo>
                  <a:lnTo>
                    <a:pt x="1615" y="232"/>
                  </a:lnTo>
                  <a:cubicBezTo>
                    <a:pt x="1615" y="244"/>
                    <a:pt x="1615" y="256"/>
                    <a:pt x="1615" y="271"/>
                  </a:cubicBezTo>
                  <a:cubicBezTo>
                    <a:pt x="1615" y="285"/>
                    <a:pt x="1617" y="295"/>
                    <a:pt x="1620" y="302"/>
                  </a:cubicBezTo>
                  <a:cubicBezTo>
                    <a:pt x="1622" y="307"/>
                    <a:pt x="1622" y="307"/>
                    <a:pt x="1617" y="307"/>
                  </a:cubicBezTo>
                  <a:cubicBezTo>
                    <a:pt x="1615" y="307"/>
                    <a:pt x="1605" y="307"/>
                    <a:pt x="1593" y="302"/>
                  </a:cubicBezTo>
                  <a:cubicBezTo>
                    <a:pt x="1581" y="297"/>
                    <a:pt x="1572" y="290"/>
                    <a:pt x="1560" y="278"/>
                  </a:cubicBezTo>
                  <a:cubicBezTo>
                    <a:pt x="1550" y="266"/>
                    <a:pt x="1543" y="249"/>
                    <a:pt x="1540" y="228"/>
                  </a:cubicBezTo>
                  <a:cubicBezTo>
                    <a:pt x="1536" y="206"/>
                    <a:pt x="1533" y="180"/>
                    <a:pt x="1536" y="143"/>
                  </a:cubicBezTo>
                  <a:lnTo>
                    <a:pt x="1411" y="143"/>
                  </a:lnTo>
                  <a:cubicBezTo>
                    <a:pt x="1401" y="143"/>
                    <a:pt x="1389" y="146"/>
                    <a:pt x="1380" y="148"/>
                  </a:cubicBezTo>
                  <a:lnTo>
                    <a:pt x="1370" y="136"/>
                  </a:lnTo>
                  <a:lnTo>
                    <a:pt x="1531" y="136"/>
                  </a:lnTo>
                  <a:lnTo>
                    <a:pt x="1543" y="122"/>
                  </a:lnTo>
                  <a:close/>
                  <a:moveTo>
                    <a:pt x="765" y="122"/>
                  </a:moveTo>
                  <a:lnTo>
                    <a:pt x="792" y="141"/>
                  </a:lnTo>
                  <a:lnTo>
                    <a:pt x="780" y="143"/>
                  </a:lnTo>
                  <a:cubicBezTo>
                    <a:pt x="775" y="151"/>
                    <a:pt x="770" y="156"/>
                    <a:pt x="765" y="163"/>
                  </a:cubicBezTo>
                  <a:lnTo>
                    <a:pt x="914" y="163"/>
                  </a:lnTo>
                  <a:lnTo>
                    <a:pt x="926" y="151"/>
                  </a:lnTo>
                  <a:lnTo>
                    <a:pt x="948" y="168"/>
                  </a:lnTo>
                  <a:lnTo>
                    <a:pt x="936" y="175"/>
                  </a:lnTo>
                  <a:cubicBezTo>
                    <a:pt x="931" y="203"/>
                    <a:pt x="928" y="225"/>
                    <a:pt x="923" y="240"/>
                  </a:cubicBezTo>
                  <a:cubicBezTo>
                    <a:pt x="921" y="254"/>
                    <a:pt x="919" y="268"/>
                    <a:pt x="914" y="280"/>
                  </a:cubicBezTo>
                  <a:cubicBezTo>
                    <a:pt x="909" y="292"/>
                    <a:pt x="895" y="302"/>
                    <a:pt x="876" y="304"/>
                  </a:cubicBezTo>
                  <a:cubicBezTo>
                    <a:pt x="876" y="295"/>
                    <a:pt x="863" y="285"/>
                    <a:pt x="842" y="276"/>
                  </a:cubicBezTo>
                  <a:lnTo>
                    <a:pt x="842" y="271"/>
                  </a:lnTo>
                  <a:cubicBezTo>
                    <a:pt x="861" y="276"/>
                    <a:pt x="876" y="278"/>
                    <a:pt x="883" y="278"/>
                  </a:cubicBezTo>
                  <a:cubicBezTo>
                    <a:pt x="890" y="278"/>
                    <a:pt x="895" y="273"/>
                    <a:pt x="900" y="263"/>
                  </a:cubicBezTo>
                  <a:cubicBezTo>
                    <a:pt x="902" y="254"/>
                    <a:pt x="909" y="223"/>
                    <a:pt x="916" y="170"/>
                  </a:cubicBezTo>
                  <a:lnTo>
                    <a:pt x="878" y="170"/>
                  </a:lnTo>
                  <a:cubicBezTo>
                    <a:pt x="861" y="220"/>
                    <a:pt x="837" y="256"/>
                    <a:pt x="806" y="273"/>
                  </a:cubicBezTo>
                  <a:cubicBezTo>
                    <a:pt x="777" y="290"/>
                    <a:pt x="748" y="302"/>
                    <a:pt x="717" y="307"/>
                  </a:cubicBezTo>
                  <a:lnTo>
                    <a:pt x="715" y="304"/>
                  </a:lnTo>
                  <a:cubicBezTo>
                    <a:pt x="751" y="292"/>
                    <a:pt x="782" y="276"/>
                    <a:pt x="803" y="259"/>
                  </a:cubicBezTo>
                  <a:cubicBezTo>
                    <a:pt x="825" y="240"/>
                    <a:pt x="844" y="211"/>
                    <a:pt x="859" y="170"/>
                  </a:cubicBezTo>
                  <a:lnTo>
                    <a:pt x="820" y="170"/>
                  </a:lnTo>
                  <a:cubicBezTo>
                    <a:pt x="801" y="203"/>
                    <a:pt x="782" y="228"/>
                    <a:pt x="760" y="240"/>
                  </a:cubicBezTo>
                  <a:cubicBezTo>
                    <a:pt x="739" y="254"/>
                    <a:pt x="717" y="263"/>
                    <a:pt x="693" y="268"/>
                  </a:cubicBezTo>
                  <a:lnTo>
                    <a:pt x="693" y="266"/>
                  </a:lnTo>
                  <a:cubicBezTo>
                    <a:pt x="717" y="254"/>
                    <a:pt x="739" y="242"/>
                    <a:pt x="756" y="228"/>
                  </a:cubicBezTo>
                  <a:cubicBezTo>
                    <a:pt x="770" y="213"/>
                    <a:pt x="784" y="194"/>
                    <a:pt x="796" y="170"/>
                  </a:cubicBezTo>
                  <a:lnTo>
                    <a:pt x="760" y="170"/>
                  </a:lnTo>
                  <a:cubicBezTo>
                    <a:pt x="741" y="191"/>
                    <a:pt x="717" y="211"/>
                    <a:pt x="688" y="223"/>
                  </a:cubicBezTo>
                  <a:lnTo>
                    <a:pt x="686" y="220"/>
                  </a:lnTo>
                  <a:cubicBezTo>
                    <a:pt x="720" y="196"/>
                    <a:pt x="746" y="165"/>
                    <a:pt x="765" y="122"/>
                  </a:cubicBezTo>
                  <a:moveTo>
                    <a:pt x="4132" y="115"/>
                  </a:moveTo>
                  <a:lnTo>
                    <a:pt x="4132" y="172"/>
                  </a:lnTo>
                  <a:lnTo>
                    <a:pt x="4216" y="172"/>
                  </a:lnTo>
                  <a:lnTo>
                    <a:pt x="4216" y="115"/>
                  </a:lnTo>
                  <a:lnTo>
                    <a:pt x="4132" y="115"/>
                  </a:lnTo>
                  <a:close/>
                  <a:moveTo>
                    <a:pt x="4032" y="115"/>
                  </a:moveTo>
                  <a:lnTo>
                    <a:pt x="4032" y="172"/>
                  </a:lnTo>
                  <a:lnTo>
                    <a:pt x="4116" y="172"/>
                  </a:lnTo>
                  <a:lnTo>
                    <a:pt x="4116" y="115"/>
                  </a:lnTo>
                  <a:lnTo>
                    <a:pt x="4032" y="115"/>
                  </a:lnTo>
                  <a:close/>
                  <a:moveTo>
                    <a:pt x="2483" y="115"/>
                  </a:moveTo>
                  <a:lnTo>
                    <a:pt x="2483" y="172"/>
                  </a:lnTo>
                  <a:lnTo>
                    <a:pt x="2568" y="172"/>
                  </a:lnTo>
                  <a:lnTo>
                    <a:pt x="2568" y="115"/>
                  </a:lnTo>
                  <a:lnTo>
                    <a:pt x="2483" y="115"/>
                  </a:lnTo>
                  <a:close/>
                  <a:moveTo>
                    <a:pt x="2383" y="115"/>
                  </a:moveTo>
                  <a:lnTo>
                    <a:pt x="2383" y="172"/>
                  </a:lnTo>
                  <a:lnTo>
                    <a:pt x="2467" y="172"/>
                  </a:lnTo>
                  <a:lnTo>
                    <a:pt x="2467" y="115"/>
                  </a:lnTo>
                  <a:lnTo>
                    <a:pt x="2383" y="115"/>
                  </a:lnTo>
                  <a:close/>
                  <a:moveTo>
                    <a:pt x="3768" y="103"/>
                  </a:moveTo>
                  <a:lnTo>
                    <a:pt x="3787" y="122"/>
                  </a:lnTo>
                  <a:lnTo>
                    <a:pt x="3777" y="129"/>
                  </a:lnTo>
                  <a:cubicBezTo>
                    <a:pt x="3777" y="163"/>
                    <a:pt x="3777" y="189"/>
                    <a:pt x="3779" y="203"/>
                  </a:cubicBezTo>
                  <a:lnTo>
                    <a:pt x="3758" y="211"/>
                  </a:lnTo>
                  <a:lnTo>
                    <a:pt x="3758" y="196"/>
                  </a:lnTo>
                  <a:lnTo>
                    <a:pt x="3693" y="196"/>
                  </a:lnTo>
                  <a:lnTo>
                    <a:pt x="3693" y="211"/>
                  </a:lnTo>
                  <a:lnTo>
                    <a:pt x="3674" y="220"/>
                  </a:lnTo>
                  <a:cubicBezTo>
                    <a:pt x="3676" y="199"/>
                    <a:pt x="3676" y="180"/>
                    <a:pt x="3676" y="163"/>
                  </a:cubicBezTo>
                  <a:cubicBezTo>
                    <a:pt x="3676" y="143"/>
                    <a:pt x="3676" y="124"/>
                    <a:pt x="3674" y="105"/>
                  </a:cubicBezTo>
                  <a:lnTo>
                    <a:pt x="3698" y="117"/>
                  </a:lnTo>
                  <a:lnTo>
                    <a:pt x="3756" y="117"/>
                  </a:lnTo>
                  <a:lnTo>
                    <a:pt x="3768" y="103"/>
                  </a:lnTo>
                  <a:close/>
                  <a:moveTo>
                    <a:pt x="532" y="98"/>
                  </a:moveTo>
                  <a:lnTo>
                    <a:pt x="561" y="110"/>
                  </a:lnTo>
                  <a:lnTo>
                    <a:pt x="549" y="120"/>
                  </a:lnTo>
                  <a:lnTo>
                    <a:pt x="549" y="273"/>
                  </a:lnTo>
                  <a:cubicBezTo>
                    <a:pt x="549" y="283"/>
                    <a:pt x="549" y="288"/>
                    <a:pt x="544" y="292"/>
                  </a:cubicBezTo>
                  <a:cubicBezTo>
                    <a:pt x="542" y="297"/>
                    <a:pt x="535" y="302"/>
                    <a:pt x="525" y="307"/>
                  </a:cubicBezTo>
                  <a:cubicBezTo>
                    <a:pt x="520" y="300"/>
                    <a:pt x="516" y="295"/>
                    <a:pt x="511" y="290"/>
                  </a:cubicBezTo>
                  <a:cubicBezTo>
                    <a:pt x="506" y="285"/>
                    <a:pt x="496" y="280"/>
                    <a:pt x="484" y="276"/>
                  </a:cubicBezTo>
                  <a:lnTo>
                    <a:pt x="484" y="271"/>
                  </a:lnTo>
                  <a:cubicBezTo>
                    <a:pt x="513" y="276"/>
                    <a:pt x="528" y="278"/>
                    <a:pt x="530" y="276"/>
                  </a:cubicBezTo>
                  <a:cubicBezTo>
                    <a:pt x="532" y="276"/>
                    <a:pt x="532" y="273"/>
                    <a:pt x="532" y="268"/>
                  </a:cubicBezTo>
                  <a:cubicBezTo>
                    <a:pt x="532" y="175"/>
                    <a:pt x="532" y="117"/>
                    <a:pt x="532" y="98"/>
                  </a:cubicBezTo>
                  <a:moveTo>
                    <a:pt x="1015" y="86"/>
                  </a:moveTo>
                  <a:lnTo>
                    <a:pt x="1022" y="86"/>
                  </a:lnTo>
                  <a:cubicBezTo>
                    <a:pt x="1024" y="103"/>
                    <a:pt x="1024" y="115"/>
                    <a:pt x="1024" y="124"/>
                  </a:cubicBezTo>
                  <a:cubicBezTo>
                    <a:pt x="1024" y="131"/>
                    <a:pt x="1024" y="134"/>
                    <a:pt x="1022" y="139"/>
                  </a:cubicBezTo>
                  <a:cubicBezTo>
                    <a:pt x="1020" y="143"/>
                    <a:pt x="1017" y="146"/>
                    <a:pt x="1015" y="146"/>
                  </a:cubicBezTo>
                  <a:cubicBezTo>
                    <a:pt x="1012" y="148"/>
                    <a:pt x="1008" y="148"/>
                    <a:pt x="1005" y="148"/>
                  </a:cubicBezTo>
                  <a:cubicBezTo>
                    <a:pt x="1000" y="148"/>
                    <a:pt x="998" y="146"/>
                    <a:pt x="998" y="143"/>
                  </a:cubicBezTo>
                  <a:cubicBezTo>
                    <a:pt x="998" y="141"/>
                    <a:pt x="1000" y="139"/>
                    <a:pt x="1003" y="134"/>
                  </a:cubicBezTo>
                  <a:cubicBezTo>
                    <a:pt x="1008" y="124"/>
                    <a:pt x="1012" y="110"/>
                    <a:pt x="1015" y="86"/>
                  </a:cubicBezTo>
                  <a:moveTo>
                    <a:pt x="3208" y="81"/>
                  </a:moveTo>
                  <a:lnTo>
                    <a:pt x="3232" y="105"/>
                  </a:lnTo>
                  <a:lnTo>
                    <a:pt x="3100" y="105"/>
                  </a:lnTo>
                  <a:cubicBezTo>
                    <a:pt x="3086" y="105"/>
                    <a:pt x="3074" y="105"/>
                    <a:pt x="3067" y="108"/>
                  </a:cubicBezTo>
                  <a:lnTo>
                    <a:pt x="3055" y="98"/>
                  </a:lnTo>
                  <a:lnTo>
                    <a:pt x="3194" y="98"/>
                  </a:lnTo>
                  <a:lnTo>
                    <a:pt x="3208" y="81"/>
                  </a:lnTo>
                  <a:close/>
                  <a:moveTo>
                    <a:pt x="1555" y="81"/>
                  </a:moveTo>
                  <a:lnTo>
                    <a:pt x="1579" y="105"/>
                  </a:lnTo>
                  <a:lnTo>
                    <a:pt x="1447" y="105"/>
                  </a:lnTo>
                  <a:cubicBezTo>
                    <a:pt x="1432" y="105"/>
                    <a:pt x="1420" y="105"/>
                    <a:pt x="1413" y="108"/>
                  </a:cubicBezTo>
                  <a:lnTo>
                    <a:pt x="1401" y="98"/>
                  </a:lnTo>
                  <a:lnTo>
                    <a:pt x="1540" y="98"/>
                  </a:lnTo>
                  <a:lnTo>
                    <a:pt x="1555" y="81"/>
                  </a:lnTo>
                  <a:close/>
                  <a:moveTo>
                    <a:pt x="758" y="76"/>
                  </a:moveTo>
                  <a:lnTo>
                    <a:pt x="758" y="115"/>
                  </a:lnTo>
                  <a:lnTo>
                    <a:pt x="880" y="115"/>
                  </a:lnTo>
                  <a:lnTo>
                    <a:pt x="880" y="76"/>
                  </a:lnTo>
                  <a:lnTo>
                    <a:pt x="758" y="76"/>
                  </a:lnTo>
                  <a:close/>
                  <a:moveTo>
                    <a:pt x="4132" y="43"/>
                  </a:moveTo>
                  <a:lnTo>
                    <a:pt x="4132" y="105"/>
                  </a:lnTo>
                  <a:lnTo>
                    <a:pt x="4216" y="105"/>
                  </a:lnTo>
                  <a:lnTo>
                    <a:pt x="4216" y="43"/>
                  </a:lnTo>
                  <a:lnTo>
                    <a:pt x="4132" y="43"/>
                  </a:lnTo>
                  <a:close/>
                  <a:moveTo>
                    <a:pt x="4032" y="43"/>
                  </a:moveTo>
                  <a:lnTo>
                    <a:pt x="4032" y="105"/>
                  </a:lnTo>
                  <a:lnTo>
                    <a:pt x="4116" y="105"/>
                  </a:lnTo>
                  <a:lnTo>
                    <a:pt x="4116" y="43"/>
                  </a:lnTo>
                  <a:lnTo>
                    <a:pt x="4032" y="43"/>
                  </a:lnTo>
                  <a:close/>
                  <a:moveTo>
                    <a:pt x="2483" y="43"/>
                  </a:moveTo>
                  <a:lnTo>
                    <a:pt x="2483" y="105"/>
                  </a:lnTo>
                  <a:lnTo>
                    <a:pt x="2568" y="105"/>
                  </a:lnTo>
                  <a:lnTo>
                    <a:pt x="2568" y="43"/>
                  </a:lnTo>
                  <a:lnTo>
                    <a:pt x="2483" y="43"/>
                  </a:lnTo>
                  <a:close/>
                  <a:moveTo>
                    <a:pt x="2383" y="43"/>
                  </a:moveTo>
                  <a:lnTo>
                    <a:pt x="2383" y="105"/>
                  </a:lnTo>
                  <a:lnTo>
                    <a:pt x="2467" y="105"/>
                  </a:lnTo>
                  <a:lnTo>
                    <a:pt x="2467" y="43"/>
                  </a:lnTo>
                  <a:lnTo>
                    <a:pt x="2383" y="43"/>
                  </a:lnTo>
                  <a:close/>
                  <a:moveTo>
                    <a:pt x="88" y="40"/>
                  </a:moveTo>
                  <a:cubicBezTo>
                    <a:pt x="103" y="103"/>
                    <a:pt x="124" y="153"/>
                    <a:pt x="158" y="191"/>
                  </a:cubicBezTo>
                  <a:cubicBezTo>
                    <a:pt x="187" y="153"/>
                    <a:pt x="211" y="103"/>
                    <a:pt x="228" y="40"/>
                  </a:cubicBezTo>
                  <a:lnTo>
                    <a:pt x="88" y="40"/>
                  </a:lnTo>
                  <a:close/>
                  <a:moveTo>
                    <a:pt x="4826" y="33"/>
                  </a:moveTo>
                  <a:lnTo>
                    <a:pt x="4852" y="57"/>
                  </a:lnTo>
                  <a:cubicBezTo>
                    <a:pt x="4840" y="57"/>
                    <a:pt x="4814" y="76"/>
                    <a:pt x="4778" y="120"/>
                  </a:cubicBezTo>
                  <a:cubicBezTo>
                    <a:pt x="4739" y="160"/>
                    <a:pt x="4716" y="189"/>
                    <a:pt x="4703" y="208"/>
                  </a:cubicBezTo>
                  <a:cubicBezTo>
                    <a:pt x="4692" y="228"/>
                    <a:pt x="4684" y="242"/>
                    <a:pt x="4684" y="249"/>
                  </a:cubicBezTo>
                  <a:cubicBezTo>
                    <a:pt x="4684" y="254"/>
                    <a:pt x="4684" y="256"/>
                    <a:pt x="4687" y="261"/>
                  </a:cubicBezTo>
                  <a:cubicBezTo>
                    <a:pt x="4689" y="266"/>
                    <a:pt x="4699" y="268"/>
                    <a:pt x="4711" y="268"/>
                  </a:cubicBezTo>
                  <a:lnTo>
                    <a:pt x="4872" y="268"/>
                  </a:lnTo>
                  <a:cubicBezTo>
                    <a:pt x="4881" y="266"/>
                    <a:pt x="4886" y="259"/>
                    <a:pt x="4888" y="249"/>
                  </a:cubicBezTo>
                  <a:cubicBezTo>
                    <a:pt x="4891" y="240"/>
                    <a:pt x="4891" y="220"/>
                    <a:pt x="4893" y="187"/>
                  </a:cubicBezTo>
                  <a:lnTo>
                    <a:pt x="4900" y="187"/>
                  </a:lnTo>
                  <a:cubicBezTo>
                    <a:pt x="4900" y="211"/>
                    <a:pt x="4900" y="228"/>
                    <a:pt x="4903" y="240"/>
                  </a:cubicBezTo>
                  <a:cubicBezTo>
                    <a:pt x="4905" y="251"/>
                    <a:pt x="4912" y="259"/>
                    <a:pt x="4922" y="259"/>
                  </a:cubicBezTo>
                  <a:cubicBezTo>
                    <a:pt x="4917" y="276"/>
                    <a:pt x="4903" y="283"/>
                    <a:pt x="4879" y="283"/>
                  </a:cubicBezTo>
                  <a:lnTo>
                    <a:pt x="4703" y="283"/>
                  </a:lnTo>
                  <a:cubicBezTo>
                    <a:pt x="4687" y="283"/>
                    <a:pt x="4677" y="280"/>
                    <a:pt x="4670" y="271"/>
                  </a:cubicBezTo>
                  <a:cubicBezTo>
                    <a:pt x="4665" y="263"/>
                    <a:pt x="4663" y="256"/>
                    <a:pt x="4663" y="251"/>
                  </a:cubicBezTo>
                  <a:cubicBezTo>
                    <a:pt x="4663" y="242"/>
                    <a:pt x="4668" y="228"/>
                    <a:pt x="4677" y="208"/>
                  </a:cubicBezTo>
                  <a:cubicBezTo>
                    <a:pt x="4687" y="191"/>
                    <a:pt x="4732" y="139"/>
                    <a:pt x="4812" y="55"/>
                  </a:cubicBezTo>
                  <a:lnTo>
                    <a:pt x="4703" y="55"/>
                  </a:lnTo>
                  <a:cubicBezTo>
                    <a:pt x="4692" y="55"/>
                    <a:pt x="4682" y="55"/>
                    <a:pt x="4672" y="57"/>
                  </a:cubicBezTo>
                  <a:lnTo>
                    <a:pt x="4660" y="48"/>
                  </a:lnTo>
                  <a:lnTo>
                    <a:pt x="4812" y="48"/>
                  </a:lnTo>
                  <a:lnTo>
                    <a:pt x="4826" y="33"/>
                  </a:lnTo>
                  <a:close/>
                  <a:moveTo>
                    <a:pt x="1245" y="33"/>
                  </a:moveTo>
                  <a:cubicBezTo>
                    <a:pt x="1264" y="43"/>
                    <a:pt x="1274" y="50"/>
                    <a:pt x="1276" y="52"/>
                  </a:cubicBezTo>
                  <a:cubicBezTo>
                    <a:pt x="1281" y="57"/>
                    <a:pt x="1283" y="62"/>
                    <a:pt x="1283" y="64"/>
                  </a:cubicBezTo>
                  <a:cubicBezTo>
                    <a:pt x="1283" y="69"/>
                    <a:pt x="1281" y="74"/>
                    <a:pt x="1279" y="76"/>
                  </a:cubicBezTo>
                  <a:cubicBezTo>
                    <a:pt x="1274" y="81"/>
                    <a:pt x="1274" y="83"/>
                    <a:pt x="1272" y="83"/>
                  </a:cubicBezTo>
                  <a:cubicBezTo>
                    <a:pt x="1269" y="83"/>
                    <a:pt x="1267" y="81"/>
                    <a:pt x="1264" y="71"/>
                  </a:cubicBezTo>
                  <a:cubicBezTo>
                    <a:pt x="1262" y="62"/>
                    <a:pt x="1255" y="50"/>
                    <a:pt x="1243" y="36"/>
                  </a:cubicBezTo>
                  <a:lnTo>
                    <a:pt x="1245" y="33"/>
                  </a:lnTo>
                  <a:close/>
                  <a:moveTo>
                    <a:pt x="758" y="31"/>
                  </a:moveTo>
                  <a:lnTo>
                    <a:pt x="758" y="69"/>
                  </a:lnTo>
                  <a:lnTo>
                    <a:pt x="880" y="69"/>
                  </a:lnTo>
                  <a:lnTo>
                    <a:pt x="880" y="31"/>
                  </a:lnTo>
                  <a:lnTo>
                    <a:pt x="758" y="31"/>
                  </a:lnTo>
                  <a:close/>
                  <a:moveTo>
                    <a:pt x="4012" y="21"/>
                  </a:moveTo>
                  <a:lnTo>
                    <a:pt x="4032" y="36"/>
                  </a:lnTo>
                  <a:lnTo>
                    <a:pt x="4214" y="36"/>
                  </a:lnTo>
                  <a:lnTo>
                    <a:pt x="4228" y="21"/>
                  </a:lnTo>
                  <a:lnTo>
                    <a:pt x="4245" y="40"/>
                  </a:lnTo>
                  <a:lnTo>
                    <a:pt x="4233" y="48"/>
                  </a:lnTo>
                  <a:lnTo>
                    <a:pt x="4233" y="141"/>
                  </a:lnTo>
                  <a:cubicBezTo>
                    <a:pt x="4233" y="163"/>
                    <a:pt x="4236" y="182"/>
                    <a:pt x="4236" y="194"/>
                  </a:cubicBezTo>
                  <a:lnTo>
                    <a:pt x="4216" y="201"/>
                  </a:lnTo>
                  <a:lnTo>
                    <a:pt x="4216" y="182"/>
                  </a:lnTo>
                  <a:lnTo>
                    <a:pt x="4132" y="182"/>
                  </a:lnTo>
                  <a:lnTo>
                    <a:pt x="4132" y="242"/>
                  </a:lnTo>
                  <a:cubicBezTo>
                    <a:pt x="4132" y="263"/>
                    <a:pt x="4132" y="280"/>
                    <a:pt x="4135" y="297"/>
                  </a:cubicBezTo>
                  <a:lnTo>
                    <a:pt x="4113" y="304"/>
                  </a:lnTo>
                  <a:lnTo>
                    <a:pt x="4116" y="280"/>
                  </a:lnTo>
                  <a:cubicBezTo>
                    <a:pt x="4116" y="259"/>
                    <a:pt x="4116" y="225"/>
                    <a:pt x="4116" y="182"/>
                  </a:cubicBezTo>
                  <a:lnTo>
                    <a:pt x="4032" y="182"/>
                  </a:lnTo>
                  <a:lnTo>
                    <a:pt x="4032" y="201"/>
                  </a:lnTo>
                  <a:lnTo>
                    <a:pt x="4012" y="213"/>
                  </a:lnTo>
                  <a:cubicBezTo>
                    <a:pt x="4012" y="180"/>
                    <a:pt x="4012" y="148"/>
                    <a:pt x="4012" y="117"/>
                  </a:cubicBezTo>
                  <a:cubicBezTo>
                    <a:pt x="4012" y="83"/>
                    <a:pt x="4012" y="52"/>
                    <a:pt x="4012" y="21"/>
                  </a:cubicBezTo>
                  <a:moveTo>
                    <a:pt x="2363" y="21"/>
                  </a:moveTo>
                  <a:lnTo>
                    <a:pt x="2383" y="36"/>
                  </a:lnTo>
                  <a:lnTo>
                    <a:pt x="2565" y="36"/>
                  </a:lnTo>
                  <a:lnTo>
                    <a:pt x="2580" y="21"/>
                  </a:lnTo>
                  <a:lnTo>
                    <a:pt x="2596" y="40"/>
                  </a:lnTo>
                  <a:lnTo>
                    <a:pt x="2584" y="48"/>
                  </a:lnTo>
                  <a:lnTo>
                    <a:pt x="2584" y="141"/>
                  </a:lnTo>
                  <a:cubicBezTo>
                    <a:pt x="2584" y="163"/>
                    <a:pt x="2587" y="182"/>
                    <a:pt x="2587" y="194"/>
                  </a:cubicBezTo>
                  <a:lnTo>
                    <a:pt x="2568" y="201"/>
                  </a:lnTo>
                  <a:lnTo>
                    <a:pt x="2568" y="182"/>
                  </a:lnTo>
                  <a:lnTo>
                    <a:pt x="2483" y="182"/>
                  </a:lnTo>
                  <a:lnTo>
                    <a:pt x="2483" y="242"/>
                  </a:lnTo>
                  <a:cubicBezTo>
                    <a:pt x="2483" y="263"/>
                    <a:pt x="2483" y="280"/>
                    <a:pt x="2486" y="297"/>
                  </a:cubicBezTo>
                  <a:lnTo>
                    <a:pt x="2464" y="304"/>
                  </a:lnTo>
                  <a:lnTo>
                    <a:pt x="2467" y="280"/>
                  </a:lnTo>
                  <a:cubicBezTo>
                    <a:pt x="2467" y="259"/>
                    <a:pt x="2467" y="225"/>
                    <a:pt x="2467" y="182"/>
                  </a:cubicBezTo>
                  <a:lnTo>
                    <a:pt x="2383" y="182"/>
                  </a:lnTo>
                  <a:lnTo>
                    <a:pt x="2383" y="201"/>
                  </a:lnTo>
                  <a:lnTo>
                    <a:pt x="2363" y="213"/>
                  </a:lnTo>
                  <a:cubicBezTo>
                    <a:pt x="2363" y="180"/>
                    <a:pt x="2363" y="148"/>
                    <a:pt x="2363" y="117"/>
                  </a:cubicBezTo>
                  <a:cubicBezTo>
                    <a:pt x="2363" y="83"/>
                    <a:pt x="2363" y="52"/>
                    <a:pt x="2363" y="21"/>
                  </a:cubicBezTo>
                  <a:moveTo>
                    <a:pt x="237" y="21"/>
                  </a:moveTo>
                  <a:lnTo>
                    <a:pt x="259" y="38"/>
                  </a:lnTo>
                  <a:lnTo>
                    <a:pt x="247" y="48"/>
                  </a:lnTo>
                  <a:cubicBezTo>
                    <a:pt x="225" y="112"/>
                    <a:pt x="199" y="165"/>
                    <a:pt x="170" y="206"/>
                  </a:cubicBezTo>
                  <a:cubicBezTo>
                    <a:pt x="192" y="228"/>
                    <a:pt x="213" y="244"/>
                    <a:pt x="240" y="254"/>
                  </a:cubicBezTo>
                  <a:cubicBezTo>
                    <a:pt x="266" y="266"/>
                    <a:pt x="288" y="273"/>
                    <a:pt x="307" y="273"/>
                  </a:cubicBezTo>
                  <a:lnTo>
                    <a:pt x="307" y="278"/>
                  </a:lnTo>
                  <a:cubicBezTo>
                    <a:pt x="290" y="280"/>
                    <a:pt x="280" y="288"/>
                    <a:pt x="278" y="297"/>
                  </a:cubicBezTo>
                  <a:cubicBezTo>
                    <a:pt x="232" y="280"/>
                    <a:pt x="192" y="254"/>
                    <a:pt x="158" y="218"/>
                  </a:cubicBezTo>
                  <a:cubicBezTo>
                    <a:pt x="120" y="256"/>
                    <a:pt x="69" y="285"/>
                    <a:pt x="4" y="304"/>
                  </a:cubicBezTo>
                  <a:lnTo>
                    <a:pt x="4" y="302"/>
                  </a:lnTo>
                  <a:cubicBezTo>
                    <a:pt x="64" y="276"/>
                    <a:pt x="112" y="244"/>
                    <a:pt x="148" y="206"/>
                  </a:cubicBezTo>
                  <a:cubicBezTo>
                    <a:pt x="115" y="158"/>
                    <a:pt x="93" y="103"/>
                    <a:pt x="84" y="40"/>
                  </a:cubicBezTo>
                  <a:lnTo>
                    <a:pt x="76" y="40"/>
                  </a:lnTo>
                  <a:cubicBezTo>
                    <a:pt x="64" y="40"/>
                    <a:pt x="55" y="43"/>
                    <a:pt x="45" y="45"/>
                  </a:cubicBezTo>
                  <a:lnTo>
                    <a:pt x="33" y="33"/>
                  </a:lnTo>
                  <a:lnTo>
                    <a:pt x="228" y="33"/>
                  </a:lnTo>
                  <a:lnTo>
                    <a:pt x="237" y="21"/>
                  </a:lnTo>
                  <a:close/>
                  <a:moveTo>
                    <a:pt x="2709" y="19"/>
                  </a:moveTo>
                  <a:cubicBezTo>
                    <a:pt x="2728" y="26"/>
                    <a:pt x="2743" y="33"/>
                    <a:pt x="2750" y="38"/>
                  </a:cubicBezTo>
                  <a:cubicBezTo>
                    <a:pt x="2757" y="43"/>
                    <a:pt x="2762" y="50"/>
                    <a:pt x="2760" y="55"/>
                  </a:cubicBezTo>
                  <a:cubicBezTo>
                    <a:pt x="2760" y="60"/>
                    <a:pt x="2760" y="64"/>
                    <a:pt x="2757" y="69"/>
                  </a:cubicBezTo>
                  <a:cubicBezTo>
                    <a:pt x="2755" y="74"/>
                    <a:pt x="2752" y="74"/>
                    <a:pt x="2750" y="74"/>
                  </a:cubicBezTo>
                  <a:cubicBezTo>
                    <a:pt x="2748" y="74"/>
                    <a:pt x="2745" y="71"/>
                    <a:pt x="2740" y="62"/>
                  </a:cubicBezTo>
                  <a:cubicBezTo>
                    <a:pt x="2736" y="50"/>
                    <a:pt x="2723" y="36"/>
                    <a:pt x="2707" y="21"/>
                  </a:cubicBezTo>
                  <a:lnTo>
                    <a:pt x="2709" y="19"/>
                  </a:lnTo>
                  <a:close/>
                  <a:moveTo>
                    <a:pt x="446" y="14"/>
                  </a:moveTo>
                  <a:lnTo>
                    <a:pt x="463" y="38"/>
                  </a:lnTo>
                  <a:cubicBezTo>
                    <a:pt x="453" y="38"/>
                    <a:pt x="436" y="40"/>
                    <a:pt x="412" y="48"/>
                  </a:cubicBezTo>
                  <a:lnTo>
                    <a:pt x="412" y="105"/>
                  </a:lnTo>
                  <a:lnTo>
                    <a:pt x="424" y="105"/>
                  </a:lnTo>
                  <a:lnTo>
                    <a:pt x="441" y="91"/>
                  </a:lnTo>
                  <a:lnTo>
                    <a:pt x="463" y="115"/>
                  </a:lnTo>
                  <a:lnTo>
                    <a:pt x="412" y="115"/>
                  </a:lnTo>
                  <a:lnTo>
                    <a:pt x="412" y="136"/>
                  </a:lnTo>
                  <a:cubicBezTo>
                    <a:pt x="427" y="143"/>
                    <a:pt x="439" y="153"/>
                    <a:pt x="448" y="160"/>
                  </a:cubicBezTo>
                  <a:cubicBezTo>
                    <a:pt x="456" y="168"/>
                    <a:pt x="460" y="175"/>
                    <a:pt x="460" y="180"/>
                  </a:cubicBezTo>
                  <a:cubicBezTo>
                    <a:pt x="460" y="182"/>
                    <a:pt x="458" y="187"/>
                    <a:pt x="456" y="191"/>
                  </a:cubicBezTo>
                  <a:cubicBezTo>
                    <a:pt x="453" y="196"/>
                    <a:pt x="451" y="199"/>
                    <a:pt x="448" y="199"/>
                  </a:cubicBezTo>
                  <a:cubicBezTo>
                    <a:pt x="446" y="199"/>
                    <a:pt x="444" y="191"/>
                    <a:pt x="441" y="182"/>
                  </a:cubicBezTo>
                  <a:cubicBezTo>
                    <a:pt x="434" y="168"/>
                    <a:pt x="424" y="153"/>
                    <a:pt x="412" y="143"/>
                  </a:cubicBezTo>
                  <a:cubicBezTo>
                    <a:pt x="412" y="223"/>
                    <a:pt x="412" y="273"/>
                    <a:pt x="415" y="300"/>
                  </a:cubicBezTo>
                  <a:lnTo>
                    <a:pt x="396" y="307"/>
                  </a:lnTo>
                  <a:cubicBezTo>
                    <a:pt x="396" y="280"/>
                    <a:pt x="396" y="230"/>
                    <a:pt x="396" y="158"/>
                  </a:cubicBezTo>
                  <a:cubicBezTo>
                    <a:pt x="379" y="194"/>
                    <a:pt x="360" y="223"/>
                    <a:pt x="333" y="247"/>
                  </a:cubicBezTo>
                  <a:lnTo>
                    <a:pt x="331" y="242"/>
                  </a:lnTo>
                  <a:cubicBezTo>
                    <a:pt x="345" y="225"/>
                    <a:pt x="357" y="203"/>
                    <a:pt x="367" y="182"/>
                  </a:cubicBezTo>
                  <a:cubicBezTo>
                    <a:pt x="379" y="158"/>
                    <a:pt x="388" y="136"/>
                    <a:pt x="393" y="115"/>
                  </a:cubicBezTo>
                  <a:lnTo>
                    <a:pt x="376" y="115"/>
                  </a:lnTo>
                  <a:cubicBezTo>
                    <a:pt x="364" y="115"/>
                    <a:pt x="355" y="115"/>
                    <a:pt x="345" y="117"/>
                  </a:cubicBezTo>
                  <a:lnTo>
                    <a:pt x="333" y="105"/>
                  </a:lnTo>
                  <a:lnTo>
                    <a:pt x="396" y="105"/>
                  </a:lnTo>
                  <a:lnTo>
                    <a:pt x="396" y="50"/>
                  </a:lnTo>
                  <a:cubicBezTo>
                    <a:pt x="376" y="52"/>
                    <a:pt x="357" y="55"/>
                    <a:pt x="338" y="55"/>
                  </a:cubicBezTo>
                  <a:lnTo>
                    <a:pt x="338" y="50"/>
                  </a:lnTo>
                  <a:cubicBezTo>
                    <a:pt x="357" y="48"/>
                    <a:pt x="376" y="43"/>
                    <a:pt x="398" y="36"/>
                  </a:cubicBezTo>
                  <a:cubicBezTo>
                    <a:pt x="417" y="31"/>
                    <a:pt x="434" y="23"/>
                    <a:pt x="446" y="14"/>
                  </a:cubicBezTo>
                  <a:moveTo>
                    <a:pt x="888" y="9"/>
                  </a:moveTo>
                  <a:lnTo>
                    <a:pt x="909" y="26"/>
                  </a:lnTo>
                  <a:lnTo>
                    <a:pt x="897" y="36"/>
                  </a:lnTo>
                  <a:cubicBezTo>
                    <a:pt x="897" y="83"/>
                    <a:pt x="900" y="115"/>
                    <a:pt x="900" y="127"/>
                  </a:cubicBezTo>
                  <a:lnTo>
                    <a:pt x="880" y="136"/>
                  </a:lnTo>
                  <a:lnTo>
                    <a:pt x="880" y="122"/>
                  </a:lnTo>
                  <a:lnTo>
                    <a:pt x="758" y="122"/>
                  </a:lnTo>
                  <a:lnTo>
                    <a:pt x="758" y="129"/>
                  </a:lnTo>
                  <a:lnTo>
                    <a:pt x="739" y="136"/>
                  </a:lnTo>
                  <a:cubicBezTo>
                    <a:pt x="739" y="117"/>
                    <a:pt x="739" y="100"/>
                    <a:pt x="739" y="81"/>
                  </a:cubicBezTo>
                  <a:cubicBezTo>
                    <a:pt x="739" y="64"/>
                    <a:pt x="739" y="40"/>
                    <a:pt x="739" y="11"/>
                  </a:cubicBezTo>
                  <a:lnTo>
                    <a:pt x="758" y="23"/>
                  </a:lnTo>
                  <a:lnTo>
                    <a:pt x="878" y="23"/>
                  </a:lnTo>
                  <a:lnTo>
                    <a:pt x="888" y="9"/>
                  </a:lnTo>
                  <a:close/>
                  <a:moveTo>
                    <a:pt x="3856" y="9"/>
                  </a:moveTo>
                  <a:cubicBezTo>
                    <a:pt x="3878" y="16"/>
                    <a:pt x="3890" y="23"/>
                    <a:pt x="3895" y="26"/>
                  </a:cubicBezTo>
                  <a:cubicBezTo>
                    <a:pt x="3899" y="31"/>
                    <a:pt x="3902" y="36"/>
                    <a:pt x="3902" y="38"/>
                  </a:cubicBezTo>
                  <a:cubicBezTo>
                    <a:pt x="3902" y="43"/>
                    <a:pt x="3899" y="45"/>
                    <a:pt x="3897" y="50"/>
                  </a:cubicBezTo>
                  <a:cubicBezTo>
                    <a:pt x="3895" y="52"/>
                    <a:pt x="3892" y="55"/>
                    <a:pt x="3890" y="55"/>
                  </a:cubicBezTo>
                  <a:cubicBezTo>
                    <a:pt x="3888" y="55"/>
                    <a:pt x="3885" y="52"/>
                    <a:pt x="3883" y="45"/>
                  </a:cubicBezTo>
                  <a:cubicBezTo>
                    <a:pt x="3876" y="36"/>
                    <a:pt x="3866" y="26"/>
                    <a:pt x="3854" y="14"/>
                  </a:cubicBezTo>
                  <a:lnTo>
                    <a:pt x="3856" y="9"/>
                  </a:lnTo>
                  <a:close/>
                  <a:moveTo>
                    <a:pt x="3808" y="9"/>
                  </a:moveTo>
                  <a:lnTo>
                    <a:pt x="3842" y="23"/>
                  </a:lnTo>
                  <a:lnTo>
                    <a:pt x="3830" y="33"/>
                  </a:lnTo>
                  <a:lnTo>
                    <a:pt x="3830" y="67"/>
                  </a:lnTo>
                  <a:lnTo>
                    <a:pt x="3897" y="67"/>
                  </a:lnTo>
                  <a:lnTo>
                    <a:pt x="3914" y="50"/>
                  </a:lnTo>
                  <a:lnTo>
                    <a:pt x="3940" y="74"/>
                  </a:lnTo>
                  <a:lnTo>
                    <a:pt x="3832" y="74"/>
                  </a:lnTo>
                  <a:cubicBezTo>
                    <a:pt x="3835" y="136"/>
                    <a:pt x="3842" y="180"/>
                    <a:pt x="3852" y="203"/>
                  </a:cubicBezTo>
                  <a:cubicBezTo>
                    <a:pt x="3859" y="191"/>
                    <a:pt x="3866" y="180"/>
                    <a:pt x="3873" y="163"/>
                  </a:cubicBezTo>
                  <a:cubicBezTo>
                    <a:pt x="3878" y="146"/>
                    <a:pt x="3885" y="127"/>
                    <a:pt x="3890" y="105"/>
                  </a:cubicBezTo>
                  <a:lnTo>
                    <a:pt x="3919" y="124"/>
                  </a:lnTo>
                  <a:lnTo>
                    <a:pt x="3907" y="134"/>
                  </a:lnTo>
                  <a:cubicBezTo>
                    <a:pt x="3890" y="170"/>
                    <a:pt x="3876" y="201"/>
                    <a:pt x="3863" y="223"/>
                  </a:cubicBezTo>
                  <a:cubicBezTo>
                    <a:pt x="3876" y="242"/>
                    <a:pt x="3895" y="259"/>
                    <a:pt x="3919" y="273"/>
                  </a:cubicBezTo>
                  <a:lnTo>
                    <a:pt x="3931" y="218"/>
                  </a:lnTo>
                  <a:lnTo>
                    <a:pt x="3936" y="218"/>
                  </a:lnTo>
                  <a:cubicBezTo>
                    <a:pt x="3933" y="232"/>
                    <a:pt x="3933" y="244"/>
                    <a:pt x="3933" y="254"/>
                  </a:cubicBezTo>
                  <a:cubicBezTo>
                    <a:pt x="3933" y="263"/>
                    <a:pt x="3933" y="271"/>
                    <a:pt x="3936" y="278"/>
                  </a:cubicBezTo>
                  <a:cubicBezTo>
                    <a:pt x="3938" y="285"/>
                    <a:pt x="3938" y="292"/>
                    <a:pt x="3940" y="300"/>
                  </a:cubicBezTo>
                  <a:cubicBezTo>
                    <a:pt x="3943" y="302"/>
                    <a:pt x="3940" y="302"/>
                    <a:pt x="3938" y="302"/>
                  </a:cubicBezTo>
                  <a:cubicBezTo>
                    <a:pt x="3936" y="302"/>
                    <a:pt x="3926" y="300"/>
                    <a:pt x="3907" y="290"/>
                  </a:cubicBezTo>
                  <a:cubicBezTo>
                    <a:pt x="3890" y="283"/>
                    <a:pt x="3871" y="266"/>
                    <a:pt x="3849" y="237"/>
                  </a:cubicBezTo>
                  <a:cubicBezTo>
                    <a:pt x="3820" y="263"/>
                    <a:pt x="3787" y="285"/>
                    <a:pt x="3746" y="304"/>
                  </a:cubicBezTo>
                  <a:lnTo>
                    <a:pt x="3741" y="300"/>
                  </a:lnTo>
                  <a:cubicBezTo>
                    <a:pt x="3784" y="276"/>
                    <a:pt x="3816" y="249"/>
                    <a:pt x="3839" y="220"/>
                  </a:cubicBezTo>
                  <a:cubicBezTo>
                    <a:pt x="3823" y="191"/>
                    <a:pt x="3816" y="143"/>
                    <a:pt x="3813" y="74"/>
                  </a:cubicBezTo>
                  <a:lnTo>
                    <a:pt x="3691" y="74"/>
                  </a:lnTo>
                  <a:cubicBezTo>
                    <a:pt x="3681" y="74"/>
                    <a:pt x="3669" y="76"/>
                    <a:pt x="3659" y="79"/>
                  </a:cubicBezTo>
                  <a:lnTo>
                    <a:pt x="3650" y="67"/>
                  </a:lnTo>
                  <a:lnTo>
                    <a:pt x="3811" y="67"/>
                  </a:lnTo>
                  <a:cubicBezTo>
                    <a:pt x="3811" y="50"/>
                    <a:pt x="3811" y="31"/>
                    <a:pt x="3808" y="9"/>
                  </a:cubicBezTo>
                  <a:moveTo>
                    <a:pt x="3489" y="7"/>
                  </a:moveTo>
                  <a:lnTo>
                    <a:pt x="3520" y="21"/>
                  </a:lnTo>
                  <a:lnTo>
                    <a:pt x="3508" y="31"/>
                  </a:lnTo>
                  <a:lnTo>
                    <a:pt x="3508" y="83"/>
                  </a:lnTo>
                  <a:lnTo>
                    <a:pt x="3566" y="83"/>
                  </a:lnTo>
                  <a:lnTo>
                    <a:pt x="3583" y="67"/>
                  </a:lnTo>
                  <a:lnTo>
                    <a:pt x="3607" y="91"/>
                  </a:lnTo>
                  <a:lnTo>
                    <a:pt x="3520" y="91"/>
                  </a:lnTo>
                  <a:cubicBezTo>
                    <a:pt x="3532" y="127"/>
                    <a:pt x="3547" y="158"/>
                    <a:pt x="3563" y="180"/>
                  </a:cubicBezTo>
                  <a:cubicBezTo>
                    <a:pt x="3583" y="201"/>
                    <a:pt x="3597" y="216"/>
                    <a:pt x="3614" y="220"/>
                  </a:cubicBezTo>
                  <a:lnTo>
                    <a:pt x="3614" y="225"/>
                  </a:lnTo>
                  <a:cubicBezTo>
                    <a:pt x="3599" y="225"/>
                    <a:pt x="3590" y="230"/>
                    <a:pt x="3585" y="237"/>
                  </a:cubicBezTo>
                  <a:cubicBezTo>
                    <a:pt x="3573" y="228"/>
                    <a:pt x="3561" y="208"/>
                    <a:pt x="3547" y="182"/>
                  </a:cubicBezTo>
                  <a:cubicBezTo>
                    <a:pt x="3532" y="153"/>
                    <a:pt x="3520" y="124"/>
                    <a:pt x="3513" y="91"/>
                  </a:cubicBezTo>
                  <a:lnTo>
                    <a:pt x="3508" y="91"/>
                  </a:lnTo>
                  <a:lnTo>
                    <a:pt x="3508" y="225"/>
                  </a:lnTo>
                  <a:lnTo>
                    <a:pt x="3535" y="225"/>
                  </a:lnTo>
                  <a:lnTo>
                    <a:pt x="3549" y="211"/>
                  </a:lnTo>
                  <a:lnTo>
                    <a:pt x="3573" y="235"/>
                  </a:lnTo>
                  <a:lnTo>
                    <a:pt x="3508" y="235"/>
                  </a:lnTo>
                  <a:lnTo>
                    <a:pt x="3508" y="247"/>
                  </a:lnTo>
                  <a:cubicBezTo>
                    <a:pt x="3508" y="263"/>
                    <a:pt x="3508" y="280"/>
                    <a:pt x="3508" y="297"/>
                  </a:cubicBezTo>
                  <a:lnTo>
                    <a:pt x="3489" y="307"/>
                  </a:lnTo>
                  <a:cubicBezTo>
                    <a:pt x="3489" y="278"/>
                    <a:pt x="3489" y="261"/>
                    <a:pt x="3489" y="251"/>
                  </a:cubicBezTo>
                  <a:lnTo>
                    <a:pt x="3489" y="235"/>
                  </a:lnTo>
                  <a:lnTo>
                    <a:pt x="3470" y="235"/>
                  </a:lnTo>
                  <a:cubicBezTo>
                    <a:pt x="3458" y="235"/>
                    <a:pt x="3448" y="235"/>
                    <a:pt x="3439" y="237"/>
                  </a:cubicBezTo>
                  <a:lnTo>
                    <a:pt x="3427" y="225"/>
                  </a:lnTo>
                  <a:lnTo>
                    <a:pt x="3489" y="225"/>
                  </a:lnTo>
                  <a:lnTo>
                    <a:pt x="3489" y="103"/>
                  </a:lnTo>
                  <a:cubicBezTo>
                    <a:pt x="3477" y="134"/>
                    <a:pt x="3463" y="163"/>
                    <a:pt x="3443" y="184"/>
                  </a:cubicBezTo>
                  <a:cubicBezTo>
                    <a:pt x="3427" y="208"/>
                    <a:pt x="3410" y="228"/>
                    <a:pt x="3388" y="242"/>
                  </a:cubicBezTo>
                  <a:lnTo>
                    <a:pt x="3386" y="240"/>
                  </a:lnTo>
                  <a:cubicBezTo>
                    <a:pt x="3400" y="223"/>
                    <a:pt x="3417" y="201"/>
                    <a:pt x="3434" y="172"/>
                  </a:cubicBezTo>
                  <a:cubicBezTo>
                    <a:pt x="3451" y="143"/>
                    <a:pt x="3465" y="117"/>
                    <a:pt x="3472" y="91"/>
                  </a:cubicBezTo>
                  <a:lnTo>
                    <a:pt x="3443" y="91"/>
                  </a:lnTo>
                  <a:cubicBezTo>
                    <a:pt x="3434" y="91"/>
                    <a:pt x="3422" y="93"/>
                    <a:pt x="3415" y="96"/>
                  </a:cubicBezTo>
                  <a:lnTo>
                    <a:pt x="3403" y="83"/>
                  </a:lnTo>
                  <a:lnTo>
                    <a:pt x="3489" y="83"/>
                  </a:lnTo>
                  <a:lnTo>
                    <a:pt x="3489" y="45"/>
                  </a:lnTo>
                  <a:cubicBezTo>
                    <a:pt x="3489" y="36"/>
                    <a:pt x="3489" y="23"/>
                    <a:pt x="3489" y="7"/>
                  </a:cubicBezTo>
                  <a:moveTo>
                    <a:pt x="1838" y="7"/>
                  </a:moveTo>
                  <a:lnTo>
                    <a:pt x="1869" y="21"/>
                  </a:lnTo>
                  <a:lnTo>
                    <a:pt x="1857" y="31"/>
                  </a:lnTo>
                  <a:lnTo>
                    <a:pt x="1857" y="83"/>
                  </a:lnTo>
                  <a:lnTo>
                    <a:pt x="1915" y="83"/>
                  </a:lnTo>
                  <a:lnTo>
                    <a:pt x="1932" y="67"/>
                  </a:lnTo>
                  <a:lnTo>
                    <a:pt x="1956" y="91"/>
                  </a:lnTo>
                  <a:lnTo>
                    <a:pt x="1869" y="91"/>
                  </a:lnTo>
                  <a:cubicBezTo>
                    <a:pt x="1881" y="127"/>
                    <a:pt x="1896" y="158"/>
                    <a:pt x="1912" y="180"/>
                  </a:cubicBezTo>
                  <a:cubicBezTo>
                    <a:pt x="1932" y="201"/>
                    <a:pt x="1946" y="216"/>
                    <a:pt x="1963" y="220"/>
                  </a:cubicBezTo>
                  <a:lnTo>
                    <a:pt x="1963" y="225"/>
                  </a:lnTo>
                  <a:cubicBezTo>
                    <a:pt x="1948" y="225"/>
                    <a:pt x="1939" y="230"/>
                    <a:pt x="1934" y="237"/>
                  </a:cubicBezTo>
                  <a:cubicBezTo>
                    <a:pt x="1922" y="228"/>
                    <a:pt x="1910" y="208"/>
                    <a:pt x="1896" y="182"/>
                  </a:cubicBezTo>
                  <a:cubicBezTo>
                    <a:pt x="1881" y="153"/>
                    <a:pt x="1869" y="124"/>
                    <a:pt x="1862" y="91"/>
                  </a:cubicBezTo>
                  <a:lnTo>
                    <a:pt x="1857" y="91"/>
                  </a:lnTo>
                  <a:lnTo>
                    <a:pt x="1857" y="225"/>
                  </a:lnTo>
                  <a:lnTo>
                    <a:pt x="1883" y="225"/>
                  </a:lnTo>
                  <a:lnTo>
                    <a:pt x="1898" y="211"/>
                  </a:lnTo>
                  <a:lnTo>
                    <a:pt x="1922" y="235"/>
                  </a:lnTo>
                  <a:lnTo>
                    <a:pt x="1857" y="235"/>
                  </a:lnTo>
                  <a:lnTo>
                    <a:pt x="1857" y="247"/>
                  </a:lnTo>
                  <a:cubicBezTo>
                    <a:pt x="1857" y="263"/>
                    <a:pt x="1857" y="280"/>
                    <a:pt x="1857" y="297"/>
                  </a:cubicBezTo>
                  <a:lnTo>
                    <a:pt x="1838" y="307"/>
                  </a:lnTo>
                  <a:cubicBezTo>
                    <a:pt x="1838" y="278"/>
                    <a:pt x="1838" y="261"/>
                    <a:pt x="1838" y="251"/>
                  </a:cubicBezTo>
                  <a:lnTo>
                    <a:pt x="1838" y="235"/>
                  </a:lnTo>
                  <a:lnTo>
                    <a:pt x="1819" y="235"/>
                  </a:lnTo>
                  <a:cubicBezTo>
                    <a:pt x="1807" y="235"/>
                    <a:pt x="1797" y="235"/>
                    <a:pt x="1788" y="237"/>
                  </a:cubicBezTo>
                  <a:lnTo>
                    <a:pt x="1776" y="225"/>
                  </a:lnTo>
                  <a:lnTo>
                    <a:pt x="1838" y="225"/>
                  </a:lnTo>
                  <a:lnTo>
                    <a:pt x="1838" y="103"/>
                  </a:lnTo>
                  <a:cubicBezTo>
                    <a:pt x="1826" y="134"/>
                    <a:pt x="1812" y="163"/>
                    <a:pt x="1792" y="184"/>
                  </a:cubicBezTo>
                  <a:cubicBezTo>
                    <a:pt x="1776" y="208"/>
                    <a:pt x="1759" y="228"/>
                    <a:pt x="1737" y="242"/>
                  </a:cubicBezTo>
                  <a:lnTo>
                    <a:pt x="1735" y="240"/>
                  </a:lnTo>
                  <a:cubicBezTo>
                    <a:pt x="1749" y="223"/>
                    <a:pt x="1766" y="201"/>
                    <a:pt x="1783" y="172"/>
                  </a:cubicBezTo>
                  <a:cubicBezTo>
                    <a:pt x="1800" y="143"/>
                    <a:pt x="1814" y="117"/>
                    <a:pt x="1821" y="91"/>
                  </a:cubicBezTo>
                  <a:lnTo>
                    <a:pt x="1792" y="91"/>
                  </a:lnTo>
                  <a:cubicBezTo>
                    <a:pt x="1783" y="91"/>
                    <a:pt x="1771" y="93"/>
                    <a:pt x="1763" y="96"/>
                  </a:cubicBezTo>
                  <a:lnTo>
                    <a:pt x="1752" y="83"/>
                  </a:lnTo>
                  <a:lnTo>
                    <a:pt x="1838" y="83"/>
                  </a:lnTo>
                  <a:lnTo>
                    <a:pt x="1838" y="45"/>
                  </a:lnTo>
                  <a:cubicBezTo>
                    <a:pt x="1838" y="36"/>
                    <a:pt x="1838" y="23"/>
                    <a:pt x="1838" y="7"/>
                  </a:cubicBezTo>
                  <a:moveTo>
                    <a:pt x="1128" y="7"/>
                  </a:moveTo>
                  <a:lnTo>
                    <a:pt x="1154" y="21"/>
                  </a:lnTo>
                  <a:lnTo>
                    <a:pt x="1144" y="31"/>
                  </a:lnTo>
                  <a:cubicBezTo>
                    <a:pt x="1140" y="38"/>
                    <a:pt x="1137" y="50"/>
                    <a:pt x="1135" y="60"/>
                  </a:cubicBezTo>
                  <a:lnTo>
                    <a:pt x="1168" y="60"/>
                  </a:lnTo>
                  <a:lnTo>
                    <a:pt x="1176" y="48"/>
                  </a:lnTo>
                  <a:lnTo>
                    <a:pt x="1197" y="64"/>
                  </a:lnTo>
                  <a:lnTo>
                    <a:pt x="1188" y="69"/>
                  </a:lnTo>
                  <a:cubicBezTo>
                    <a:pt x="1183" y="81"/>
                    <a:pt x="1180" y="93"/>
                    <a:pt x="1176" y="105"/>
                  </a:cubicBezTo>
                  <a:lnTo>
                    <a:pt x="1209" y="105"/>
                  </a:lnTo>
                  <a:cubicBezTo>
                    <a:pt x="1212" y="91"/>
                    <a:pt x="1212" y="74"/>
                    <a:pt x="1214" y="52"/>
                  </a:cubicBezTo>
                  <a:cubicBezTo>
                    <a:pt x="1214" y="33"/>
                    <a:pt x="1214" y="19"/>
                    <a:pt x="1214" y="9"/>
                  </a:cubicBezTo>
                  <a:lnTo>
                    <a:pt x="1240" y="23"/>
                  </a:lnTo>
                  <a:lnTo>
                    <a:pt x="1231" y="33"/>
                  </a:lnTo>
                  <a:cubicBezTo>
                    <a:pt x="1231" y="62"/>
                    <a:pt x="1228" y="86"/>
                    <a:pt x="1226" y="105"/>
                  </a:cubicBezTo>
                  <a:lnTo>
                    <a:pt x="1260" y="105"/>
                  </a:lnTo>
                  <a:lnTo>
                    <a:pt x="1274" y="91"/>
                  </a:lnTo>
                  <a:lnTo>
                    <a:pt x="1296" y="115"/>
                  </a:lnTo>
                  <a:lnTo>
                    <a:pt x="1238" y="115"/>
                  </a:lnTo>
                  <a:cubicBezTo>
                    <a:pt x="1250" y="168"/>
                    <a:pt x="1272" y="201"/>
                    <a:pt x="1300" y="213"/>
                  </a:cubicBezTo>
                  <a:lnTo>
                    <a:pt x="1300" y="218"/>
                  </a:lnTo>
                  <a:cubicBezTo>
                    <a:pt x="1288" y="218"/>
                    <a:pt x="1281" y="220"/>
                    <a:pt x="1276" y="228"/>
                  </a:cubicBezTo>
                  <a:cubicBezTo>
                    <a:pt x="1252" y="199"/>
                    <a:pt x="1238" y="163"/>
                    <a:pt x="1231" y="115"/>
                  </a:cubicBezTo>
                  <a:lnTo>
                    <a:pt x="1226" y="115"/>
                  </a:lnTo>
                  <a:cubicBezTo>
                    <a:pt x="1219" y="170"/>
                    <a:pt x="1190" y="211"/>
                    <a:pt x="1140" y="235"/>
                  </a:cubicBezTo>
                  <a:lnTo>
                    <a:pt x="1137" y="232"/>
                  </a:lnTo>
                  <a:cubicBezTo>
                    <a:pt x="1178" y="201"/>
                    <a:pt x="1202" y="163"/>
                    <a:pt x="1209" y="115"/>
                  </a:cubicBezTo>
                  <a:lnTo>
                    <a:pt x="1173" y="115"/>
                  </a:lnTo>
                  <a:cubicBezTo>
                    <a:pt x="1156" y="160"/>
                    <a:pt x="1130" y="196"/>
                    <a:pt x="1092" y="223"/>
                  </a:cubicBezTo>
                  <a:lnTo>
                    <a:pt x="1089" y="220"/>
                  </a:lnTo>
                  <a:cubicBezTo>
                    <a:pt x="1130" y="182"/>
                    <a:pt x="1156" y="131"/>
                    <a:pt x="1168" y="67"/>
                  </a:cubicBezTo>
                  <a:lnTo>
                    <a:pt x="1132" y="67"/>
                  </a:lnTo>
                  <a:cubicBezTo>
                    <a:pt x="1130" y="71"/>
                    <a:pt x="1125" y="81"/>
                    <a:pt x="1123" y="93"/>
                  </a:cubicBezTo>
                  <a:cubicBezTo>
                    <a:pt x="1130" y="96"/>
                    <a:pt x="1135" y="98"/>
                    <a:pt x="1140" y="100"/>
                  </a:cubicBezTo>
                  <a:cubicBezTo>
                    <a:pt x="1144" y="105"/>
                    <a:pt x="1147" y="108"/>
                    <a:pt x="1147" y="112"/>
                  </a:cubicBezTo>
                  <a:cubicBezTo>
                    <a:pt x="1147" y="115"/>
                    <a:pt x="1147" y="117"/>
                    <a:pt x="1144" y="122"/>
                  </a:cubicBezTo>
                  <a:cubicBezTo>
                    <a:pt x="1144" y="127"/>
                    <a:pt x="1142" y="127"/>
                    <a:pt x="1140" y="127"/>
                  </a:cubicBezTo>
                  <a:cubicBezTo>
                    <a:pt x="1140" y="127"/>
                    <a:pt x="1137" y="127"/>
                    <a:pt x="1137" y="122"/>
                  </a:cubicBezTo>
                  <a:cubicBezTo>
                    <a:pt x="1132" y="115"/>
                    <a:pt x="1128" y="105"/>
                    <a:pt x="1120" y="98"/>
                  </a:cubicBezTo>
                  <a:cubicBezTo>
                    <a:pt x="1116" y="108"/>
                    <a:pt x="1111" y="117"/>
                    <a:pt x="1106" y="127"/>
                  </a:cubicBezTo>
                  <a:cubicBezTo>
                    <a:pt x="1116" y="131"/>
                    <a:pt x="1123" y="136"/>
                    <a:pt x="1125" y="139"/>
                  </a:cubicBezTo>
                  <a:cubicBezTo>
                    <a:pt x="1128" y="143"/>
                    <a:pt x="1128" y="146"/>
                    <a:pt x="1128" y="148"/>
                  </a:cubicBezTo>
                  <a:cubicBezTo>
                    <a:pt x="1128" y="153"/>
                    <a:pt x="1128" y="156"/>
                    <a:pt x="1125" y="160"/>
                  </a:cubicBezTo>
                  <a:cubicBezTo>
                    <a:pt x="1125" y="163"/>
                    <a:pt x="1123" y="165"/>
                    <a:pt x="1123" y="165"/>
                  </a:cubicBezTo>
                  <a:cubicBezTo>
                    <a:pt x="1120" y="165"/>
                    <a:pt x="1118" y="163"/>
                    <a:pt x="1118" y="158"/>
                  </a:cubicBezTo>
                  <a:cubicBezTo>
                    <a:pt x="1113" y="151"/>
                    <a:pt x="1108" y="141"/>
                    <a:pt x="1103" y="134"/>
                  </a:cubicBezTo>
                  <a:cubicBezTo>
                    <a:pt x="1094" y="146"/>
                    <a:pt x="1084" y="156"/>
                    <a:pt x="1077" y="163"/>
                  </a:cubicBezTo>
                  <a:lnTo>
                    <a:pt x="1075" y="158"/>
                  </a:lnTo>
                  <a:cubicBezTo>
                    <a:pt x="1084" y="143"/>
                    <a:pt x="1094" y="129"/>
                    <a:pt x="1101" y="110"/>
                  </a:cubicBezTo>
                  <a:cubicBezTo>
                    <a:pt x="1106" y="93"/>
                    <a:pt x="1113" y="74"/>
                    <a:pt x="1118" y="55"/>
                  </a:cubicBezTo>
                  <a:cubicBezTo>
                    <a:pt x="1123" y="36"/>
                    <a:pt x="1125" y="21"/>
                    <a:pt x="1128" y="7"/>
                  </a:cubicBezTo>
                  <a:moveTo>
                    <a:pt x="3386" y="7"/>
                  </a:moveTo>
                  <a:lnTo>
                    <a:pt x="3412" y="23"/>
                  </a:lnTo>
                  <a:lnTo>
                    <a:pt x="3403" y="31"/>
                  </a:lnTo>
                  <a:cubicBezTo>
                    <a:pt x="3388" y="57"/>
                    <a:pt x="3376" y="81"/>
                    <a:pt x="3369" y="98"/>
                  </a:cubicBezTo>
                  <a:lnTo>
                    <a:pt x="3391" y="108"/>
                  </a:lnTo>
                  <a:lnTo>
                    <a:pt x="3379" y="117"/>
                  </a:lnTo>
                  <a:lnTo>
                    <a:pt x="3379" y="297"/>
                  </a:lnTo>
                  <a:lnTo>
                    <a:pt x="3362" y="307"/>
                  </a:lnTo>
                  <a:cubicBezTo>
                    <a:pt x="3362" y="280"/>
                    <a:pt x="3362" y="259"/>
                    <a:pt x="3362" y="242"/>
                  </a:cubicBezTo>
                  <a:lnTo>
                    <a:pt x="3362" y="110"/>
                  </a:lnTo>
                  <a:cubicBezTo>
                    <a:pt x="3350" y="131"/>
                    <a:pt x="3333" y="153"/>
                    <a:pt x="3312" y="172"/>
                  </a:cubicBezTo>
                  <a:lnTo>
                    <a:pt x="3309" y="170"/>
                  </a:lnTo>
                  <a:cubicBezTo>
                    <a:pt x="3328" y="143"/>
                    <a:pt x="3345" y="115"/>
                    <a:pt x="3359" y="79"/>
                  </a:cubicBezTo>
                  <a:cubicBezTo>
                    <a:pt x="3374" y="45"/>
                    <a:pt x="3383" y="21"/>
                    <a:pt x="3386" y="7"/>
                  </a:cubicBezTo>
                  <a:moveTo>
                    <a:pt x="3057" y="7"/>
                  </a:moveTo>
                  <a:lnTo>
                    <a:pt x="3088" y="23"/>
                  </a:lnTo>
                  <a:lnTo>
                    <a:pt x="3076" y="31"/>
                  </a:lnTo>
                  <a:cubicBezTo>
                    <a:pt x="3069" y="40"/>
                    <a:pt x="3064" y="50"/>
                    <a:pt x="3059" y="57"/>
                  </a:cubicBezTo>
                  <a:lnTo>
                    <a:pt x="3216" y="57"/>
                  </a:lnTo>
                  <a:lnTo>
                    <a:pt x="3235" y="38"/>
                  </a:lnTo>
                  <a:lnTo>
                    <a:pt x="3261" y="64"/>
                  </a:lnTo>
                  <a:lnTo>
                    <a:pt x="3057" y="64"/>
                  </a:lnTo>
                  <a:cubicBezTo>
                    <a:pt x="3036" y="100"/>
                    <a:pt x="3012" y="129"/>
                    <a:pt x="2985" y="151"/>
                  </a:cubicBezTo>
                  <a:lnTo>
                    <a:pt x="2980" y="148"/>
                  </a:lnTo>
                  <a:cubicBezTo>
                    <a:pt x="3004" y="122"/>
                    <a:pt x="3021" y="96"/>
                    <a:pt x="3033" y="69"/>
                  </a:cubicBezTo>
                  <a:cubicBezTo>
                    <a:pt x="3045" y="43"/>
                    <a:pt x="3055" y="21"/>
                    <a:pt x="3057" y="7"/>
                  </a:cubicBezTo>
                  <a:moveTo>
                    <a:pt x="2793" y="7"/>
                  </a:moveTo>
                  <a:lnTo>
                    <a:pt x="2827" y="19"/>
                  </a:lnTo>
                  <a:lnTo>
                    <a:pt x="2812" y="31"/>
                  </a:lnTo>
                  <a:lnTo>
                    <a:pt x="2812" y="83"/>
                  </a:lnTo>
                  <a:lnTo>
                    <a:pt x="2839" y="83"/>
                  </a:lnTo>
                  <a:cubicBezTo>
                    <a:pt x="2858" y="55"/>
                    <a:pt x="2872" y="33"/>
                    <a:pt x="2882" y="14"/>
                  </a:cubicBezTo>
                  <a:lnTo>
                    <a:pt x="2908" y="36"/>
                  </a:lnTo>
                  <a:lnTo>
                    <a:pt x="2894" y="40"/>
                  </a:lnTo>
                  <a:cubicBezTo>
                    <a:pt x="2884" y="48"/>
                    <a:pt x="2868" y="62"/>
                    <a:pt x="2846" y="83"/>
                  </a:cubicBezTo>
                  <a:lnTo>
                    <a:pt x="2908" y="83"/>
                  </a:lnTo>
                  <a:lnTo>
                    <a:pt x="2928" y="67"/>
                  </a:lnTo>
                  <a:lnTo>
                    <a:pt x="2949" y="91"/>
                  </a:lnTo>
                  <a:lnTo>
                    <a:pt x="2812" y="91"/>
                  </a:lnTo>
                  <a:lnTo>
                    <a:pt x="2812" y="98"/>
                  </a:lnTo>
                  <a:cubicBezTo>
                    <a:pt x="2868" y="112"/>
                    <a:pt x="2899" y="124"/>
                    <a:pt x="2911" y="129"/>
                  </a:cubicBezTo>
                  <a:cubicBezTo>
                    <a:pt x="2920" y="136"/>
                    <a:pt x="2925" y="141"/>
                    <a:pt x="2928" y="143"/>
                  </a:cubicBezTo>
                  <a:cubicBezTo>
                    <a:pt x="2928" y="148"/>
                    <a:pt x="2928" y="153"/>
                    <a:pt x="2928" y="153"/>
                  </a:cubicBezTo>
                  <a:cubicBezTo>
                    <a:pt x="2928" y="158"/>
                    <a:pt x="2928" y="163"/>
                    <a:pt x="2925" y="165"/>
                  </a:cubicBezTo>
                  <a:cubicBezTo>
                    <a:pt x="2925" y="168"/>
                    <a:pt x="2923" y="168"/>
                    <a:pt x="2923" y="168"/>
                  </a:cubicBezTo>
                  <a:cubicBezTo>
                    <a:pt x="2918" y="168"/>
                    <a:pt x="2911" y="163"/>
                    <a:pt x="2901" y="153"/>
                  </a:cubicBezTo>
                  <a:cubicBezTo>
                    <a:pt x="2889" y="139"/>
                    <a:pt x="2860" y="124"/>
                    <a:pt x="2812" y="103"/>
                  </a:cubicBezTo>
                  <a:cubicBezTo>
                    <a:pt x="2812" y="129"/>
                    <a:pt x="2812" y="146"/>
                    <a:pt x="2815" y="153"/>
                  </a:cubicBezTo>
                  <a:lnTo>
                    <a:pt x="2793" y="160"/>
                  </a:lnTo>
                  <a:cubicBezTo>
                    <a:pt x="2796" y="148"/>
                    <a:pt x="2796" y="127"/>
                    <a:pt x="2796" y="91"/>
                  </a:cubicBezTo>
                  <a:cubicBezTo>
                    <a:pt x="2779" y="112"/>
                    <a:pt x="2762" y="129"/>
                    <a:pt x="2740" y="143"/>
                  </a:cubicBezTo>
                  <a:cubicBezTo>
                    <a:pt x="2721" y="158"/>
                    <a:pt x="2692" y="170"/>
                    <a:pt x="2656" y="182"/>
                  </a:cubicBezTo>
                  <a:lnTo>
                    <a:pt x="2656" y="177"/>
                  </a:lnTo>
                  <a:cubicBezTo>
                    <a:pt x="2688" y="163"/>
                    <a:pt x="2712" y="148"/>
                    <a:pt x="2731" y="136"/>
                  </a:cubicBezTo>
                  <a:cubicBezTo>
                    <a:pt x="2748" y="122"/>
                    <a:pt x="2762" y="108"/>
                    <a:pt x="2774" y="91"/>
                  </a:cubicBezTo>
                  <a:lnTo>
                    <a:pt x="2700" y="91"/>
                  </a:lnTo>
                  <a:cubicBezTo>
                    <a:pt x="2690" y="91"/>
                    <a:pt x="2678" y="91"/>
                    <a:pt x="2668" y="93"/>
                  </a:cubicBezTo>
                  <a:lnTo>
                    <a:pt x="2659" y="83"/>
                  </a:lnTo>
                  <a:lnTo>
                    <a:pt x="2796" y="83"/>
                  </a:lnTo>
                  <a:lnTo>
                    <a:pt x="2796" y="26"/>
                  </a:lnTo>
                  <a:cubicBezTo>
                    <a:pt x="2796" y="21"/>
                    <a:pt x="2796" y="14"/>
                    <a:pt x="2793" y="7"/>
                  </a:cubicBezTo>
                  <a:moveTo>
                    <a:pt x="1735" y="7"/>
                  </a:moveTo>
                  <a:lnTo>
                    <a:pt x="1761" y="23"/>
                  </a:lnTo>
                  <a:lnTo>
                    <a:pt x="1752" y="31"/>
                  </a:lnTo>
                  <a:cubicBezTo>
                    <a:pt x="1737" y="57"/>
                    <a:pt x="1725" y="81"/>
                    <a:pt x="1718" y="98"/>
                  </a:cubicBezTo>
                  <a:lnTo>
                    <a:pt x="1740" y="108"/>
                  </a:lnTo>
                  <a:lnTo>
                    <a:pt x="1728" y="117"/>
                  </a:lnTo>
                  <a:lnTo>
                    <a:pt x="1728" y="297"/>
                  </a:lnTo>
                  <a:lnTo>
                    <a:pt x="1711" y="307"/>
                  </a:lnTo>
                  <a:cubicBezTo>
                    <a:pt x="1711" y="280"/>
                    <a:pt x="1711" y="259"/>
                    <a:pt x="1711" y="242"/>
                  </a:cubicBezTo>
                  <a:lnTo>
                    <a:pt x="1711" y="110"/>
                  </a:lnTo>
                  <a:cubicBezTo>
                    <a:pt x="1699" y="131"/>
                    <a:pt x="1682" y="153"/>
                    <a:pt x="1660" y="172"/>
                  </a:cubicBezTo>
                  <a:lnTo>
                    <a:pt x="1658" y="170"/>
                  </a:lnTo>
                  <a:cubicBezTo>
                    <a:pt x="1677" y="143"/>
                    <a:pt x="1694" y="115"/>
                    <a:pt x="1708" y="79"/>
                  </a:cubicBezTo>
                  <a:cubicBezTo>
                    <a:pt x="1723" y="45"/>
                    <a:pt x="1732" y="21"/>
                    <a:pt x="1735" y="7"/>
                  </a:cubicBezTo>
                  <a:moveTo>
                    <a:pt x="1403" y="7"/>
                  </a:moveTo>
                  <a:lnTo>
                    <a:pt x="1435" y="23"/>
                  </a:lnTo>
                  <a:lnTo>
                    <a:pt x="1423" y="31"/>
                  </a:lnTo>
                  <a:cubicBezTo>
                    <a:pt x="1416" y="40"/>
                    <a:pt x="1411" y="50"/>
                    <a:pt x="1406" y="57"/>
                  </a:cubicBezTo>
                  <a:lnTo>
                    <a:pt x="1562" y="57"/>
                  </a:lnTo>
                  <a:lnTo>
                    <a:pt x="1581" y="38"/>
                  </a:lnTo>
                  <a:lnTo>
                    <a:pt x="1608" y="64"/>
                  </a:lnTo>
                  <a:lnTo>
                    <a:pt x="1403" y="64"/>
                  </a:lnTo>
                  <a:cubicBezTo>
                    <a:pt x="1382" y="100"/>
                    <a:pt x="1358" y="129"/>
                    <a:pt x="1332" y="151"/>
                  </a:cubicBezTo>
                  <a:lnTo>
                    <a:pt x="1327" y="148"/>
                  </a:lnTo>
                  <a:cubicBezTo>
                    <a:pt x="1351" y="122"/>
                    <a:pt x="1368" y="96"/>
                    <a:pt x="1380" y="69"/>
                  </a:cubicBezTo>
                  <a:cubicBezTo>
                    <a:pt x="1392" y="43"/>
                    <a:pt x="1401" y="21"/>
                    <a:pt x="1403" y="7"/>
                  </a:cubicBezTo>
                  <a:moveTo>
                    <a:pt x="1039" y="7"/>
                  </a:moveTo>
                  <a:lnTo>
                    <a:pt x="1068" y="19"/>
                  </a:lnTo>
                  <a:lnTo>
                    <a:pt x="1056" y="31"/>
                  </a:lnTo>
                  <a:lnTo>
                    <a:pt x="1056" y="112"/>
                  </a:lnTo>
                  <a:cubicBezTo>
                    <a:pt x="1070" y="91"/>
                    <a:pt x="1080" y="74"/>
                    <a:pt x="1082" y="60"/>
                  </a:cubicBezTo>
                  <a:lnTo>
                    <a:pt x="1101" y="81"/>
                  </a:lnTo>
                  <a:cubicBezTo>
                    <a:pt x="1096" y="81"/>
                    <a:pt x="1080" y="96"/>
                    <a:pt x="1056" y="122"/>
                  </a:cubicBezTo>
                  <a:cubicBezTo>
                    <a:pt x="1056" y="163"/>
                    <a:pt x="1053" y="187"/>
                    <a:pt x="1053" y="199"/>
                  </a:cubicBezTo>
                  <a:cubicBezTo>
                    <a:pt x="1070" y="208"/>
                    <a:pt x="1080" y="216"/>
                    <a:pt x="1084" y="220"/>
                  </a:cubicBezTo>
                  <a:cubicBezTo>
                    <a:pt x="1089" y="225"/>
                    <a:pt x="1092" y="230"/>
                    <a:pt x="1092" y="237"/>
                  </a:cubicBezTo>
                  <a:cubicBezTo>
                    <a:pt x="1092" y="240"/>
                    <a:pt x="1089" y="244"/>
                    <a:pt x="1089" y="249"/>
                  </a:cubicBezTo>
                  <a:cubicBezTo>
                    <a:pt x="1087" y="251"/>
                    <a:pt x="1084" y="254"/>
                    <a:pt x="1084" y="254"/>
                  </a:cubicBezTo>
                  <a:cubicBezTo>
                    <a:pt x="1082" y="254"/>
                    <a:pt x="1080" y="251"/>
                    <a:pt x="1077" y="244"/>
                  </a:cubicBezTo>
                  <a:cubicBezTo>
                    <a:pt x="1072" y="235"/>
                    <a:pt x="1063" y="220"/>
                    <a:pt x="1051" y="206"/>
                  </a:cubicBezTo>
                  <a:cubicBezTo>
                    <a:pt x="1043" y="249"/>
                    <a:pt x="1027" y="283"/>
                    <a:pt x="998" y="304"/>
                  </a:cubicBezTo>
                  <a:lnTo>
                    <a:pt x="996" y="302"/>
                  </a:lnTo>
                  <a:cubicBezTo>
                    <a:pt x="1015" y="276"/>
                    <a:pt x="1027" y="249"/>
                    <a:pt x="1032" y="220"/>
                  </a:cubicBezTo>
                  <a:cubicBezTo>
                    <a:pt x="1036" y="191"/>
                    <a:pt x="1039" y="160"/>
                    <a:pt x="1039" y="122"/>
                  </a:cubicBezTo>
                  <a:cubicBezTo>
                    <a:pt x="1039" y="83"/>
                    <a:pt x="1039" y="45"/>
                    <a:pt x="1039" y="7"/>
                  </a:cubicBezTo>
                  <a:moveTo>
                    <a:pt x="508" y="4"/>
                  </a:moveTo>
                  <a:lnTo>
                    <a:pt x="535" y="21"/>
                  </a:lnTo>
                  <a:cubicBezTo>
                    <a:pt x="530" y="23"/>
                    <a:pt x="520" y="40"/>
                    <a:pt x="506" y="71"/>
                  </a:cubicBezTo>
                  <a:lnTo>
                    <a:pt x="597" y="71"/>
                  </a:lnTo>
                  <a:lnTo>
                    <a:pt x="612" y="57"/>
                  </a:lnTo>
                  <a:lnTo>
                    <a:pt x="633" y="83"/>
                  </a:lnTo>
                  <a:cubicBezTo>
                    <a:pt x="628" y="83"/>
                    <a:pt x="621" y="86"/>
                    <a:pt x="614" y="93"/>
                  </a:cubicBezTo>
                  <a:cubicBezTo>
                    <a:pt x="604" y="98"/>
                    <a:pt x="597" y="110"/>
                    <a:pt x="585" y="124"/>
                  </a:cubicBezTo>
                  <a:lnTo>
                    <a:pt x="580" y="122"/>
                  </a:lnTo>
                  <a:lnTo>
                    <a:pt x="600" y="81"/>
                  </a:lnTo>
                  <a:lnTo>
                    <a:pt x="503" y="81"/>
                  </a:lnTo>
                  <a:cubicBezTo>
                    <a:pt x="489" y="108"/>
                    <a:pt x="472" y="131"/>
                    <a:pt x="456" y="146"/>
                  </a:cubicBezTo>
                  <a:lnTo>
                    <a:pt x="453" y="141"/>
                  </a:lnTo>
                  <a:cubicBezTo>
                    <a:pt x="468" y="120"/>
                    <a:pt x="480" y="96"/>
                    <a:pt x="489" y="69"/>
                  </a:cubicBezTo>
                  <a:cubicBezTo>
                    <a:pt x="499" y="43"/>
                    <a:pt x="503" y="21"/>
                    <a:pt x="508" y="4"/>
                  </a:cubicBezTo>
                </a:path>
              </a:pathLst>
            </a:custGeom>
            <a:noFill/>
            <a:ln w="6096" cap="flat">
              <a:solidFill>
                <a:srgbClr val="000000">
                  <a:alpha val="100000"/>
                </a:srgbClr>
              </a:solidFill>
              <a:prstDash val="solid"/>
              <a:round/>
            </a:ln>
          </p:spPr>
          <p:txBody>
            <a:bodyPr rtlCol="0"/>
            <a:lstStyle/>
            <a:p>
              <a:pPr algn="ctr"/>
              <a:endParaRPr lang="zh-CN" altLang="en-US"/>
            </a:p>
          </p:txBody>
        </p:sp>
        <p:sp>
          <p:nvSpPr>
            <p:cNvPr id="142" name="path"/>
            <p:cNvSpPr/>
            <p:nvPr/>
          </p:nvSpPr>
          <p:spPr>
            <a:xfrm>
              <a:off x="3144012" y="28956"/>
              <a:ext cx="99060" cy="143255"/>
            </a:xfrm>
            <a:custGeom>
              <a:avLst/>
              <a:gdLst/>
              <a:ahLst/>
              <a:cxnLst/>
              <a:rect l="0" t="0" r="0" b="0"/>
              <a:pathLst>
                <a:path w="156" h="225">
                  <a:moveTo>
                    <a:pt x="72" y="28"/>
                  </a:moveTo>
                  <a:lnTo>
                    <a:pt x="45" y="136"/>
                  </a:lnTo>
                  <a:lnTo>
                    <a:pt x="100" y="136"/>
                  </a:lnTo>
                  <a:lnTo>
                    <a:pt x="74" y="28"/>
                  </a:lnTo>
                  <a:lnTo>
                    <a:pt x="72" y="28"/>
                  </a:lnTo>
                  <a:close/>
                  <a:moveTo>
                    <a:pt x="86" y="0"/>
                  </a:moveTo>
                  <a:lnTo>
                    <a:pt x="136" y="203"/>
                  </a:lnTo>
                  <a:cubicBezTo>
                    <a:pt x="136" y="208"/>
                    <a:pt x="139" y="213"/>
                    <a:pt x="141" y="216"/>
                  </a:cubicBezTo>
                  <a:cubicBezTo>
                    <a:pt x="144" y="218"/>
                    <a:pt x="148" y="218"/>
                    <a:pt x="151" y="218"/>
                  </a:cubicBezTo>
                  <a:lnTo>
                    <a:pt x="156" y="218"/>
                  </a:lnTo>
                  <a:lnTo>
                    <a:pt x="156" y="225"/>
                  </a:lnTo>
                  <a:lnTo>
                    <a:pt x="100" y="225"/>
                  </a:lnTo>
                  <a:lnTo>
                    <a:pt x="100" y="218"/>
                  </a:lnTo>
                  <a:lnTo>
                    <a:pt x="105" y="218"/>
                  </a:lnTo>
                  <a:cubicBezTo>
                    <a:pt x="110" y="218"/>
                    <a:pt x="112" y="218"/>
                    <a:pt x="115" y="216"/>
                  </a:cubicBezTo>
                  <a:cubicBezTo>
                    <a:pt x="115" y="213"/>
                    <a:pt x="115" y="211"/>
                    <a:pt x="115" y="208"/>
                  </a:cubicBezTo>
                  <a:cubicBezTo>
                    <a:pt x="115" y="206"/>
                    <a:pt x="115" y="203"/>
                    <a:pt x="115" y="201"/>
                  </a:cubicBezTo>
                  <a:lnTo>
                    <a:pt x="100" y="143"/>
                  </a:lnTo>
                  <a:lnTo>
                    <a:pt x="43" y="143"/>
                  </a:lnTo>
                  <a:lnTo>
                    <a:pt x="31" y="192"/>
                  </a:lnTo>
                  <a:cubicBezTo>
                    <a:pt x="31" y="196"/>
                    <a:pt x="28" y="201"/>
                    <a:pt x="28" y="203"/>
                  </a:cubicBezTo>
                  <a:cubicBezTo>
                    <a:pt x="28" y="206"/>
                    <a:pt x="31" y="208"/>
                    <a:pt x="31" y="213"/>
                  </a:cubicBezTo>
                  <a:cubicBezTo>
                    <a:pt x="33" y="216"/>
                    <a:pt x="36" y="218"/>
                    <a:pt x="43" y="218"/>
                  </a:cubicBezTo>
                  <a:lnTo>
                    <a:pt x="45" y="218"/>
                  </a:lnTo>
                  <a:lnTo>
                    <a:pt x="45" y="225"/>
                  </a:lnTo>
                  <a:lnTo>
                    <a:pt x="0" y="225"/>
                  </a:lnTo>
                  <a:lnTo>
                    <a:pt x="0" y="218"/>
                  </a:lnTo>
                  <a:lnTo>
                    <a:pt x="2" y="218"/>
                  </a:lnTo>
                  <a:cubicBezTo>
                    <a:pt x="7" y="218"/>
                    <a:pt x="9" y="218"/>
                    <a:pt x="12" y="216"/>
                  </a:cubicBezTo>
                  <a:cubicBezTo>
                    <a:pt x="14" y="213"/>
                    <a:pt x="16" y="208"/>
                    <a:pt x="16" y="203"/>
                  </a:cubicBezTo>
                  <a:lnTo>
                    <a:pt x="67" y="7"/>
                  </a:lnTo>
                  <a:lnTo>
                    <a:pt x="86" y="0"/>
                  </a:lnTo>
                  <a:close/>
                </a:path>
              </a:pathLst>
            </a:custGeom>
            <a:solidFill>
              <a:srgbClr val="000000">
                <a:alpha val="100000"/>
              </a:srgbClr>
            </a:solidFill>
            <a:ln cap="flat">
              <a:noFill/>
              <a:prstDash val="solid"/>
              <a:miter lim="0"/>
            </a:ln>
          </p:spPr>
          <p:txBody>
            <a:bodyPr rtlCol="0"/>
            <a:lstStyle/>
            <a:p>
              <a:pPr algn="ctr"/>
              <a:endParaRPr lang="zh-CN" altLang="en-US"/>
            </a:p>
          </p:txBody>
        </p:sp>
        <p:sp>
          <p:nvSpPr>
            <p:cNvPr id="144" name="path"/>
            <p:cNvSpPr/>
            <p:nvPr/>
          </p:nvSpPr>
          <p:spPr>
            <a:xfrm>
              <a:off x="3140964" y="25908"/>
              <a:ext cx="105155" cy="149351"/>
            </a:xfrm>
            <a:custGeom>
              <a:avLst/>
              <a:gdLst/>
              <a:ahLst/>
              <a:cxnLst/>
              <a:rect l="0" t="0" r="0" b="0"/>
              <a:pathLst>
                <a:path w="165" h="235">
                  <a:moveTo>
                    <a:pt x="76" y="33"/>
                  </a:moveTo>
                  <a:lnTo>
                    <a:pt x="50" y="141"/>
                  </a:lnTo>
                  <a:lnTo>
                    <a:pt x="105" y="141"/>
                  </a:lnTo>
                  <a:lnTo>
                    <a:pt x="79" y="33"/>
                  </a:lnTo>
                  <a:lnTo>
                    <a:pt x="76" y="33"/>
                  </a:lnTo>
                  <a:close/>
                  <a:moveTo>
                    <a:pt x="91" y="4"/>
                  </a:moveTo>
                  <a:lnTo>
                    <a:pt x="141" y="208"/>
                  </a:lnTo>
                  <a:cubicBezTo>
                    <a:pt x="141" y="213"/>
                    <a:pt x="143" y="218"/>
                    <a:pt x="146" y="220"/>
                  </a:cubicBezTo>
                  <a:cubicBezTo>
                    <a:pt x="148" y="223"/>
                    <a:pt x="153" y="223"/>
                    <a:pt x="155" y="223"/>
                  </a:cubicBezTo>
                  <a:lnTo>
                    <a:pt x="160" y="223"/>
                  </a:lnTo>
                  <a:lnTo>
                    <a:pt x="160" y="230"/>
                  </a:lnTo>
                  <a:lnTo>
                    <a:pt x="105" y="230"/>
                  </a:lnTo>
                  <a:lnTo>
                    <a:pt x="105" y="223"/>
                  </a:lnTo>
                  <a:lnTo>
                    <a:pt x="110" y="223"/>
                  </a:lnTo>
                  <a:cubicBezTo>
                    <a:pt x="115" y="223"/>
                    <a:pt x="117" y="223"/>
                    <a:pt x="120" y="220"/>
                  </a:cubicBezTo>
                  <a:cubicBezTo>
                    <a:pt x="120" y="218"/>
                    <a:pt x="120" y="215"/>
                    <a:pt x="120" y="213"/>
                  </a:cubicBezTo>
                  <a:cubicBezTo>
                    <a:pt x="120" y="211"/>
                    <a:pt x="120" y="208"/>
                    <a:pt x="120" y="206"/>
                  </a:cubicBezTo>
                  <a:lnTo>
                    <a:pt x="105" y="148"/>
                  </a:lnTo>
                  <a:lnTo>
                    <a:pt x="47" y="148"/>
                  </a:lnTo>
                  <a:lnTo>
                    <a:pt x="35" y="196"/>
                  </a:lnTo>
                  <a:cubicBezTo>
                    <a:pt x="35" y="201"/>
                    <a:pt x="33" y="206"/>
                    <a:pt x="33" y="208"/>
                  </a:cubicBezTo>
                  <a:cubicBezTo>
                    <a:pt x="33" y="211"/>
                    <a:pt x="35" y="213"/>
                    <a:pt x="35" y="218"/>
                  </a:cubicBezTo>
                  <a:cubicBezTo>
                    <a:pt x="38" y="220"/>
                    <a:pt x="40" y="223"/>
                    <a:pt x="47" y="223"/>
                  </a:cubicBezTo>
                  <a:lnTo>
                    <a:pt x="50" y="223"/>
                  </a:lnTo>
                  <a:lnTo>
                    <a:pt x="50" y="230"/>
                  </a:lnTo>
                  <a:lnTo>
                    <a:pt x="4" y="230"/>
                  </a:lnTo>
                  <a:lnTo>
                    <a:pt x="4" y="223"/>
                  </a:lnTo>
                  <a:lnTo>
                    <a:pt x="7" y="223"/>
                  </a:lnTo>
                  <a:cubicBezTo>
                    <a:pt x="12" y="223"/>
                    <a:pt x="14" y="223"/>
                    <a:pt x="16" y="220"/>
                  </a:cubicBezTo>
                  <a:cubicBezTo>
                    <a:pt x="19" y="218"/>
                    <a:pt x="21" y="213"/>
                    <a:pt x="21" y="208"/>
                  </a:cubicBezTo>
                  <a:lnTo>
                    <a:pt x="72" y="11"/>
                  </a:lnTo>
                  <a:lnTo>
                    <a:pt x="91" y="4"/>
                  </a:lnTo>
                  <a:close/>
                </a:path>
              </a:pathLst>
            </a:custGeom>
            <a:noFill/>
            <a:ln w="6096" cap="flat">
              <a:solidFill>
                <a:srgbClr val="000000">
                  <a:alpha val="100000"/>
                </a:srgbClr>
              </a:solidFill>
              <a:prstDash val="solid"/>
              <a:round/>
            </a:ln>
          </p:spPr>
          <p:txBody>
            <a:bodyPr rtlCol="0"/>
            <a:lstStyle/>
            <a:p>
              <a:pPr algn="ctr"/>
              <a:endParaRPr lang="zh-CN" altLang="en-US"/>
            </a:p>
          </p:txBody>
        </p:sp>
        <p:sp>
          <p:nvSpPr>
            <p:cNvPr id="146" name="path"/>
            <p:cNvSpPr/>
            <p:nvPr/>
          </p:nvSpPr>
          <p:spPr>
            <a:xfrm>
              <a:off x="3253740" y="4571"/>
              <a:ext cx="612647" cy="192023"/>
            </a:xfrm>
            <a:custGeom>
              <a:avLst/>
              <a:gdLst/>
              <a:ahLst/>
              <a:cxnLst/>
              <a:rect l="0" t="0" r="0" b="0"/>
              <a:pathLst>
                <a:path w="964" h="302">
                  <a:moveTo>
                    <a:pt x="811" y="235"/>
                  </a:moveTo>
                  <a:cubicBezTo>
                    <a:pt x="825" y="249"/>
                    <a:pt x="835" y="261"/>
                    <a:pt x="837" y="271"/>
                  </a:cubicBezTo>
                  <a:cubicBezTo>
                    <a:pt x="840" y="280"/>
                    <a:pt x="837" y="285"/>
                    <a:pt x="832" y="290"/>
                  </a:cubicBezTo>
                  <a:cubicBezTo>
                    <a:pt x="827" y="295"/>
                    <a:pt x="825" y="297"/>
                    <a:pt x="823" y="297"/>
                  </a:cubicBezTo>
                  <a:cubicBezTo>
                    <a:pt x="820" y="297"/>
                    <a:pt x="818" y="292"/>
                    <a:pt x="818" y="285"/>
                  </a:cubicBezTo>
                  <a:cubicBezTo>
                    <a:pt x="815" y="273"/>
                    <a:pt x="813" y="256"/>
                    <a:pt x="806" y="235"/>
                  </a:cubicBezTo>
                  <a:lnTo>
                    <a:pt x="811" y="235"/>
                  </a:lnTo>
                  <a:close/>
                  <a:moveTo>
                    <a:pt x="770" y="235"/>
                  </a:moveTo>
                  <a:lnTo>
                    <a:pt x="775" y="235"/>
                  </a:lnTo>
                  <a:cubicBezTo>
                    <a:pt x="777" y="256"/>
                    <a:pt x="775" y="271"/>
                    <a:pt x="772" y="280"/>
                  </a:cubicBezTo>
                  <a:cubicBezTo>
                    <a:pt x="770" y="287"/>
                    <a:pt x="765" y="292"/>
                    <a:pt x="763" y="295"/>
                  </a:cubicBezTo>
                  <a:cubicBezTo>
                    <a:pt x="758" y="295"/>
                    <a:pt x="755" y="295"/>
                    <a:pt x="753" y="295"/>
                  </a:cubicBezTo>
                  <a:cubicBezTo>
                    <a:pt x="748" y="295"/>
                    <a:pt x="746" y="295"/>
                    <a:pt x="744" y="292"/>
                  </a:cubicBezTo>
                  <a:cubicBezTo>
                    <a:pt x="741" y="292"/>
                    <a:pt x="741" y="290"/>
                    <a:pt x="741" y="290"/>
                  </a:cubicBezTo>
                  <a:cubicBezTo>
                    <a:pt x="741" y="287"/>
                    <a:pt x="744" y="283"/>
                    <a:pt x="751" y="278"/>
                  </a:cubicBezTo>
                  <a:cubicBezTo>
                    <a:pt x="758" y="268"/>
                    <a:pt x="765" y="254"/>
                    <a:pt x="770" y="235"/>
                  </a:cubicBezTo>
                  <a:moveTo>
                    <a:pt x="919" y="232"/>
                  </a:moveTo>
                  <a:cubicBezTo>
                    <a:pt x="931" y="242"/>
                    <a:pt x="943" y="252"/>
                    <a:pt x="947" y="259"/>
                  </a:cubicBezTo>
                  <a:cubicBezTo>
                    <a:pt x="955" y="266"/>
                    <a:pt x="957" y="273"/>
                    <a:pt x="957" y="278"/>
                  </a:cubicBezTo>
                  <a:cubicBezTo>
                    <a:pt x="957" y="283"/>
                    <a:pt x="955" y="285"/>
                    <a:pt x="952" y="290"/>
                  </a:cubicBezTo>
                  <a:cubicBezTo>
                    <a:pt x="947" y="295"/>
                    <a:pt x="945" y="297"/>
                    <a:pt x="943" y="297"/>
                  </a:cubicBezTo>
                  <a:cubicBezTo>
                    <a:pt x="940" y="297"/>
                    <a:pt x="938" y="292"/>
                    <a:pt x="935" y="283"/>
                  </a:cubicBezTo>
                  <a:cubicBezTo>
                    <a:pt x="933" y="268"/>
                    <a:pt x="926" y="252"/>
                    <a:pt x="914" y="235"/>
                  </a:cubicBezTo>
                  <a:lnTo>
                    <a:pt x="919" y="232"/>
                  </a:lnTo>
                  <a:close/>
                  <a:moveTo>
                    <a:pt x="864" y="232"/>
                  </a:moveTo>
                  <a:cubicBezTo>
                    <a:pt x="878" y="244"/>
                    <a:pt x="887" y="254"/>
                    <a:pt x="890" y="259"/>
                  </a:cubicBezTo>
                  <a:cubicBezTo>
                    <a:pt x="895" y="266"/>
                    <a:pt x="897" y="271"/>
                    <a:pt x="897" y="276"/>
                  </a:cubicBezTo>
                  <a:cubicBezTo>
                    <a:pt x="897" y="280"/>
                    <a:pt x="895" y="285"/>
                    <a:pt x="892" y="290"/>
                  </a:cubicBezTo>
                  <a:cubicBezTo>
                    <a:pt x="887" y="295"/>
                    <a:pt x="885" y="297"/>
                    <a:pt x="885" y="297"/>
                  </a:cubicBezTo>
                  <a:cubicBezTo>
                    <a:pt x="880" y="297"/>
                    <a:pt x="878" y="292"/>
                    <a:pt x="878" y="283"/>
                  </a:cubicBezTo>
                  <a:cubicBezTo>
                    <a:pt x="875" y="268"/>
                    <a:pt x="868" y="252"/>
                    <a:pt x="859" y="235"/>
                  </a:cubicBezTo>
                  <a:lnTo>
                    <a:pt x="864" y="232"/>
                  </a:lnTo>
                  <a:close/>
                  <a:moveTo>
                    <a:pt x="134" y="156"/>
                  </a:moveTo>
                  <a:lnTo>
                    <a:pt x="165" y="170"/>
                  </a:lnTo>
                  <a:lnTo>
                    <a:pt x="155" y="177"/>
                  </a:lnTo>
                  <a:cubicBezTo>
                    <a:pt x="153" y="182"/>
                    <a:pt x="151" y="187"/>
                    <a:pt x="148" y="192"/>
                  </a:cubicBezTo>
                  <a:lnTo>
                    <a:pt x="261" y="192"/>
                  </a:lnTo>
                  <a:lnTo>
                    <a:pt x="278" y="175"/>
                  </a:lnTo>
                  <a:lnTo>
                    <a:pt x="302" y="199"/>
                  </a:lnTo>
                  <a:lnTo>
                    <a:pt x="168" y="199"/>
                  </a:lnTo>
                  <a:cubicBezTo>
                    <a:pt x="182" y="220"/>
                    <a:pt x="201" y="237"/>
                    <a:pt x="223" y="249"/>
                  </a:cubicBezTo>
                  <a:cubicBezTo>
                    <a:pt x="244" y="264"/>
                    <a:pt x="271" y="271"/>
                    <a:pt x="304" y="276"/>
                  </a:cubicBezTo>
                  <a:lnTo>
                    <a:pt x="304" y="280"/>
                  </a:lnTo>
                  <a:cubicBezTo>
                    <a:pt x="288" y="280"/>
                    <a:pt x="275" y="287"/>
                    <a:pt x="273" y="297"/>
                  </a:cubicBezTo>
                  <a:cubicBezTo>
                    <a:pt x="244" y="287"/>
                    <a:pt x="220" y="271"/>
                    <a:pt x="201" y="252"/>
                  </a:cubicBezTo>
                  <a:cubicBezTo>
                    <a:pt x="182" y="235"/>
                    <a:pt x="168" y="216"/>
                    <a:pt x="160" y="199"/>
                  </a:cubicBezTo>
                  <a:lnTo>
                    <a:pt x="148" y="199"/>
                  </a:lnTo>
                  <a:cubicBezTo>
                    <a:pt x="139" y="232"/>
                    <a:pt x="122" y="256"/>
                    <a:pt x="98" y="271"/>
                  </a:cubicBezTo>
                  <a:cubicBezTo>
                    <a:pt x="76" y="285"/>
                    <a:pt x="45" y="297"/>
                    <a:pt x="2" y="302"/>
                  </a:cubicBezTo>
                  <a:lnTo>
                    <a:pt x="0" y="300"/>
                  </a:lnTo>
                  <a:cubicBezTo>
                    <a:pt x="31" y="292"/>
                    <a:pt x="57" y="280"/>
                    <a:pt x="81" y="266"/>
                  </a:cubicBezTo>
                  <a:cubicBezTo>
                    <a:pt x="103" y="252"/>
                    <a:pt x="120" y="230"/>
                    <a:pt x="129" y="199"/>
                  </a:cubicBezTo>
                  <a:lnTo>
                    <a:pt x="43" y="199"/>
                  </a:lnTo>
                  <a:cubicBezTo>
                    <a:pt x="31" y="199"/>
                    <a:pt x="21" y="201"/>
                    <a:pt x="12" y="204"/>
                  </a:cubicBezTo>
                  <a:lnTo>
                    <a:pt x="0" y="192"/>
                  </a:lnTo>
                  <a:lnTo>
                    <a:pt x="129" y="192"/>
                  </a:lnTo>
                  <a:cubicBezTo>
                    <a:pt x="132" y="180"/>
                    <a:pt x="134" y="167"/>
                    <a:pt x="134" y="156"/>
                  </a:cubicBezTo>
                  <a:moveTo>
                    <a:pt x="398" y="100"/>
                  </a:moveTo>
                  <a:lnTo>
                    <a:pt x="398" y="192"/>
                  </a:lnTo>
                  <a:lnTo>
                    <a:pt x="472" y="192"/>
                  </a:lnTo>
                  <a:lnTo>
                    <a:pt x="472" y="100"/>
                  </a:lnTo>
                  <a:lnTo>
                    <a:pt x="398" y="100"/>
                  </a:lnTo>
                  <a:close/>
                  <a:moveTo>
                    <a:pt x="480" y="81"/>
                  </a:moveTo>
                  <a:lnTo>
                    <a:pt x="501" y="98"/>
                  </a:lnTo>
                  <a:lnTo>
                    <a:pt x="492" y="107"/>
                  </a:lnTo>
                  <a:lnTo>
                    <a:pt x="492" y="163"/>
                  </a:lnTo>
                  <a:cubicBezTo>
                    <a:pt x="492" y="177"/>
                    <a:pt x="492" y="194"/>
                    <a:pt x="492" y="213"/>
                  </a:cubicBezTo>
                  <a:lnTo>
                    <a:pt x="472" y="223"/>
                  </a:lnTo>
                  <a:lnTo>
                    <a:pt x="472" y="199"/>
                  </a:lnTo>
                  <a:lnTo>
                    <a:pt x="398" y="199"/>
                  </a:lnTo>
                  <a:lnTo>
                    <a:pt x="398" y="227"/>
                  </a:lnTo>
                  <a:lnTo>
                    <a:pt x="379" y="235"/>
                  </a:lnTo>
                  <a:cubicBezTo>
                    <a:pt x="381" y="204"/>
                    <a:pt x="381" y="177"/>
                    <a:pt x="381" y="156"/>
                  </a:cubicBezTo>
                  <a:cubicBezTo>
                    <a:pt x="381" y="132"/>
                    <a:pt x="381" y="107"/>
                    <a:pt x="379" y="84"/>
                  </a:cubicBezTo>
                  <a:lnTo>
                    <a:pt x="400" y="93"/>
                  </a:lnTo>
                  <a:lnTo>
                    <a:pt x="472" y="93"/>
                  </a:lnTo>
                  <a:lnTo>
                    <a:pt x="480" y="81"/>
                  </a:lnTo>
                  <a:close/>
                  <a:moveTo>
                    <a:pt x="679" y="79"/>
                  </a:moveTo>
                  <a:lnTo>
                    <a:pt x="686" y="79"/>
                  </a:lnTo>
                  <a:cubicBezTo>
                    <a:pt x="688" y="96"/>
                    <a:pt x="688" y="107"/>
                    <a:pt x="688" y="117"/>
                  </a:cubicBezTo>
                  <a:cubicBezTo>
                    <a:pt x="688" y="124"/>
                    <a:pt x="688" y="127"/>
                    <a:pt x="686" y="132"/>
                  </a:cubicBezTo>
                  <a:cubicBezTo>
                    <a:pt x="684" y="136"/>
                    <a:pt x="681" y="139"/>
                    <a:pt x="679" y="139"/>
                  </a:cubicBezTo>
                  <a:cubicBezTo>
                    <a:pt x="676" y="141"/>
                    <a:pt x="672" y="141"/>
                    <a:pt x="669" y="141"/>
                  </a:cubicBezTo>
                  <a:cubicBezTo>
                    <a:pt x="664" y="141"/>
                    <a:pt x="662" y="139"/>
                    <a:pt x="662" y="136"/>
                  </a:cubicBezTo>
                  <a:cubicBezTo>
                    <a:pt x="662" y="134"/>
                    <a:pt x="664" y="132"/>
                    <a:pt x="667" y="127"/>
                  </a:cubicBezTo>
                  <a:cubicBezTo>
                    <a:pt x="672" y="117"/>
                    <a:pt x="676" y="103"/>
                    <a:pt x="679" y="79"/>
                  </a:cubicBezTo>
                  <a:moveTo>
                    <a:pt x="909" y="26"/>
                  </a:moveTo>
                  <a:cubicBezTo>
                    <a:pt x="928" y="36"/>
                    <a:pt x="938" y="43"/>
                    <a:pt x="940" y="45"/>
                  </a:cubicBezTo>
                  <a:cubicBezTo>
                    <a:pt x="945" y="50"/>
                    <a:pt x="947" y="55"/>
                    <a:pt x="947" y="57"/>
                  </a:cubicBezTo>
                  <a:cubicBezTo>
                    <a:pt x="947" y="62"/>
                    <a:pt x="945" y="67"/>
                    <a:pt x="943" y="69"/>
                  </a:cubicBezTo>
                  <a:cubicBezTo>
                    <a:pt x="938" y="74"/>
                    <a:pt x="938" y="76"/>
                    <a:pt x="935" y="76"/>
                  </a:cubicBezTo>
                  <a:cubicBezTo>
                    <a:pt x="933" y="76"/>
                    <a:pt x="931" y="74"/>
                    <a:pt x="928" y="64"/>
                  </a:cubicBezTo>
                  <a:cubicBezTo>
                    <a:pt x="926" y="55"/>
                    <a:pt x="919" y="43"/>
                    <a:pt x="907" y="28"/>
                  </a:cubicBezTo>
                  <a:lnTo>
                    <a:pt x="909" y="26"/>
                  </a:lnTo>
                  <a:close/>
                  <a:moveTo>
                    <a:pt x="607" y="14"/>
                  </a:moveTo>
                  <a:lnTo>
                    <a:pt x="635" y="40"/>
                  </a:lnTo>
                  <a:lnTo>
                    <a:pt x="573" y="40"/>
                  </a:lnTo>
                  <a:lnTo>
                    <a:pt x="573" y="252"/>
                  </a:lnTo>
                  <a:cubicBezTo>
                    <a:pt x="573" y="273"/>
                    <a:pt x="564" y="290"/>
                    <a:pt x="544" y="297"/>
                  </a:cubicBezTo>
                  <a:cubicBezTo>
                    <a:pt x="542" y="285"/>
                    <a:pt x="527" y="276"/>
                    <a:pt x="499" y="266"/>
                  </a:cubicBezTo>
                  <a:lnTo>
                    <a:pt x="499" y="261"/>
                  </a:lnTo>
                  <a:cubicBezTo>
                    <a:pt x="513" y="261"/>
                    <a:pt x="525" y="264"/>
                    <a:pt x="537" y="264"/>
                  </a:cubicBezTo>
                  <a:cubicBezTo>
                    <a:pt x="552" y="266"/>
                    <a:pt x="556" y="259"/>
                    <a:pt x="554" y="247"/>
                  </a:cubicBezTo>
                  <a:lnTo>
                    <a:pt x="554" y="40"/>
                  </a:lnTo>
                  <a:lnTo>
                    <a:pt x="376" y="40"/>
                  </a:lnTo>
                  <a:cubicBezTo>
                    <a:pt x="364" y="40"/>
                    <a:pt x="355" y="43"/>
                    <a:pt x="345" y="45"/>
                  </a:cubicBezTo>
                  <a:lnTo>
                    <a:pt x="333" y="33"/>
                  </a:lnTo>
                  <a:lnTo>
                    <a:pt x="587" y="33"/>
                  </a:lnTo>
                  <a:lnTo>
                    <a:pt x="607" y="14"/>
                  </a:lnTo>
                  <a:close/>
                  <a:moveTo>
                    <a:pt x="60" y="12"/>
                  </a:moveTo>
                  <a:cubicBezTo>
                    <a:pt x="79" y="19"/>
                    <a:pt x="93" y="26"/>
                    <a:pt x="100" y="31"/>
                  </a:cubicBezTo>
                  <a:cubicBezTo>
                    <a:pt x="108" y="36"/>
                    <a:pt x="112" y="43"/>
                    <a:pt x="110" y="47"/>
                  </a:cubicBezTo>
                  <a:cubicBezTo>
                    <a:pt x="110" y="52"/>
                    <a:pt x="110" y="57"/>
                    <a:pt x="108" y="62"/>
                  </a:cubicBezTo>
                  <a:cubicBezTo>
                    <a:pt x="105" y="67"/>
                    <a:pt x="103" y="67"/>
                    <a:pt x="100" y="67"/>
                  </a:cubicBezTo>
                  <a:cubicBezTo>
                    <a:pt x="98" y="67"/>
                    <a:pt x="95" y="64"/>
                    <a:pt x="91" y="55"/>
                  </a:cubicBezTo>
                  <a:cubicBezTo>
                    <a:pt x="86" y="43"/>
                    <a:pt x="74" y="28"/>
                    <a:pt x="57" y="14"/>
                  </a:cubicBezTo>
                  <a:lnTo>
                    <a:pt x="60" y="12"/>
                  </a:lnTo>
                  <a:close/>
                  <a:moveTo>
                    <a:pt x="792" y="0"/>
                  </a:moveTo>
                  <a:lnTo>
                    <a:pt x="818" y="14"/>
                  </a:lnTo>
                  <a:lnTo>
                    <a:pt x="808" y="24"/>
                  </a:lnTo>
                  <a:cubicBezTo>
                    <a:pt x="804" y="31"/>
                    <a:pt x="801" y="43"/>
                    <a:pt x="799" y="52"/>
                  </a:cubicBezTo>
                  <a:lnTo>
                    <a:pt x="832" y="52"/>
                  </a:lnTo>
                  <a:lnTo>
                    <a:pt x="840" y="40"/>
                  </a:lnTo>
                  <a:lnTo>
                    <a:pt x="861" y="57"/>
                  </a:lnTo>
                  <a:lnTo>
                    <a:pt x="852" y="62"/>
                  </a:lnTo>
                  <a:cubicBezTo>
                    <a:pt x="847" y="74"/>
                    <a:pt x="844" y="86"/>
                    <a:pt x="840" y="98"/>
                  </a:cubicBezTo>
                  <a:lnTo>
                    <a:pt x="873" y="98"/>
                  </a:lnTo>
                  <a:cubicBezTo>
                    <a:pt x="875" y="84"/>
                    <a:pt x="875" y="67"/>
                    <a:pt x="878" y="45"/>
                  </a:cubicBezTo>
                  <a:cubicBezTo>
                    <a:pt x="878" y="26"/>
                    <a:pt x="878" y="12"/>
                    <a:pt x="878" y="2"/>
                  </a:cubicBezTo>
                  <a:lnTo>
                    <a:pt x="904" y="16"/>
                  </a:lnTo>
                  <a:lnTo>
                    <a:pt x="895" y="26"/>
                  </a:lnTo>
                  <a:cubicBezTo>
                    <a:pt x="895" y="55"/>
                    <a:pt x="892" y="79"/>
                    <a:pt x="890" y="98"/>
                  </a:cubicBezTo>
                  <a:lnTo>
                    <a:pt x="924" y="98"/>
                  </a:lnTo>
                  <a:lnTo>
                    <a:pt x="938" y="84"/>
                  </a:lnTo>
                  <a:lnTo>
                    <a:pt x="960" y="107"/>
                  </a:lnTo>
                  <a:lnTo>
                    <a:pt x="902" y="107"/>
                  </a:lnTo>
                  <a:cubicBezTo>
                    <a:pt x="914" y="160"/>
                    <a:pt x="935" y="194"/>
                    <a:pt x="964" y="206"/>
                  </a:cubicBezTo>
                  <a:lnTo>
                    <a:pt x="964" y="211"/>
                  </a:lnTo>
                  <a:cubicBezTo>
                    <a:pt x="952" y="211"/>
                    <a:pt x="945" y="213"/>
                    <a:pt x="940" y="220"/>
                  </a:cubicBezTo>
                  <a:cubicBezTo>
                    <a:pt x="916" y="192"/>
                    <a:pt x="902" y="156"/>
                    <a:pt x="895" y="107"/>
                  </a:cubicBezTo>
                  <a:lnTo>
                    <a:pt x="890" y="107"/>
                  </a:lnTo>
                  <a:cubicBezTo>
                    <a:pt x="883" y="163"/>
                    <a:pt x="854" y="204"/>
                    <a:pt x="804" y="227"/>
                  </a:cubicBezTo>
                  <a:lnTo>
                    <a:pt x="801" y="225"/>
                  </a:lnTo>
                  <a:cubicBezTo>
                    <a:pt x="842" y="194"/>
                    <a:pt x="866" y="156"/>
                    <a:pt x="873" y="107"/>
                  </a:cubicBezTo>
                  <a:lnTo>
                    <a:pt x="837" y="107"/>
                  </a:lnTo>
                  <a:cubicBezTo>
                    <a:pt x="820" y="153"/>
                    <a:pt x="794" y="189"/>
                    <a:pt x="755" y="216"/>
                  </a:cubicBezTo>
                  <a:lnTo>
                    <a:pt x="753" y="213"/>
                  </a:lnTo>
                  <a:cubicBezTo>
                    <a:pt x="794" y="175"/>
                    <a:pt x="820" y="124"/>
                    <a:pt x="832" y="60"/>
                  </a:cubicBezTo>
                  <a:lnTo>
                    <a:pt x="796" y="60"/>
                  </a:lnTo>
                  <a:cubicBezTo>
                    <a:pt x="794" y="64"/>
                    <a:pt x="789" y="74"/>
                    <a:pt x="787" y="86"/>
                  </a:cubicBezTo>
                  <a:cubicBezTo>
                    <a:pt x="794" y="88"/>
                    <a:pt x="799" y="91"/>
                    <a:pt x="804" y="93"/>
                  </a:cubicBezTo>
                  <a:cubicBezTo>
                    <a:pt x="808" y="98"/>
                    <a:pt x="811" y="100"/>
                    <a:pt x="811" y="105"/>
                  </a:cubicBezTo>
                  <a:cubicBezTo>
                    <a:pt x="811" y="107"/>
                    <a:pt x="811" y="110"/>
                    <a:pt x="808" y="115"/>
                  </a:cubicBezTo>
                  <a:cubicBezTo>
                    <a:pt x="808" y="120"/>
                    <a:pt x="806" y="120"/>
                    <a:pt x="804" y="120"/>
                  </a:cubicBezTo>
                  <a:cubicBezTo>
                    <a:pt x="804" y="120"/>
                    <a:pt x="801" y="120"/>
                    <a:pt x="801" y="115"/>
                  </a:cubicBezTo>
                  <a:cubicBezTo>
                    <a:pt x="796" y="107"/>
                    <a:pt x="792" y="98"/>
                    <a:pt x="784" y="91"/>
                  </a:cubicBezTo>
                  <a:cubicBezTo>
                    <a:pt x="780" y="100"/>
                    <a:pt x="775" y="110"/>
                    <a:pt x="770" y="120"/>
                  </a:cubicBezTo>
                  <a:cubicBezTo>
                    <a:pt x="780" y="124"/>
                    <a:pt x="787" y="129"/>
                    <a:pt x="789" y="132"/>
                  </a:cubicBezTo>
                  <a:cubicBezTo>
                    <a:pt x="792" y="136"/>
                    <a:pt x="792" y="139"/>
                    <a:pt x="792" y="141"/>
                  </a:cubicBezTo>
                  <a:cubicBezTo>
                    <a:pt x="792" y="146"/>
                    <a:pt x="792" y="148"/>
                    <a:pt x="789" y="153"/>
                  </a:cubicBezTo>
                  <a:cubicBezTo>
                    <a:pt x="789" y="156"/>
                    <a:pt x="787" y="158"/>
                    <a:pt x="787" y="158"/>
                  </a:cubicBezTo>
                  <a:cubicBezTo>
                    <a:pt x="784" y="158"/>
                    <a:pt x="782" y="156"/>
                    <a:pt x="782" y="151"/>
                  </a:cubicBezTo>
                  <a:cubicBezTo>
                    <a:pt x="777" y="144"/>
                    <a:pt x="772" y="134"/>
                    <a:pt x="767" y="127"/>
                  </a:cubicBezTo>
                  <a:cubicBezTo>
                    <a:pt x="758" y="139"/>
                    <a:pt x="748" y="148"/>
                    <a:pt x="741" y="156"/>
                  </a:cubicBezTo>
                  <a:lnTo>
                    <a:pt x="739" y="151"/>
                  </a:lnTo>
                  <a:cubicBezTo>
                    <a:pt x="748" y="136"/>
                    <a:pt x="758" y="122"/>
                    <a:pt x="765" y="103"/>
                  </a:cubicBezTo>
                  <a:cubicBezTo>
                    <a:pt x="770" y="86"/>
                    <a:pt x="777" y="67"/>
                    <a:pt x="782" y="47"/>
                  </a:cubicBezTo>
                  <a:cubicBezTo>
                    <a:pt x="787" y="28"/>
                    <a:pt x="789" y="14"/>
                    <a:pt x="792" y="0"/>
                  </a:cubicBezTo>
                  <a:moveTo>
                    <a:pt x="703" y="0"/>
                  </a:moveTo>
                  <a:lnTo>
                    <a:pt x="732" y="12"/>
                  </a:lnTo>
                  <a:lnTo>
                    <a:pt x="720" y="24"/>
                  </a:lnTo>
                  <a:lnTo>
                    <a:pt x="720" y="105"/>
                  </a:lnTo>
                  <a:cubicBezTo>
                    <a:pt x="734" y="84"/>
                    <a:pt x="744" y="67"/>
                    <a:pt x="746" y="52"/>
                  </a:cubicBezTo>
                  <a:lnTo>
                    <a:pt x="765" y="74"/>
                  </a:lnTo>
                  <a:cubicBezTo>
                    <a:pt x="760" y="74"/>
                    <a:pt x="744" y="88"/>
                    <a:pt x="720" y="115"/>
                  </a:cubicBezTo>
                  <a:cubicBezTo>
                    <a:pt x="720" y="156"/>
                    <a:pt x="717" y="180"/>
                    <a:pt x="717" y="192"/>
                  </a:cubicBezTo>
                  <a:cubicBezTo>
                    <a:pt x="734" y="201"/>
                    <a:pt x="744" y="208"/>
                    <a:pt x="748" y="213"/>
                  </a:cubicBezTo>
                  <a:cubicBezTo>
                    <a:pt x="753" y="218"/>
                    <a:pt x="755" y="223"/>
                    <a:pt x="755" y="230"/>
                  </a:cubicBezTo>
                  <a:cubicBezTo>
                    <a:pt x="755" y="232"/>
                    <a:pt x="753" y="237"/>
                    <a:pt x="753" y="242"/>
                  </a:cubicBezTo>
                  <a:cubicBezTo>
                    <a:pt x="751" y="244"/>
                    <a:pt x="748" y="247"/>
                    <a:pt x="748" y="247"/>
                  </a:cubicBezTo>
                  <a:cubicBezTo>
                    <a:pt x="746" y="247"/>
                    <a:pt x="744" y="244"/>
                    <a:pt x="741" y="237"/>
                  </a:cubicBezTo>
                  <a:cubicBezTo>
                    <a:pt x="736" y="227"/>
                    <a:pt x="727" y="213"/>
                    <a:pt x="715" y="199"/>
                  </a:cubicBezTo>
                  <a:cubicBezTo>
                    <a:pt x="707" y="242"/>
                    <a:pt x="691" y="276"/>
                    <a:pt x="662" y="297"/>
                  </a:cubicBezTo>
                  <a:lnTo>
                    <a:pt x="660" y="295"/>
                  </a:lnTo>
                  <a:cubicBezTo>
                    <a:pt x="679" y="268"/>
                    <a:pt x="691" y="242"/>
                    <a:pt x="695" y="213"/>
                  </a:cubicBezTo>
                  <a:cubicBezTo>
                    <a:pt x="700" y="184"/>
                    <a:pt x="703" y="153"/>
                    <a:pt x="703" y="115"/>
                  </a:cubicBezTo>
                  <a:cubicBezTo>
                    <a:pt x="703" y="76"/>
                    <a:pt x="703" y="38"/>
                    <a:pt x="703" y="0"/>
                  </a:cubicBezTo>
                  <a:moveTo>
                    <a:pt x="144" y="0"/>
                  </a:moveTo>
                  <a:lnTo>
                    <a:pt x="177" y="12"/>
                  </a:lnTo>
                  <a:lnTo>
                    <a:pt x="163" y="24"/>
                  </a:lnTo>
                  <a:lnTo>
                    <a:pt x="163" y="76"/>
                  </a:lnTo>
                  <a:lnTo>
                    <a:pt x="189" y="76"/>
                  </a:lnTo>
                  <a:cubicBezTo>
                    <a:pt x="208" y="47"/>
                    <a:pt x="223" y="26"/>
                    <a:pt x="232" y="7"/>
                  </a:cubicBezTo>
                  <a:lnTo>
                    <a:pt x="259" y="28"/>
                  </a:lnTo>
                  <a:lnTo>
                    <a:pt x="244" y="33"/>
                  </a:lnTo>
                  <a:cubicBezTo>
                    <a:pt x="235" y="40"/>
                    <a:pt x="218" y="55"/>
                    <a:pt x="196" y="76"/>
                  </a:cubicBezTo>
                  <a:lnTo>
                    <a:pt x="259" y="76"/>
                  </a:lnTo>
                  <a:lnTo>
                    <a:pt x="278" y="60"/>
                  </a:lnTo>
                  <a:lnTo>
                    <a:pt x="300" y="84"/>
                  </a:lnTo>
                  <a:lnTo>
                    <a:pt x="163" y="84"/>
                  </a:lnTo>
                  <a:lnTo>
                    <a:pt x="163" y="91"/>
                  </a:lnTo>
                  <a:cubicBezTo>
                    <a:pt x="218" y="105"/>
                    <a:pt x="249" y="117"/>
                    <a:pt x="261" y="122"/>
                  </a:cubicBezTo>
                  <a:cubicBezTo>
                    <a:pt x="271" y="129"/>
                    <a:pt x="275" y="134"/>
                    <a:pt x="278" y="136"/>
                  </a:cubicBezTo>
                  <a:cubicBezTo>
                    <a:pt x="278" y="141"/>
                    <a:pt x="278" y="146"/>
                    <a:pt x="278" y="146"/>
                  </a:cubicBezTo>
                  <a:cubicBezTo>
                    <a:pt x="278" y="151"/>
                    <a:pt x="278" y="156"/>
                    <a:pt x="275" y="158"/>
                  </a:cubicBezTo>
                  <a:cubicBezTo>
                    <a:pt x="275" y="160"/>
                    <a:pt x="273" y="160"/>
                    <a:pt x="273" y="160"/>
                  </a:cubicBezTo>
                  <a:cubicBezTo>
                    <a:pt x="268" y="160"/>
                    <a:pt x="261" y="156"/>
                    <a:pt x="252" y="146"/>
                  </a:cubicBezTo>
                  <a:cubicBezTo>
                    <a:pt x="240" y="132"/>
                    <a:pt x="211" y="117"/>
                    <a:pt x="163" y="96"/>
                  </a:cubicBezTo>
                  <a:cubicBezTo>
                    <a:pt x="163" y="122"/>
                    <a:pt x="163" y="139"/>
                    <a:pt x="165" y="146"/>
                  </a:cubicBezTo>
                  <a:lnTo>
                    <a:pt x="144" y="153"/>
                  </a:lnTo>
                  <a:cubicBezTo>
                    <a:pt x="146" y="141"/>
                    <a:pt x="146" y="120"/>
                    <a:pt x="146" y="84"/>
                  </a:cubicBezTo>
                  <a:cubicBezTo>
                    <a:pt x="129" y="105"/>
                    <a:pt x="112" y="122"/>
                    <a:pt x="91" y="136"/>
                  </a:cubicBezTo>
                  <a:cubicBezTo>
                    <a:pt x="72" y="151"/>
                    <a:pt x="43" y="163"/>
                    <a:pt x="7" y="175"/>
                  </a:cubicBezTo>
                  <a:lnTo>
                    <a:pt x="7" y="170"/>
                  </a:lnTo>
                  <a:cubicBezTo>
                    <a:pt x="38" y="156"/>
                    <a:pt x="62" y="141"/>
                    <a:pt x="81" y="129"/>
                  </a:cubicBezTo>
                  <a:cubicBezTo>
                    <a:pt x="98" y="115"/>
                    <a:pt x="112" y="100"/>
                    <a:pt x="124" y="84"/>
                  </a:cubicBezTo>
                  <a:lnTo>
                    <a:pt x="50" y="84"/>
                  </a:lnTo>
                  <a:cubicBezTo>
                    <a:pt x="40" y="84"/>
                    <a:pt x="28" y="84"/>
                    <a:pt x="19" y="86"/>
                  </a:cubicBezTo>
                  <a:lnTo>
                    <a:pt x="9" y="76"/>
                  </a:lnTo>
                  <a:lnTo>
                    <a:pt x="146" y="76"/>
                  </a:lnTo>
                  <a:lnTo>
                    <a:pt x="146" y="19"/>
                  </a:lnTo>
                  <a:cubicBezTo>
                    <a:pt x="146" y="14"/>
                    <a:pt x="146" y="7"/>
                    <a:pt x="144" y="0"/>
                  </a:cubicBezTo>
                </a:path>
              </a:pathLst>
            </a:custGeom>
            <a:solidFill>
              <a:srgbClr val="000000">
                <a:alpha val="100000"/>
              </a:srgbClr>
            </a:solidFill>
            <a:ln cap="flat">
              <a:noFill/>
              <a:prstDash val="solid"/>
              <a:miter lim="0"/>
            </a:ln>
          </p:spPr>
          <p:txBody>
            <a:bodyPr rtlCol="0"/>
            <a:lstStyle/>
            <a:p>
              <a:pPr algn="ctr"/>
              <a:endParaRPr lang="zh-CN" altLang="en-US"/>
            </a:p>
          </p:txBody>
        </p:sp>
        <p:sp>
          <p:nvSpPr>
            <p:cNvPr id="148" name="path"/>
            <p:cNvSpPr/>
            <p:nvPr/>
          </p:nvSpPr>
          <p:spPr>
            <a:xfrm>
              <a:off x="3250691" y="1523"/>
              <a:ext cx="618744" cy="198119"/>
            </a:xfrm>
            <a:custGeom>
              <a:avLst/>
              <a:gdLst/>
              <a:ahLst/>
              <a:cxnLst/>
              <a:rect l="0" t="0" r="0" b="0"/>
              <a:pathLst>
                <a:path w="974" h="311">
                  <a:moveTo>
                    <a:pt x="816" y="239"/>
                  </a:moveTo>
                  <a:cubicBezTo>
                    <a:pt x="830" y="254"/>
                    <a:pt x="840" y="266"/>
                    <a:pt x="842" y="275"/>
                  </a:cubicBezTo>
                  <a:cubicBezTo>
                    <a:pt x="844" y="285"/>
                    <a:pt x="842" y="290"/>
                    <a:pt x="837" y="295"/>
                  </a:cubicBezTo>
                  <a:cubicBezTo>
                    <a:pt x="832" y="299"/>
                    <a:pt x="830" y="302"/>
                    <a:pt x="828" y="302"/>
                  </a:cubicBezTo>
                  <a:cubicBezTo>
                    <a:pt x="825" y="302"/>
                    <a:pt x="823" y="297"/>
                    <a:pt x="823" y="290"/>
                  </a:cubicBezTo>
                  <a:cubicBezTo>
                    <a:pt x="820" y="278"/>
                    <a:pt x="818" y="261"/>
                    <a:pt x="811" y="239"/>
                  </a:cubicBezTo>
                  <a:lnTo>
                    <a:pt x="816" y="239"/>
                  </a:lnTo>
                  <a:close/>
                  <a:moveTo>
                    <a:pt x="775" y="239"/>
                  </a:moveTo>
                  <a:lnTo>
                    <a:pt x="780" y="239"/>
                  </a:lnTo>
                  <a:cubicBezTo>
                    <a:pt x="782" y="261"/>
                    <a:pt x="780" y="275"/>
                    <a:pt x="777" y="285"/>
                  </a:cubicBezTo>
                  <a:cubicBezTo>
                    <a:pt x="775" y="292"/>
                    <a:pt x="770" y="297"/>
                    <a:pt x="768" y="299"/>
                  </a:cubicBezTo>
                  <a:cubicBezTo>
                    <a:pt x="763" y="299"/>
                    <a:pt x="760" y="299"/>
                    <a:pt x="758" y="299"/>
                  </a:cubicBezTo>
                  <a:cubicBezTo>
                    <a:pt x="753" y="299"/>
                    <a:pt x="751" y="299"/>
                    <a:pt x="748" y="297"/>
                  </a:cubicBezTo>
                  <a:cubicBezTo>
                    <a:pt x="746" y="297"/>
                    <a:pt x="746" y="295"/>
                    <a:pt x="746" y="295"/>
                  </a:cubicBezTo>
                  <a:cubicBezTo>
                    <a:pt x="746" y="292"/>
                    <a:pt x="748" y="287"/>
                    <a:pt x="756" y="283"/>
                  </a:cubicBezTo>
                  <a:cubicBezTo>
                    <a:pt x="763" y="273"/>
                    <a:pt x="770" y="259"/>
                    <a:pt x="775" y="239"/>
                  </a:cubicBezTo>
                  <a:moveTo>
                    <a:pt x="923" y="237"/>
                  </a:moveTo>
                  <a:cubicBezTo>
                    <a:pt x="936" y="247"/>
                    <a:pt x="948" y="256"/>
                    <a:pt x="952" y="264"/>
                  </a:cubicBezTo>
                  <a:cubicBezTo>
                    <a:pt x="960" y="271"/>
                    <a:pt x="962" y="278"/>
                    <a:pt x="962" y="283"/>
                  </a:cubicBezTo>
                  <a:cubicBezTo>
                    <a:pt x="962" y="287"/>
                    <a:pt x="960" y="290"/>
                    <a:pt x="957" y="295"/>
                  </a:cubicBezTo>
                  <a:cubicBezTo>
                    <a:pt x="952" y="299"/>
                    <a:pt x="950" y="302"/>
                    <a:pt x="948" y="302"/>
                  </a:cubicBezTo>
                  <a:cubicBezTo>
                    <a:pt x="945" y="302"/>
                    <a:pt x="943" y="297"/>
                    <a:pt x="940" y="287"/>
                  </a:cubicBezTo>
                  <a:cubicBezTo>
                    <a:pt x="938" y="273"/>
                    <a:pt x="931" y="256"/>
                    <a:pt x="919" y="239"/>
                  </a:cubicBezTo>
                  <a:lnTo>
                    <a:pt x="923" y="237"/>
                  </a:lnTo>
                  <a:close/>
                  <a:moveTo>
                    <a:pt x="868" y="237"/>
                  </a:moveTo>
                  <a:cubicBezTo>
                    <a:pt x="883" y="249"/>
                    <a:pt x="892" y="259"/>
                    <a:pt x="895" y="264"/>
                  </a:cubicBezTo>
                  <a:cubicBezTo>
                    <a:pt x="900" y="271"/>
                    <a:pt x="902" y="275"/>
                    <a:pt x="902" y="280"/>
                  </a:cubicBezTo>
                  <a:cubicBezTo>
                    <a:pt x="902" y="285"/>
                    <a:pt x="900" y="290"/>
                    <a:pt x="897" y="295"/>
                  </a:cubicBezTo>
                  <a:cubicBezTo>
                    <a:pt x="892" y="299"/>
                    <a:pt x="890" y="302"/>
                    <a:pt x="890" y="302"/>
                  </a:cubicBezTo>
                  <a:cubicBezTo>
                    <a:pt x="885" y="302"/>
                    <a:pt x="883" y="297"/>
                    <a:pt x="883" y="287"/>
                  </a:cubicBezTo>
                  <a:cubicBezTo>
                    <a:pt x="880" y="273"/>
                    <a:pt x="873" y="256"/>
                    <a:pt x="863" y="239"/>
                  </a:cubicBezTo>
                  <a:lnTo>
                    <a:pt x="868" y="237"/>
                  </a:lnTo>
                  <a:close/>
                  <a:moveTo>
                    <a:pt x="139" y="160"/>
                  </a:moveTo>
                  <a:lnTo>
                    <a:pt x="170" y="175"/>
                  </a:lnTo>
                  <a:lnTo>
                    <a:pt x="160" y="182"/>
                  </a:lnTo>
                  <a:cubicBezTo>
                    <a:pt x="158" y="187"/>
                    <a:pt x="156" y="192"/>
                    <a:pt x="153" y="196"/>
                  </a:cubicBezTo>
                  <a:lnTo>
                    <a:pt x="266" y="196"/>
                  </a:lnTo>
                  <a:lnTo>
                    <a:pt x="283" y="179"/>
                  </a:lnTo>
                  <a:lnTo>
                    <a:pt x="307" y="204"/>
                  </a:lnTo>
                  <a:lnTo>
                    <a:pt x="172" y="204"/>
                  </a:lnTo>
                  <a:cubicBezTo>
                    <a:pt x="187" y="225"/>
                    <a:pt x="206" y="242"/>
                    <a:pt x="228" y="254"/>
                  </a:cubicBezTo>
                  <a:cubicBezTo>
                    <a:pt x="249" y="268"/>
                    <a:pt x="276" y="275"/>
                    <a:pt x="309" y="280"/>
                  </a:cubicBezTo>
                  <a:lnTo>
                    <a:pt x="309" y="285"/>
                  </a:lnTo>
                  <a:cubicBezTo>
                    <a:pt x="292" y="285"/>
                    <a:pt x="280" y="292"/>
                    <a:pt x="278" y="302"/>
                  </a:cubicBezTo>
                  <a:cubicBezTo>
                    <a:pt x="249" y="292"/>
                    <a:pt x="225" y="275"/>
                    <a:pt x="206" y="256"/>
                  </a:cubicBezTo>
                  <a:cubicBezTo>
                    <a:pt x="187" y="239"/>
                    <a:pt x="172" y="220"/>
                    <a:pt x="165" y="204"/>
                  </a:cubicBezTo>
                  <a:lnTo>
                    <a:pt x="153" y="204"/>
                  </a:lnTo>
                  <a:cubicBezTo>
                    <a:pt x="144" y="237"/>
                    <a:pt x="127" y="261"/>
                    <a:pt x="103" y="275"/>
                  </a:cubicBezTo>
                  <a:cubicBezTo>
                    <a:pt x="81" y="290"/>
                    <a:pt x="50" y="302"/>
                    <a:pt x="7" y="307"/>
                  </a:cubicBezTo>
                  <a:lnTo>
                    <a:pt x="4" y="304"/>
                  </a:lnTo>
                  <a:cubicBezTo>
                    <a:pt x="36" y="297"/>
                    <a:pt x="62" y="285"/>
                    <a:pt x="86" y="271"/>
                  </a:cubicBezTo>
                  <a:cubicBezTo>
                    <a:pt x="108" y="256"/>
                    <a:pt x="124" y="235"/>
                    <a:pt x="134" y="204"/>
                  </a:cubicBezTo>
                  <a:lnTo>
                    <a:pt x="48" y="204"/>
                  </a:lnTo>
                  <a:cubicBezTo>
                    <a:pt x="36" y="204"/>
                    <a:pt x="26" y="206"/>
                    <a:pt x="16" y="208"/>
                  </a:cubicBezTo>
                  <a:lnTo>
                    <a:pt x="4" y="196"/>
                  </a:lnTo>
                  <a:lnTo>
                    <a:pt x="134" y="196"/>
                  </a:lnTo>
                  <a:cubicBezTo>
                    <a:pt x="136" y="184"/>
                    <a:pt x="139" y="172"/>
                    <a:pt x="139" y="160"/>
                  </a:cubicBezTo>
                  <a:moveTo>
                    <a:pt x="403" y="105"/>
                  </a:moveTo>
                  <a:lnTo>
                    <a:pt x="403" y="196"/>
                  </a:lnTo>
                  <a:lnTo>
                    <a:pt x="477" y="196"/>
                  </a:lnTo>
                  <a:lnTo>
                    <a:pt x="477" y="105"/>
                  </a:lnTo>
                  <a:lnTo>
                    <a:pt x="403" y="105"/>
                  </a:lnTo>
                  <a:close/>
                  <a:moveTo>
                    <a:pt x="484" y="86"/>
                  </a:moveTo>
                  <a:lnTo>
                    <a:pt x="506" y="103"/>
                  </a:lnTo>
                  <a:lnTo>
                    <a:pt x="496" y="112"/>
                  </a:lnTo>
                  <a:lnTo>
                    <a:pt x="496" y="167"/>
                  </a:lnTo>
                  <a:cubicBezTo>
                    <a:pt x="496" y="182"/>
                    <a:pt x="496" y="199"/>
                    <a:pt x="496" y="218"/>
                  </a:cubicBezTo>
                  <a:lnTo>
                    <a:pt x="477" y="227"/>
                  </a:lnTo>
                  <a:lnTo>
                    <a:pt x="477" y="204"/>
                  </a:lnTo>
                  <a:lnTo>
                    <a:pt x="403" y="204"/>
                  </a:lnTo>
                  <a:lnTo>
                    <a:pt x="403" y="232"/>
                  </a:lnTo>
                  <a:lnTo>
                    <a:pt x="384" y="239"/>
                  </a:lnTo>
                  <a:cubicBezTo>
                    <a:pt x="386" y="208"/>
                    <a:pt x="386" y="182"/>
                    <a:pt x="386" y="160"/>
                  </a:cubicBezTo>
                  <a:cubicBezTo>
                    <a:pt x="386" y="136"/>
                    <a:pt x="386" y="112"/>
                    <a:pt x="384" y="88"/>
                  </a:cubicBezTo>
                  <a:lnTo>
                    <a:pt x="405" y="98"/>
                  </a:lnTo>
                  <a:lnTo>
                    <a:pt x="477" y="98"/>
                  </a:lnTo>
                  <a:lnTo>
                    <a:pt x="484" y="86"/>
                  </a:lnTo>
                  <a:close/>
                  <a:moveTo>
                    <a:pt x="683" y="84"/>
                  </a:moveTo>
                  <a:lnTo>
                    <a:pt x="691" y="84"/>
                  </a:lnTo>
                  <a:cubicBezTo>
                    <a:pt x="693" y="100"/>
                    <a:pt x="693" y="112"/>
                    <a:pt x="693" y="122"/>
                  </a:cubicBezTo>
                  <a:cubicBezTo>
                    <a:pt x="693" y="129"/>
                    <a:pt x="693" y="132"/>
                    <a:pt x="691" y="136"/>
                  </a:cubicBezTo>
                  <a:cubicBezTo>
                    <a:pt x="688" y="141"/>
                    <a:pt x="686" y="144"/>
                    <a:pt x="683" y="144"/>
                  </a:cubicBezTo>
                  <a:cubicBezTo>
                    <a:pt x="681" y="146"/>
                    <a:pt x="676" y="146"/>
                    <a:pt x="674" y="146"/>
                  </a:cubicBezTo>
                  <a:cubicBezTo>
                    <a:pt x="669" y="146"/>
                    <a:pt x="667" y="144"/>
                    <a:pt x="667" y="141"/>
                  </a:cubicBezTo>
                  <a:cubicBezTo>
                    <a:pt x="667" y="139"/>
                    <a:pt x="669" y="136"/>
                    <a:pt x="672" y="132"/>
                  </a:cubicBezTo>
                  <a:cubicBezTo>
                    <a:pt x="676" y="122"/>
                    <a:pt x="681" y="107"/>
                    <a:pt x="683" y="84"/>
                  </a:cubicBezTo>
                  <a:moveTo>
                    <a:pt x="914" y="31"/>
                  </a:moveTo>
                  <a:cubicBezTo>
                    <a:pt x="933" y="40"/>
                    <a:pt x="943" y="47"/>
                    <a:pt x="945" y="50"/>
                  </a:cubicBezTo>
                  <a:cubicBezTo>
                    <a:pt x="950" y="55"/>
                    <a:pt x="952" y="59"/>
                    <a:pt x="952" y="62"/>
                  </a:cubicBezTo>
                  <a:cubicBezTo>
                    <a:pt x="952" y="67"/>
                    <a:pt x="950" y="72"/>
                    <a:pt x="948" y="74"/>
                  </a:cubicBezTo>
                  <a:cubicBezTo>
                    <a:pt x="943" y="79"/>
                    <a:pt x="943" y="81"/>
                    <a:pt x="940" y="81"/>
                  </a:cubicBezTo>
                  <a:cubicBezTo>
                    <a:pt x="938" y="81"/>
                    <a:pt x="936" y="79"/>
                    <a:pt x="933" y="69"/>
                  </a:cubicBezTo>
                  <a:cubicBezTo>
                    <a:pt x="931" y="59"/>
                    <a:pt x="923" y="47"/>
                    <a:pt x="912" y="33"/>
                  </a:cubicBezTo>
                  <a:lnTo>
                    <a:pt x="914" y="31"/>
                  </a:lnTo>
                  <a:close/>
                  <a:moveTo>
                    <a:pt x="612" y="19"/>
                  </a:moveTo>
                  <a:lnTo>
                    <a:pt x="640" y="45"/>
                  </a:lnTo>
                  <a:lnTo>
                    <a:pt x="578" y="45"/>
                  </a:lnTo>
                  <a:lnTo>
                    <a:pt x="578" y="256"/>
                  </a:lnTo>
                  <a:cubicBezTo>
                    <a:pt x="578" y="278"/>
                    <a:pt x="568" y="295"/>
                    <a:pt x="549" y="302"/>
                  </a:cubicBezTo>
                  <a:cubicBezTo>
                    <a:pt x="547" y="290"/>
                    <a:pt x="532" y="280"/>
                    <a:pt x="503" y="271"/>
                  </a:cubicBezTo>
                  <a:lnTo>
                    <a:pt x="503" y="266"/>
                  </a:lnTo>
                  <a:cubicBezTo>
                    <a:pt x="518" y="266"/>
                    <a:pt x="530" y="268"/>
                    <a:pt x="542" y="268"/>
                  </a:cubicBezTo>
                  <a:cubicBezTo>
                    <a:pt x="556" y="271"/>
                    <a:pt x="561" y="264"/>
                    <a:pt x="559" y="252"/>
                  </a:cubicBezTo>
                  <a:lnTo>
                    <a:pt x="559" y="45"/>
                  </a:lnTo>
                  <a:lnTo>
                    <a:pt x="381" y="45"/>
                  </a:lnTo>
                  <a:cubicBezTo>
                    <a:pt x="369" y="45"/>
                    <a:pt x="360" y="47"/>
                    <a:pt x="350" y="50"/>
                  </a:cubicBezTo>
                  <a:lnTo>
                    <a:pt x="338" y="38"/>
                  </a:lnTo>
                  <a:lnTo>
                    <a:pt x="592" y="38"/>
                  </a:lnTo>
                  <a:lnTo>
                    <a:pt x="612" y="19"/>
                  </a:lnTo>
                  <a:close/>
                  <a:moveTo>
                    <a:pt x="64" y="16"/>
                  </a:moveTo>
                  <a:cubicBezTo>
                    <a:pt x="84" y="24"/>
                    <a:pt x="98" y="31"/>
                    <a:pt x="105" y="35"/>
                  </a:cubicBezTo>
                  <a:cubicBezTo>
                    <a:pt x="112" y="40"/>
                    <a:pt x="117" y="47"/>
                    <a:pt x="115" y="52"/>
                  </a:cubicBezTo>
                  <a:cubicBezTo>
                    <a:pt x="115" y="57"/>
                    <a:pt x="115" y="62"/>
                    <a:pt x="112" y="67"/>
                  </a:cubicBezTo>
                  <a:cubicBezTo>
                    <a:pt x="110" y="72"/>
                    <a:pt x="108" y="72"/>
                    <a:pt x="105" y="72"/>
                  </a:cubicBezTo>
                  <a:cubicBezTo>
                    <a:pt x="103" y="72"/>
                    <a:pt x="100" y="69"/>
                    <a:pt x="96" y="59"/>
                  </a:cubicBezTo>
                  <a:cubicBezTo>
                    <a:pt x="91" y="47"/>
                    <a:pt x="79" y="33"/>
                    <a:pt x="62" y="19"/>
                  </a:cubicBezTo>
                  <a:lnTo>
                    <a:pt x="64" y="16"/>
                  </a:lnTo>
                  <a:close/>
                  <a:moveTo>
                    <a:pt x="796" y="4"/>
                  </a:moveTo>
                  <a:lnTo>
                    <a:pt x="823" y="19"/>
                  </a:lnTo>
                  <a:lnTo>
                    <a:pt x="813" y="28"/>
                  </a:lnTo>
                  <a:cubicBezTo>
                    <a:pt x="808" y="35"/>
                    <a:pt x="806" y="47"/>
                    <a:pt x="803" y="57"/>
                  </a:cubicBezTo>
                  <a:lnTo>
                    <a:pt x="837" y="57"/>
                  </a:lnTo>
                  <a:lnTo>
                    <a:pt x="844" y="45"/>
                  </a:lnTo>
                  <a:lnTo>
                    <a:pt x="866" y="62"/>
                  </a:lnTo>
                  <a:lnTo>
                    <a:pt x="856" y="67"/>
                  </a:lnTo>
                  <a:cubicBezTo>
                    <a:pt x="852" y="79"/>
                    <a:pt x="849" y="91"/>
                    <a:pt x="844" y="103"/>
                  </a:cubicBezTo>
                  <a:lnTo>
                    <a:pt x="878" y="103"/>
                  </a:lnTo>
                  <a:cubicBezTo>
                    <a:pt x="880" y="88"/>
                    <a:pt x="880" y="72"/>
                    <a:pt x="883" y="50"/>
                  </a:cubicBezTo>
                  <a:cubicBezTo>
                    <a:pt x="883" y="31"/>
                    <a:pt x="883" y="16"/>
                    <a:pt x="883" y="7"/>
                  </a:cubicBezTo>
                  <a:lnTo>
                    <a:pt x="909" y="21"/>
                  </a:lnTo>
                  <a:lnTo>
                    <a:pt x="900" y="31"/>
                  </a:lnTo>
                  <a:cubicBezTo>
                    <a:pt x="900" y="59"/>
                    <a:pt x="897" y="84"/>
                    <a:pt x="895" y="103"/>
                  </a:cubicBezTo>
                  <a:lnTo>
                    <a:pt x="928" y="103"/>
                  </a:lnTo>
                  <a:lnTo>
                    <a:pt x="943" y="88"/>
                  </a:lnTo>
                  <a:lnTo>
                    <a:pt x="964" y="112"/>
                  </a:lnTo>
                  <a:lnTo>
                    <a:pt x="907" y="112"/>
                  </a:lnTo>
                  <a:cubicBezTo>
                    <a:pt x="919" y="165"/>
                    <a:pt x="940" y="199"/>
                    <a:pt x="969" y="211"/>
                  </a:cubicBezTo>
                  <a:lnTo>
                    <a:pt x="969" y="215"/>
                  </a:lnTo>
                  <a:cubicBezTo>
                    <a:pt x="957" y="215"/>
                    <a:pt x="950" y="218"/>
                    <a:pt x="945" y="225"/>
                  </a:cubicBezTo>
                  <a:cubicBezTo>
                    <a:pt x="921" y="196"/>
                    <a:pt x="907" y="160"/>
                    <a:pt x="900" y="112"/>
                  </a:cubicBezTo>
                  <a:lnTo>
                    <a:pt x="895" y="112"/>
                  </a:lnTo>
                  <a:cubicBezTo>
                    <a:pt x="888" y="167"/>
                    <a:pt x="859" y="208"/>
                    <a:pt x="808" y="232"/>
                  </a:cubicBezTo>
                  <a:lnTo>
                    <a:pt x="806" y="230"/>
                  </a:lnTo>
                  <a:cubicBezTo>
                    <a:pt x="847" y="199"/>
                    <a:pt x="871" y="160"/>
                    <a:pt x="878" y="112"/>
                  </a:cubicBezTo>
                  <a:lnTo>
                    <a:pt x="842" y="112"/>
                  </a:lnTo>
                  <a:cubicBezTo>
                    <a:pt x="825" y="158"/>
                    <a:pt x="799" y="194"/>
                    <a:pt x="760" y="220"/>
                  </a:cubicBezTo>
                  <a:lnTo>
                    <a:pt x="758" y="218"/>
                  </a:lnTo>
                  <a:cubicBezTo>
                    <a:pt x="799" y="179"/>
                    <a:pt x="825" y="129"/>
                    <a:pt x="837" y="64"/>
                  </a:cubicBezTo>
                  <a:lnTo>
                    <a:pt x="801" y="64"/>
                  </a:lnTo>
                  <a:cubicBezTo>
                    <a:pt x="799" y="69"/>
                    <a:pt x="794" y="79"/>
                    <a:pt x="792" y="91"/>
                  </a:cubicBezTo>
                  <a:cubicBezTo>
                    <a:pt x="799" y="93"/>
                    <a:pt x="803" y="95"/>
                    <a:pt x="808" y="98"/>
                  </a:cubicBezTo>
                  <a:cubicBezTo>
                    <a:pt x="813" y="103"/>
                    <a:pt x="816" y="105"/>
                    <a:pt x="816" y="110"/>
                  </a:cubicBezTo>
                  <a:cubicBezTo>
                    <a:pt x="816" y="112"/>
                    <a:pt x="816" y="115"/>
                    <a:pt x="813" y="119"/>
                  </a:cubicBezTo>
                  <a:cubicBezTo>
                    <a:pt x="813" y="124"/>
                    <a:pt x="811" y="124"/>
                    <a:pt x="808" y="124"/>
                  </a:cubicBezTo>
                  <a:cubicBezTo>
                    <a:pt x="808" y="124"/>
                    <a:pt x="806" y="124"/>
                    <a:pt x="806" y="119"/>
                  </a:cubicBezTo>
                  <a:cubicBezTo>
                    <a:pt x="801" y="112"/>
                    <a:pt x="796" y="103"/>
                    <a:pt x="789" y="95"/>
                  </a:cubicBezTo>
                  <a:cubicBezTo>
                    <a:pt x="784" y="105"/>
                    <a:pt x="780" y="115"/>
                    <a:pt x="775" y="124"/>
                  </a:cubicBezTo>
                  <a:cubicBezTo>
                    <a:pt x="784" y="129"/>
                    <a:pt x="792" y="134"/>
                    <a:pt x="794" y="136"/>
                  </a:cubicBezTo>
                  <a:cubicBezTo>
                    <a:pt x="796" y="141"/>
                    <a:pt x="796" y="144"/>
                    <a:pt x="796" y="146"/>
                  </a:cubicBezTo>
                  <a:cubicBezTo>
                    <a:pt x="796" y="151"/>
                    <a:pt x="796" y="153"/>
                    <a:pt x="794" y="158"/>
                  </a:cubicBezTo>
                  <a:cubicBezTo>
                    <a:pt x="794" y="160"/>
                    <a:pt x="792" y="163"/>
                    <a:pt x="792" y="163"/>
                  </a:cubicBezTo>
                  <a:cubicBezTo>
                    <a:pt x="789" y="163"/>
                    <a:pt x="787" y="160"/>
                    <a:pt x="787" y="155"/>
                  </a:cubicBezTo>
                  <a:cubicBezTo>
                    <a:pt x="782" y="148"/>
                    <a:pt x="777" y="139"/>
                    <a:pt x="772" y="132"/>
                  </a:cubicBezTo>
                  <a:cubicBezTo>
                    <a:pt x="763" y="144"/>
                    <a:pt x="753" y="153"/>
                    <a:pt x="746" y="160"/>
                  </a:cubicBezTo>
                  <a:lnTo>
                    <a:pt x="743" y="155"/>
                  </a:lnTo>
                  <a:cubicBezTo>
                    <a:pt x="753" y="141"/>
                    <a:pt x="763" y="127"/>
                    <a:pt x="770" y="107"/>
                  </a:cubicBezTo>
                  <a:cubicBezTo>
                    <a:pt x="775" y="91"/>
                    <a:pt x="782" y="72"/>
                    <a:pt x="787" y="52"/>
                  </a:cubicBezTo>
                  <a:cubicBezTo>
                    <a:pt x="792" y="33"/>
                    <a:pt x="794" y="19"/>
                    <a:pt x="796" y="4"/>
                  </a:cubicBezTo>
                  <a:moveTo>
                    <a:pt x="708" y="4"/>
                  </a:moveTo>
                  <a:lnTo>
                    <a:pt x="736" y="16"/>
                  </a:lnTo>
                  <a:lnTo>
                    <a:pt x="724" y="28"/>
                  </a:lnTo>
                  <a:lnTo>
                    <a:pt x="724" y="110"/>
                  </a:lnTo>
                  <a:cubicBezTo>
                    <a:pt x="739" y="88"/>
                    <a:pt x="748" y="72"/>
                    <a:pt x="751" y="57"/>
                  </a:cubicBezTo>
                  <a:lnTo>
                    <a:pt x="770" y="79"/>
                  </a:lnTo>
                  <a:cubicBezTo>
                    <a:pt x="765" y="79"/>
                    <a:pt x="748" y="93"/>
                    <a:pt x="724" y="119"/>
                  </a:cubicBezTo>
                  <a:cubicBezTo>
                    <a:pt x="724" y="160"/>
                    <a:pt x="722" y="184"/>
                    <a:pt x="722" y="196"/>
                  </a:cubicBezTo>
                  <a:cubicBezTo>
                    <a:pt x="739" y="206"/>
                    <a:pt x="748" y="213"/>
                    <a:pt x="753" y="218"/>
                  </a:cubicBezTo>
                  <a:cubicBezTo>
                    <a:pt x="758" y="223"/>
                    <a:pt x="760" y="227"/>
                    <a:pt x="760" y="235"/>
                  </a:cubicBezTo>
                  <a:cubicBezTo>
                    <a:pt x="760" y="237"/>
                    <a:pt x="758" y="242"/>
                    <a:pt x="758" y="247"/>
                  </a:cubicBezTo>
                  <a:cubicBezTo>
                    <a:pt x="756" y="249"/>
                    <a:pt x="753" y="252"/>
                    <a:pt x="753" y="252"/>
                  </a:cubicBezTo>
                  <a:cubicBezTo>
                    <a:pt x="751" y="252"/>
                    <a:pt x="748" y="249"/>
                    <a:pt x="746" y="242"/>
                  </a:cubicBezTo>
                  <a:cubicBezTo>
                    <a:pt x="741" y="232"/>
                    <a:pt x="732" y="218"/>
                    <a:pt x="720" y="204"/>
                  </a:cubicBezTo>
                  <a:cubicBezTo>
                    <a:pt x="712" y="247"/>
                    <a:pt x="696" y="280"/>
                    <a:pt x="667" y="302"/>
                  </a:cubicBezTo>
                  <a:lnTo>
                    <a:pt x="664" y="299"/>
                  </a:lnTo>
                  <a:cubicBezTo>
                    <a:pt x="683" y="273"/>
                    <a:pt x="696" y="247"/>
                    <a:pt x="700" y="218"/>
                  </a:cubicBezTo>
                  <a:cubicBezTo>
                    <a:pt x="705" y="189"/>
                    <a:pt x="708" y="158"/>
                    <a:pt x="708" y="119"/>
                  </a:cubicBezTo>
                  <a:cubicBezTo>
                    <a:pt x="708" y="81"/>
                    <a:pt x="708" y="43"/>
                    <a:pt x="708" y="4"/>
                  </a:cubicBezTo>
                  <a:moveTo>
                    <a:pt x="148" y="4"/>
                  </a:moveTo>
                  <a:lnTo>
                    <a:pt x="182" y="16"/>
                  </a:lnTo>
                  <a:lnTo>
                    <a:pt x="168" y="28"/>
                  </a:lnTo>
                  <a:lnTo>
                    <a:pt x="168" y="81"/>
                  </a:lnTo>
                  <a:lnTo>
                    <a:pt x="194" y="81"/>
                  </a:lnTo>
                  <a:cubicBezTo>
                    <a:pt x="213" y="52"/>
                    <a:pt x="228" y="31"/>
                    <a:pt x="237" y="12"/>
                  </a:cubicBezTo>
                  <a:lnTo>
                    <a:pt x="264" y="33"/>
                  </a:lnTo>
                  <a:lnTo>
                    <a:pt x="249" y="38"/>
                  </a:lnTo>
                  <a:cubicBezTo>
                    <a:pt x="240" y="45"/>
                    <a:pt x="223" y="59"/>
                    <a:pt x="201" y="81"/>
                  </a:cubicBezTo>
                  <a:lnTo>
                    <a:pt x="264" y="81"/>
                  </a:lnTo>
                  <a:lnTo>
                    <a:pt x="283" y="64"/>
                  </a:lnTo>
                  <a:lnTo>
                    <a:pt x="304" y="88"/>
                  </a:lnTo>
                  <a:lnTo>
                    <a:pt x="168" y="88"/>
                  </a:lnTo>
                  <a:lnTo>
                    <a:pt x="168" y="95"/>
                  </a:lnTo>
                  <a:cubicBezTo>
                    <a:pt x="223" y="110"/>
                    <a:pt x="254" y="122"/>
                    <a:pt x="266" y="127"/>
                  </a:cubicBezTo>
                  <a:cubicBezTo>
                    <a:pt x="276" y="134"/>
                    <a:pt x="280" y="139"/>
                    <a:pt x="283" y="141"/>
                  </a:cubicBezTo>
                  <a:cubicBezTo>
                    <a:pt x="283" y="146"/>
                    <a:pt x="283" y="151"/>
                    <a:pt x="283" y="151"/>
                  </a:cubicBezTo>
                  <a:cubicBezTo>
                    <a:pt x="283" y="155"/>
                    <a:pt x="283" y="160"/>
                    <a:pt x="280" y="163"/>
                  </a:cubicBezTo>
                  <a:cubicBezTo>
                    <a:pt x="280" y="165"/>
                    <a:pt x="278" y="165"/>
                    <a:pt x="278" y="165"/>
                  </a:cubicBezTo>
                  <a:cubicBezTo>
                    <a:pt x="273" y="165"/>
                    <a:pt x="266" y="160"/>
                    <a:pt x="256" y="151"/>
                  </a:cubicBezTo>
                  <a:cubicBezTo>
                    <a:pt x="244" y="136"/>
                    <a:pt x="216" y="122"/>
                    <a:pt x="168" y="100"/>
                  </a:cubicBezTo>
                  <a:cubicBezTo>
                    <a:pt x="168" y="127"/>
                    <a:pt x="168" y="144"/>
                    <a:pt x="170" y="151"/>
                  </a:cubicBezTo>
                  <a:lnTo>
                    <a:pt x="148" y="158"/>
                  </a:lnTo>
                  <a:cubicBezTo>
                    <a:pt x="151" y="146"/>
                    <a:pt x="151" y="124"/>
                    <a:pt x="151" y="88"/>
                  </a:cubicBezTo>
                  <a:cubicBezTo>
                    <a:pt x="134" y="110"/>
                    <a:pt x="117" y="127"/>
                    <a:pt x="96" y="141"/>
                  </a:cubicBezTo>
                  <a:cubicBezTo>
                    <a:pt x="76" y="155"/>
                    <a:pt x="48" y="167"/>
                    <a:pt x="12" y="179"/>
                  </a:cubicBezTo>
                  <a:lnTo>
                    <a:pt x="12" y="175"/>
                  </a:lnTo>
                  <a:cubicBezTo>
                    <a:pt x="43" y="160"/>
                    <a:pt x="67" y="146"/>
                    <a:pt x="86" y="134"/>
                  </a:cubicBezTo>
                  <a:cubicBezTo>
                    <a:pt x="103" y="119"/>
                    <a:pt x="117" y="105"/>
                    <a:pt x="129" y="88"/>
                  </a:cubicBezTo>
                  <a:lnTo>
                    <a:pt x="55" y="88"/>
                  </a:lnTo>
                  <a:cubicBezTo>
                    <a:pt x="45" y="88"/>
                    <a:pt x="33" y="88"/>
                    <a:pt x="24" y="91"/>
                  </a:cubicBezTo>
                  <a:lnTo>
                    <a:pt x="14" y="81"/>
                  </a:lnTo>
                  <a:lnTo>
                    <a:pt x="151" y="81"/>
                  </a:lnTo>
                  <a:lnTo>
                    <a:pt x="151" y="24"/>
                  </a:lnTo>
                  <a:cubicBezTo>
                    <a:pt x="151" y="19"/>
                    <a:pt x="151" y="12"/>
                    <a:pt x="148" y="4"/>
                  </a:cubicBezTo>
                </a:path>
              </a:pathLst>
            </a:custGeom>
            <a:noFill/>
            <a:ln w="6096" cap="flat">
              <a:solidFill>
                <a:srgbClr val="000000">
                  <a:alpha val="100000"/>
                </a:srgbClr>
              </a:solidFill>
              <a:prstDash val="solid"/>
              <a:round/>
            </a:ln>
          </p:spPr>
          <p:txBody>
            <a:bodyPr rtlCol="0"/>
            <a:lstStyle/>
            <a:p>
              <a:pPr algn="ctr"/>
              <a:endParaRPr lang="zh-CN" altLang="en-US"/>
            </a:p>
          </p:txBody>
        </p:sp>
      </p:grpSp>
      <p:sp>
        <p:nvSpPr>
          <p:cNvPr id="150" name="textbox 150"/>
          <p:cNvSpPr/>
          <p:nvPr/>
        </p:nvSpPr>
        <p:spPr>
          <a:xfrm>
            <a:off x="1328419" y="5450839"/>
            <a:ext cx="3763645" cy="224154"/>
          </a:xfrm>
          <a:prstGeom prst="rect">
            <a:avLst/>
          </a:prstGeom>
        </p:spPr>
        <p:txBody>
          <a:bodyPr vert="horz" wrap="square" lIns="0" tIns="0" rIns="0" bIns="0"/>
          <a:lstStyle/>
          <a:p>
            <a:pPr algn="l" rtl="0" eaLnBrk="0">
              <a:lnSpc>
                <a:spcPct val="78000"/>
              </a:lnSpc>
            </a:pPr>
            <a:endParaRPr lang="en-US" altLang="en-US" sz="100" dirty="0"/>
          </a:p>
          <a:p>
            <a:pPr marL="12700" algn="l" rtl="0" eaLnBrk="0">
              <a:lnSpc>
                <a:spcPct val="87000"/>
              </a:lnSpc>
            </a:pPr>
            <a:r>
              <a:rPr sz="15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液体气化后形成的可燃气体或可燃蒸气。</a:t>
            </a:r>
            <a:endParaRPr lang="en-US" altLang="en-US" sz="1500" dirty="0"/>
          </a:p>
        </p:txBody>
      </p:sp>
      <p:sp>
        <p:nvSpPr>
          <p:cNvPr id="152" name="textbox 152"/>
          <p:cNvSpPr/>
          <p:nvPr/>
        </p:nvSpPr>
        <p:spPr>
          <a:xfrm>
            <a:off x="510649" y="1493438"/>
            <a:ext cx="1971039" cy="328295"/>
          </a:xfrm>
          <a:prstGeom prst="rect">
            <a:avLst/>
          </a:prstGeom>
        </p:spPr>
        <p:txBody>
          <a:bodyPr vert="horz" wrap="square" lIns="0" tIns="0" rIns="0" bIns="0"/>
          <a:lstStyle/>
          <a:p>
            <a:pPr algn="l" rtl="0" eaLnBrk="0">
              <a:lnSpc>
                <a:spcPct val="74000"/>
              </a:lnSpc>
            </a:pPr>
            <a:endParaRPr lang="en-US" altLang="en-US" sz="100" dirty="0"/>
          </a:p>
          <a:p>
            <a:pPr marL="12700" algn="l" rtl="0" eaLnBrk="0">
              <a:lnSpc>
                <a:spcPct val="95000"/>
              </a:lnSpc>
            </a:pPr>
            <a:r>
              <a:rPr sz="2100" b="1" kern="0" spc="80" dirty="0">
                <a:solidFill>
                  <a:srgbClr val="1A4780">
                    <a:alpha val="100000"/>
                  </a:srgbClr>
                </a:solidFill>
                <a:latin typeface="微软雅黑" panose="020B0503020204020204" charset="-122"/>
                <a:ea typeface="微软雅黑" panose="020B0503020204020204" charset="-122"/>
                <a:cs typeface="微软雅黑" panose="020B0503020204020204" charset="-122"/>
              </a:rPr>
              <a:t>可燃气体的定义</a:t>
            </a:r>
            <a:endParaRPr lang="en-US" altLang="en-US" sz="2100" dirty="0"/>
          </a:p>
        </p:txBody>
      </p:sp>
      <p:sp>
        <p:nvSpPr>
          <p:cNvPr id="154" name="textbox 154"/>
          <p:cNvSpPr/>
          <p:nvPr/>
        </p:nvSpPr>
        <p:spPr>
          <a:xfrm>
            <a:off x="1327339" y="1906442"/>
            <a:ext cx="861694" cy="253365"/>
          </a:xfrm>
          <a:prstGeom prst="rect">
            <a:avLst/>
          </a:prstGeom>
        </p:spPr>
        <p:txBody>
          <a:bodyPr vert="horz" wrap="square" lIns="0" tIns="0" rIns="0" bIns="0"/>
          <a:lstStyle/>
          <a:p>
            <a:pPr algn="l" rtl="0" eaLnBrk="0">
              <a:lnSpc>
                <a:spcPct val="87000"/>
              </a:lnSpc>
            </a:pPr>
            <a:endParaRPr lang="en-US" altLang="en-US" sz="100" dirty="0"/>
          </a:p>
          <a:p>
            <a:pPr marL="12700" algn="l" rtl="0" eaLnBrk="0">
              <a:lnSpc>
                <a:spcPct val="93000"/>
              </a:lnSpc>
            </a:pP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可燃气体</a:t>
            </a:r>
            <a:endParaRPr lang="en-US" alt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6" name="table 156"/>
          <p:cNvGraphicFramePr>
            <a:graphicFrameLocks noGrp="1"/>
          </p:cNvGraphicFramePr>
          <p:nvPr/>
        </p:nvGraphicFramePr>
        <p:xfrm>
          <a:off x="4259580" y="3646931"/>
          <a:ext cx="5015864" cy="2654300"/>
        </p:xfrm>
        <a:graphic>
          <a:graphicData uri="http://schemas.openxmlformats.org/drawingml/2006/table">
            <a:tbl>
              <a:tblPr/>
              <a:tblGrid>
                <a:gridCol w="691515"/>
                <a:gridCol w="455929"/>
                <a:gridCol w="407034"/>
                <a:gridCol w="3461384"/>
              </a:tblGrid>
              <a:tr h="303529">
                <a:tc gridSpan="4">
                  <a:txBody>
                    <a:bodyPr/>
                    <a:lstStyle/>
                    <a:p>
                      <a:pPr algn="l" rtl="0" eaLnBrk="0">
                        <a:lnSpc>
                          <a:spcPct val="116000"/>
                        </a:lnSpc>
                      </a:pPr>
                      <a:endParaRPr lang="en-US" altLang="en-US" sz="300" dirty="0"/>
                    </a:p>
                    <a:p>
                      <a:pPr marL="424180" algn="l" rtl="0" eaLnBrk="0">
                        <a:lnSpc>
                          <a:spcPct val="98000"/>
                        </a:lnSpc>
                        <a:spcBef>
                          <a:spcPts val="5"/>
                        </a:spcBef>
                      </a:pPr>
                      <a:r>
                        <a:rPr sz="1600" kern="0" spc="4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表</a:t>
                      </a:r>
                      <a:r>
                        <a:rPr sz="1600" b="1" kern="0" spc="40" dirty="0">
                          <a:solidFill>
                            <a:srgbClr val="000000">
                              <a:alpha val="100000"/>
                            </a:srgbClr>
                          </a:solidFill>
                          <a:latin typeface="Arial" panose="020B0604020202020204"/>
                          <a:ea typeface="Arial" panose="020B0604020202020204"/>
                          <a:cs typeface="Arial" panose="020B0604020202020204"/>
                        </a:rPr>
                        <a:t>3.0.2 </a:t>
                      </a:r>
                      <a:r>
                        <a:rPr sz="1600" kern="0" spc="4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液化烃、可燃液体的火灾危险性</a:t>
                      </a:r>
                      <a:r>
                        <a:rPr sz="1600" kern="0" spc="3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分类</a:t>
                      </a:r>
                      <a:endParaRPr lang="en-US" altLang="en-US" sz="1600" dirty="0"/>
                    </a:p>
                  </a:txBody>
                  <a:tcPr marL="0" marR="0" marT="0" marB="0" vert="horz">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hMerge="1">
                  <a:tcPr marL="0" marR="0" marT="0" marB="0" vert="horz">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hMerge="1">
                  <a:tcPr marL="0" marR="0" marT="0" marB="0" vert="horz">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hMerge="1">
                  <a:tcPr marL="0" marR="0" marT="0" marB="0" vert="horz">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r>
              <a:tr h="298450">
                <a:tc>
                  <a:txBody>
                    <a:bodyPr/>
                    <a:lstStyle/>
                    <a:p>
                      <a:pPr algn="l" rtl="0" eaLnBrk="0">
                        <a:lnSpc>
                          <a:spcPct val="117000"/>
                        </a:lnSpc>
                      </a:pPr>
                      <a:endParaRPr lang="en-US" altLang="en-US" sz="200" dirty="0"/>
                    </a:p>
                    <a:p>
                      <a:pPr marL="100330" algn="l" rtl="0" eaLnBrk="0">
                        <a:lnSpc>
                          <a:spcPts val="1695"/>
                        </a:lnSpc>
                        <a:spcBef>
                          <a:spcPts val="0"/>
                        </a:spcBef>
                      </a:pPr>
                      <a:r>
                        <a:rPr sz="1400" kern="0" spc="4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名称</a:t>
                      </a:r>
                      <a:endParaRPr lang="en-US" altLang="en-US" sz="1400" dirty="0"/>
                    </a:p>
                  </a:txBody>
                  <a:tcPr marL="0" marR="0" marT="0" marB="0" vert="horz">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gridSpan="2">
                  <a:txBody>
                    <a:bodyPr/>
                    <a:lstStyle/>
                    <a:p>
                      <a:pPr algn="l" rtl="0" eaLnBrk="0">
                        <a:lnSpc>
                          <a:spcPct val="117000"/>
                        </a:lnSpc>
                      </a:pPr>
                      <a:endParaRPr lang="en-US" altLang="en-US" sz="200" dirty="0"/>
                    </a:p>
                    <a:p>
                      <a:pPr marL="181610" algn="l" rtl="0" eaLnBrk="0">
                        <a:lnSpc>
                          <a:spcPct val="100000"/>
                        </a:lnSpc>
                        <a:spcBef>
                          <a:spcPts val="0"/>
                        </a:spcBef>
                      </a:pPr>
                      <a:r>
                        <a:rPr sz="1400" kern="0" spc="5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类别</a:t>
                      </a:r>
                      <a:endParaRPr lang="en-US" altLang="en-US" sz="1400" dirty="0"/>
                    </a:p>
                  </a:txBody>
                  <a:tcPr marL="0" marR="0" marT="0" marB="0" vert="horz">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hMerge="1">
                  <a:tcPr marL="0" marR="0" marT="0" marB="0" vert="horz">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algn="l" rtl="0" eaLnBrk="0">
                        <a:lnSpc>
                          <a:spcPct val="100000"/>
                        </a:lnSpc>
                      </a:pPr>
                      <a:endParaRPr lang="en-US" altLang="en-US" sz="1000" dirty="0"/>
                    </a:p>
                  </a:txBody>
                  <a:tcPr marL="0" marR="0" marT="0" marB="0" vert="horz">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r>
              <a:tr h="551815">
                <a:tc>
                  <a:txBody>
                    <a:bodyPr/>
                    <a:lstStyle/>
                    <a:p>
                      <a:pPr algn="l" rtl="0" eaLnBrk="0">
                        <a:lnSpc>
                          <a:spcPct val="109000"/>
                        </a:lnSpc>
                      </a:pPr>
                      <a:endParaRPr lang="en-US" altLang="en-US" sz="1000" dirty="0"/>
                    </a:p>
                    <a:p>
                      <a:pPr marL="41910" algn="l" rtl="0" eaLnBrk="0">
                        <a:lnSpc>
                          <a:spcPct val="98000"/>
                        </a:lnSpc>
                        <a:spcBef>
                          <a:spcPts val="5"/>
                        </a:spcBef>
                      </a:pPr>
                      <a:r>
                        <a:rPr sz="1600" kern="0" spc="2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液化烃</a:t>
                      </a:r>
                      <a:endParaRPr lang="en-US" altLang="en-US" sz="1600" dirty="0"/>
                    </a:p>
                  </a:txBody>
                  <a:tcPr marL="0" marR="0" marT="0" marB="0" vert="horz">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rowSpan="2">
                  <a:txBody>
                    <a:bodyPr/>
                    <a:lstStyle/>
                    <a:p>
                      <a:pPr algn="l" rtl="0" eaLnBrk="0">
                        <a:lnSpc>
                          <a:spcPct val="103000"/>
                        </a:lnSpc>
                      </a:pPr>
                      <a:endParaRPr lang="en-US" altLang="en-US" sz="1000" dirty="0"/>
                    </a:p>
                    <a:p>
                      <a:pPr algn="l" rtl="0" eaLnBrk="0">
                        <a:lnSpc>
                          <a:spcPct val="104000"/>
                        </a:lnSpc>
                      </a:pPr>
                      <a:endParaRPr lang="en-US" altLang="en-US" sz="1000" dirty="0"/>
                    </a:p>
                    <a:p>
                      <a:pPr algn="l" rtl="0" eaLnBrk="0">
                        <a:lnSpc>
                          <a:spcPct val="9000"/>
                        </a:lnSpc>
                      </a:pPr>
                      <a:endParaRPr lang="en-US" altLang="en-US" sz="100" dirty="0"/>
                    </a:p>
                    <a:p>
                      <a:pPr marL="157480" algn="l" rtl="0" eaLnBrk="0">
                        <a:lnSpc>
                          <a:spcPct val="86000"/>
                        </a:lnSpc>
                      </a:pPr>
                      <a:r>
                        <a:rPr sz="1600" kern="0" spc="-1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甲</a:t>
                      </a:r>
                      <a:endParaRPr lang="en-US" altLang="en-US" sz="1600" dirty="0"/>
                    </a:p>
                    <a:p>
                      <a:pPr marL="123825" algn="l" rtl="0" eaLnBrk="0">
                        <a:lnSpc>
                          <a:spcPts val="1945"/>
                        </a:lnSpc>
                      </a:pPr>
                      <a:r>
                        <a:rPr sz="1600" kern="0" spc="1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a:t>
                      </a:r>
                      <a:endParaRPr lang="en-US" altLang="en-US" sz="1600" dirty="0"/>
                    </a:p>
                  </a:txBody>
                  <a:tcPr marL="0" marR="0" marT="0" marB="0" vert="horz">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algn="l" rtl="0" eaLnBrk="0">
                        <a:lnSpc>
                          <a:spcPct val="100000"/>
                        </a:lnSpc>
                      </a:pPr>
                      <a:endParaRPr lang="en-US" altLang="en-US" sz="1000" dirty="0"/>
                    </a:p>
                  </a:txBody>
                  <a:tcPr marL="0" marR="0" marT="0" marB="0" vert="horz">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algn="l" rtl="0" eaLnBrk="0">
                        <a:lnSpc>
                          <a:spcPct val="109000"/>
                        </a:lnSpc>
                      </a:pPr>
                      <a:endParaRPr lang="en-US" altLang="en-US" sz="300" dirty="0"/>
                    </a:p>
                    <a:p>
                      <a:pPr marL="89535" algn="l" rtl="0" eaLnBrk="0">
                        <a:lnSpc>
                          <a:spcPct val="92000"/>
                        </a:lnSpc>
                        <a:spcBef>
                          <a:spcPts val="0"/>
                        </a:spcBef>
                      </a:pPr>
                      <a:r>
                        <a:rPr sz="1300" b="1" kern="0" spc="-10" dirty="0">
                          <a:solidFill>
                            <a:srgbClr val="000000">
                              <a:alpha val="100000"/>
                            </a:srgbClr>
                          </a:solidFill>
                          <a:latin typeface="Arial" panose="020B0604020202020204"/>
                          <a:ea typeface="Arial" panose="020B0604020202020204"/>
                          <a:cs typeface="Arial" panose="020B0604020202020204"/>
                        </a:rPr>
                        <a:t>15</a:t>
                      </a:r>
                      <a:r>
                        <a:rPr sz="1300" b="1" kern="0" spc="-10" dirty="0">
                          <a:solidFill>
                            <a:srgbClr val="000000">
                              <a:alpha val="100000"/>
                            </a:srgbClr>
                          </a:solidFill>
                          <a:latin typeface="Times New Roman" panose="02020603050405020304"/>
                          <a:ea typeface="Times New Roman" panose="02020603050405020304"/>
                          <a:cs typeface="Times New Roman" panose="02020603050405020304"/>
                        </a:rPr>
                        <a:t>℃</a:t>
                      </a:r>
                      <a:r>
                        <a:rPr sz="1300" kern="0" spc="-1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时的蒸气压力</a:t>
                      </a:r>
                      <a:r>
                        <a:rPr sz="1300" b="1" kern="0" spc="-10" dirty="0">
                          <a:solidFill>
                            <a:srgbClr val="000000">
                              <a:alpha val="100000"/>
                            </a:srgbClr>
                          </a:solidFill>
                          <a:latin typeface="Arial" panose="020B0604020202020204"/>
                          <a:ea typeface="Arial" panose="020B0604020202020204"/>
                          <a:cs typeface="Arial" panose="020B0604020202020204"/>
                        </a:rPr>
                        <a:t>&gt;0.1MPa</a:t>
                      </a:r>
                      <a:r>
                        <a:rPr sz="1300" kern="0" spc="-1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的烃类液</a:t>
                      </a:r>
                      <a:endParaRPr lang="en-US" altLang="en-US" sz="1300" dirty="0"/>
                    </a:p>
                    <a:p>
                      <a:pPr marL="78105" algn="l" rtl="0" eaLnBrk="0">
                        <a:lnSpc>
                          <a:spcPts val="1605"/>
                        </a:lnSpc>
                      </a:pPr>
                      <a:r>
                        <a:rPr sz="1300" kern="0" spc="1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体及其他类似的液体</a:t>
                      </a:r>
                      <a:endParaRPr lang="en-US" altLang="en-US" sz="1300" dirty="0"/>
                    </a:p>
                  </a:txBody>
                  <a:tcPr marL="0" marR="0" marT="0" marB="0" vert="horz">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r>
              <a:tr h="300354">
                <a:tc rowSpan="5">
                  <a:txBody>
                    <a:bodyPr/>
                    <a:lstStyle/>
                    <a:p>
                      <a:pPr algn="l" rtl="0" eaLnBrk="0">
                        <a:lnSpc>
                          <a:spcPct val="112000"/>
                        </a:lnSpc>
                      </a:pPr>
                      <a:endParaRPr lang="en-US" altLang="en-US" sz="1000" dirty="0"/>
                    </a:p>
                    <a:p>
                      <a:pPr algn="l" rtl="0" eaLnBrk="0">
                        <a:lnSpc>
                          <a:spcPct val="112000"/>
                        </a:lnSpc>
                      </a:pPr>
                      <a:endParaRPr lang="en-US" altLang="en-US" sz="1000" dirty="0"/>
                    </a:p>
                    <a:p>
                      <a:pPr algn="l" rtl="0" eaLnBrk="0">
                        <a:lnSpc>
                          <a:spcPct val="112000"/>
                        </a:lnSpc>
                      </a:pPr>
                      <a:endParaRPr lang="en-US" altLang="en-US" sz="1000" dirty="0"/>
                    </a:p>
                    <a:p>
                      <a:pPr marL="250190" indent="-208280" algn="l" rtl="0" eaLnBrk="0">
                        <a:lnSpc>
                          <a:spcPct val="101000"/>
                        </a:lnSpc>
                        <a:spcBef>
                          <a:spcPts val="5"/>
                        </a:spcBef>
                      </a:pPr>
                      <a:r>
                        <a:rPr sz="1600" kern="0" spc="2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可燃液</a:t>
                      </a:r>
                      <a:r>
                        <a:rPr sz="1600"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600" kern="0" spc="-1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体</a:t>
                      </a:r>
                      <a:endParaRPr lang="en-US" altLang="en-US" sz="1600" dirty="0"/>
                    </a:p>
                  </a:txBody>
                  <a:tcPr marL="0" marR="0" marT="0" marB="0" vert="horz">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vMerge="1">
                  <a:tcPr marL="0" marR="0" marT="0" marB="0" vert="horz">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algn="l" rtl="0" eaLnBrk="0">
                        <a:lnSpc>
                          <a:spcPct val="113000"/>
                        </a:lnSpc>
                      </a:pPr>
                      <a:endParaRPr lang="en-US" altLang="en-US" sz="300" dirty="0"/>
                    </a:p>
                    <a:p>
                      <a:pPr marL="206375" algn="l" rtl="0" eaLnBrk="0">
                        <a:lnSpc>
                          <a:spcPct val="80000"/>
                        </a:lnSpc>
                        <a:spcBef>
                          <a:spcPts val="0"/>
                        </a:spcBef>
                      </a:pPr>
                      <a:r>
                        <a:rPr sz="1600" kern="0" spc="-1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B</a:t>
                      </a:r>
                      <a:endParaRPr lang="en-US" altLang="en-US" sz="1600" dirty="0"/>
                    </a:p>
                  </a:txBody>
                  <a:tcPr marL="0" marR="0" marT="0" marB="0" vert="horz">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algn="l" rtl="0" eaLnBrk="0">
                        <a:lnSpc>
                          <a:spcPct val="109000"/>
                        </a:lnSpc>
                      </a:pPr>
                      <a:endParaRPr lang="en-US" altLang="en-US" sz="400" dirty="0"/>
                    </a:p>
                    <a:p>
                      <a:pPr marL="85725" algn="l" rtl="0" eaLnBrk="0">
                        <a:lnSpc>
                          <a:spcPts val="1345"/>
                        </a:lnSpc>
                        <a:spcBef>
                          <a:spcPts val="0"/>
                        </a:spcBef>
                      </a:pPr>
                      <a:r>
                        <a:rPr sz="1100" kern="0" spc="-2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甲</a:t>
                      </a:r>
                      <a:r>
                        <a:rPr sz="1100" b="1" kern="0" spc="-20" dirty="0">
                          <a:solidFill>
                            <a:srgbClr val="000000">
                              <a:alpha val="100000"/>
                            </a:srgbClr>
                          </a:solidFill>
                          <a:latin typeface="Arial" panose="020B0604020202020204"/>
                          <a:ea typeface="Arial" panose="020B0604020202020204"/>
                          <a:cs typeface="Arial" panose="020B0604020202020204"/>
                        </a:rPr>
                        <a:t>A</a:t>
                      </a:r>
                      <a:r>
                        <a:rPr sz="1100" kern="0" spc="-2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类以外，闪点</a:t>
                      </a:r>
                      <a:r>
                        <a:rPr sz="1100" b="1" kern="0" spc="-20" dirty="0">
                          <a:solidFill>
                            <a:srgbClr val="000000">
                              <a:alpha val="100000"/>
                            </a:srgbClr>
                          </a:solidFill>
                          <a:latin typeface="Arial" panose="020B0604020202020204"/>
                          <a:ea typeface="Arial" panose="020B0604020202020204"/>
                          <a:cs typeface="Arial" panose="020B0604020202020204"/>
                        </a:rPr>
                        <a:t>&lt;28</a:t>
                      </a:r>
                      <a:r>
                        <a:rPr sz="1100" b="1" kern="0" spc="-20" dirty="0">
                          <a:solidFill>
                            <a:srgbClr val="000000">
                              <a:alpha val="100000"/>
                            </a:srgbClr>
                          </a:solidFill>
                          <a:latin typeface="Times New Roman" panose="02020603050405020304"/>
                          <a:ea typeface="Times New Roman" panose="02020603050405020304"/>
                          <a:cs typeface="Times New Roman" panose="02020603050405020304"/>
                        </a:rPr>
                        <a:t>℃</a:t>
                      </a:r>
                      <a:endParaRPr lang="en-US" altLang="en-US" sz="1100" dirty="0"/>
                    </a:p>
                  </a:txBody>
                  <a:tcPr marL="0" marR="0" marT="0" marB="0" vert="horz">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r>
              <a:tr h="298450">
                <a:tc vMerge="1">
                  <a:tcPr marL="0" marR="0" marT="0" marB="0" vert="horz">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rowSpan="2">
                  <a:txBody>
                    <a:bodyPr/>
                    <a:lstStyle/>
                    <a:p>
                      <a:pPr algn="l" rtl="0" eaLnBrk="0">
                        <a:lnSpc>
                          <a:spcPct val="110000"/>
                        </a:lnSpc>
                      </a:pPr>
                      <a:endParaRPr lang="en-US" altLang="en-US" sz="1000" dirty="0"/>
                    </a:p>
                    <a:p>
                      <a:pPr marL="203200" algn="l" rtl="0" eaLnBrk="0">
                        <a:lnSpc>
                          <a:spcPts val="2005"/>
                        </a:lnSpc>
                        <a:spcBef>
                          <a:spcPts val="5"/>
                        </a:spcBef>
                      </a:pPr>
                      <a:r>
                        <a:rPr sz="1600" kern="0" spc="-1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乙</a:t>
                      </a:r>
                      <a:endParaRPr lang="en-US" altLang="en-US" sz="1600" dirty="0"/>
                    </a:p>
                  </a:txBody>
                  <a:tcPr marL="0" marR="0" marT="0" marB="0" vert="horz">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algn="l" rtl="0" eaLnBrk="0">
                        <a:lnSpc>
                          <a:spcPct val="109000"/>
                        </a:lnSpc>
                      </a:pPr>
                      <a:endParaRPr lang="en-US" altLang="en-US" sz="600" dirty="0"/>
                    </a:p>
                    <a:p>
                      <a:pPr marL="203835" algn="l" rtl="0" eaLnBrk="0">
                        <a:lnSpc>
                          <a:spcPct val="79000"/>
                        </a:lnSpc>
                        <a:spcBef>
                          <a:spcPts val="5"/>
                        </a:spcBef>
                      </a:pPr>
                      <a:r>
                        <a:rPr sz="1100" kern="0" spc="-1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a:t>
                      </a:r>
                      <a:endParaRPr lang="en-US" altLang="en-US" sz="1100" dirty="0"/>
                    </a:p>
                  </a:txBody>
                  <a:tcPr marL="0" marR="0" marT="0" marB="0" vert="horz">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algn="l" rtl="0" eaLnBrk="0">
                        <a:lnSpc>
                          <a:spcPct val="109000"/>
                        </a:lnSpc>
                      </a:pPr>
                      <a:endParaRPr lang="en-US" altLang="en-US" sz="400" dirty="0"/>
                    </a:p>
                    <a:p>
                      <a:pPr marL="167005" algn="l" rtl="0" eaLnBrk="0">
                        <a:lnSpc>
                          <a:spcPts val="1350"/>
                        </a:lnSpc>
                        <a:spcBef>
                          <a:spcPts val="5"/>
                        </a:spcBef>
                      </a:pPr>
                      <a:r>
                        <a:rPr sz="1100" kern="0" spc="-3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闪点</a:t>
                      </a:r>
                      <a:r>
                        <a:rPr sz="1100" b="1" kern="0" spc="-30" dirty="0">
                          <a:solidFill>
                            <a:srgbClr val="000000">
                              <a:alpha val="100000"/>
                            </a:srgbClr>
                          </a:solidFill>
                          <a:latin typeface="Arial" panose="020B0604020202020204"/>
                          <a:ea typeface="Arial" panose="020B0604020202020204"/>
                          <a:cs typeface="Arial" panose="020B0604020202020204"/>
                        </a:rPr>
                        <a:t>≥28</a:t>
                      </a:r>
                      <a:r>
                        <a:rPr sz="1100" b="1" kern="0" spc="-30" dirty="0">
                          <a:solidFill>
                            <a:srgbClr val="000000">
                              <a:alpha val="100000"/>
                            </a:srgbClr>
                          </a:solidFill>
                          <a:latin typeface="Times New Roman" panose="02020603050405020304"/>
                          <a:ea typeface="Times New Roman" panose="02020603050405020304"/>
                          <a:cs typeface="Times New Roman" panose="02020603050405020304"/>
                        </a:rPr>
                        <a:t>℃</a:t>
                      </a:r>
                      <a:r>
                        <a:rPr sz="1100" kern="0" spc="-3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至</a:t>
                      </a:r>
                      <a:r>
                        <a:rPr sz="1100" b="1" kern="0" spc="-30" dirty="0">
                          <a:solidFill>
                            <a:srgbClr val="000000">
                              <a:alpha val="100000"/>
                            </a:srgbClr>
                          </a:solidFill>
                          <a:latin typeface="Arial" panose="020B0604020202020204"/>
                          <a:ea typeface="Arial" panose="020B0604020202020204"/>
                          <a:cs typeface="Arial" panose="020B0604020202020204"/>
                        </a:rPr>
                        <a:t>≤45</a:t>
                      </a:r>
                      <a:r>
                        <a:rPr sz="1100" b="1" kern="0" spc="-30" dirty="0">
                          <a:solidFill>
                            <a:srgbClr val="000000">
                              <a:alpha val="100000"/>
                            </a:srgbClr>
                          </a:solidFill>
                          <a:latin typeface="Times New Roman" panose="02020603050405020304"/>
                          <a:ea typeface="Times New Roman" panose="02020603050405020304"/>
                          <a:cs typeface="Times New Roman" panose="02020603050405020304"/>
                        </a:rPr>
                        <a:t>℃</a:t>
                      </a:r>
                      <a:endParaRPr lang="en-US" altLang="en-US" sz="1100" dirty="0"/>
                    </a:p>
                  </a:txBody>
                  <a:tcPr marL="0" marR="0" marT="0" marB="0" vert="horz">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r>
              <a:tr h="300354">
                <a:tc vMerge="1">
                  <a:tcPr marL="0" marR="0" marT="0" marB="0" vert="horz">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vMerge="1">
                  <a:tcPr marL="0" marR="0" marT="0" marB="0" vert="horz">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algn="l" rtl="0" eaLnBrk="0">
                        <a:lnSpc>
                          <a:spcPct val="109000"/>
                        </a:lnSpc>
                      </a:pPr>
                      <a:endParaRPr lang="en-US" altLang="en-US" sz="300" dirty="0"/>
                    </a:p>
                    <a:p>
                      <a:pPr marL="208915" algn="l" rtl="0" eaLnBrk="0">
                        <a:lnSpc>
                          <a:spcPct val="80000"/>
                        </a:lnSpc>
                        <a:spcBef>
                          <a:spcPts val="5"/>
                        </a:spcBef>
                      </a:pPr>
                      <a:r>
                        <a:rPr sz="1600" kern="0" spc="-1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B</a:t>
                      </a:r>
                      <a:endParaRPr lang="en-US" altLang="en-US" sz="1600" dirty="0"/>
                    </a:p>
                  </a:txBody>
                  <a:tcPr marL="0" marR="0" marT="0" marB="0" vert="horz">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algn="l" rtl="0" eaLnBrk="0">
                        <a:lnSpc>
                          <a:spcPct val="107000"/>
                        </a:lnSpc>
                      </a:pPr>
                      <a:endParaRPr lang="en-US" altLang="en-US" sz="400" dirty="0"/>
                    </a:p>
                    <a:p>
                      <a:pPr marL="83185" algn="l" rtl="0" eaLnBrk="0">
                        <a:lnSpc>
                          <a:spcPts val="1350"/>
                        </a:lnSpc>
                        <a:spcBef>
                          <a:spcPts val="0"/>
                        </a:spcBef>
                      </a:pPr>
                      <a:r>
                        <a:rPr sz="1100" kern="0" spc="-3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闪点</a:t>
                      </a:r>
                      <a:r>
                        <a:rPr sz="1100" b="1" kern="0" spc="-30" dirty="0">
                          <a:solidFill>
                            <a:srgbClr val="000000">
                              <a:alpha val="100000"/>
                            </a:srgbClr>
                          </a:solidFill>
                          <a:latin typeface="Arial" panose="020B0604020202020204"/>
                          <a:ea typeface="Arial" panose="020B0604020202020204"/>
                          <a:cs typeface="Arial" panose="020B0604020202020204"/>
                        </a:rPr>
                        <a:t>&gt;45</a:t>
                      </a:r>
                      <a:r>
                        <a:rPr sz="1100" b="1" kern="0" spc="-30" dirty="0">
                          <a:solidFill>
                            <a:srgbClr val="000000">
                              <a:alpha val="100000"/>
                            </a:srgbClr>
                          </a:solidFill>
                          <a:latin typeface="Times New Roman" panose="02020603050405020304"/>
                          <a:ea typeface="Times New Roman" panose="02020603050405020304"/>
                          <a:cs typeface="Times New Roman" panose="02020603050405020304"/>
                        </a:rPr>
                        <a:t>℃</a:t>
                      </a:r>
                      <a:r>
                        <a:rPr sz="1100" kern="0" spc="-3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至</a:t>
                      </a:r>
                      <a:r>
                        <a:rPr sz="1100" b="1" kern="0" spc="-30" dirty="0">
                          <a:solidFill>
                            <a:srgbClr val="000000">
                              <a:alpha val="100000"/>
                            </a:srgbClr>
                          </a:solidFill>
                          <a:latin typeface="Arial" panose="020B0604020202020204"/>
                          <a:ea typeface="Arial" panose="020B0604020202020204"/>
                          <a:cs typeface="Arial" panose="020B0604020202020204"/>
                        </a:rPr>
                        <a:t>&lt;60</a:t>
                      </a:r>
                      <a:r>
                        <a:rPr sz="1100" b="1" kern="0" spc="-30" dirty="0">
                          <a:solidFill>
                            <a:srgbClr val="000000">
                              <a:alpha val="100000"/>
                            </a:srgbClr>
                          </a:solidFill>
                          <a:latin typeface="Times New Roman" panose="02020603050405020304"/>
                          <a:ea typeface="Times New Roman" panose="02020603050405020304"/>
                          <a:cs typeface="Times New Roman" panose="02020603050405020304"/>
                        </a:rPr>
                        <a:t>℃</a:t>
                      </a:r>
                      <a:endParaRPr lang="en-US" altLang="en-US" sz="1100" dirty="0"/>
                    </a:p>
                  </a:txBody>
                  <a:tcPr marL="0" marR="0" marT="0" marB="0" vert="horz">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r>
              <a:tr h="298450">
                <a:tc vMerge="1">
                  <a:tcPr marL="0" marR="0" marT="0" marB="0" vert="horz">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rowSpan="2">
                  <a:txBody>
                    <a:bodyPr/>
                    <a:lstStyle/>
                    <a:p>
                      <a:pPr algn="l" rtl="0" eaLnBrk="0">
                        <a:lnSpc>
                          <a:spcPct val="143000"/>
                        </a:lnSpc>
                      </a:pPr>
                      <a:endParaRPr lang="en-US" altLang="en-US" sz="1000" dirty="0"/>
                    </a:p>
                    <a:p>
                      <a:pPr marL="189230" algn="l" rtl="0" eaLnBrk="0">
                        <a:lnSpc>
                          <a:spcPct val="98000"/>
                        </a:lnSpc>
                        <a:spcBef>
                          <a:spcPts val="5"/>
                        </a:spcBef>
                      </a:pPr>
                      <a:r>
                        <a:rPr sz="1600" kern="0" spc="-1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丙</a:t>
                      </a:r>
                      <a:endParaRPr lang="en-US" altLang="en-US" sz="1600" dirty="0"/>
                    </a:p>
                  </a:txBody>
                  <a:tcPr marL="0" marR="0" marT="0" marB="0" vert="horz">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algn="l" rtl="0" eaLnBrk="0">
                        <a:lnSpc>
                          <a:spcPct val="109000"/>
                        </a:lnSpc>
                      </a:pPr>
                      <a:endParaRPr lang="en-US" altLang="en-US" sz="900" dirty="0"/>
                    </a:p>
                    <a:p>
                      <a:pPr algn="l" rtl="0" eaLnBrk="0">
                        <a:lnSpc>
                          <a:spcPct val="8000"/>
                        </a:lnSpc>
                      </a:pPr>
                      <a:endParaRPr lang="en-US" altLang="en-US" sz="100" dirty="0"/>
                    </a:p>
                    <a:p>
                      <a:pPr marL="206375" algn="l" rtl="0" eaLnBrk="0">
                        <a:lnSpc>
                          <a:spcPct val="79000"/>
                        </a:lnSpc>
                      </a:pPr>
                      <a:r>
                        <a:rPr sz="1100" kern="0" spc="-1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a:t>
                      </a:r>
                      <a:endParaRPr lang="en-US" altLang="en-US" sz="1100" dirty="0"/>
                    </a:p>
                  </a:txBody>
                  <a:tcPr marL="0" marR="0" marT="0" marB="0" vert="horz">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algn="l" rtl="0" eaLnBrk="0">
                        <a:lnSpc>
                          <a:spcPct val="109000"/>
                        </a:lnSpc>
                      </a:pPr>
                      <a:endParaRPr lang="en-US" altLang="en-US" sz="700" dirty="0"/>
                    </a:p>
                    <a:p>
                      <a:pPr algn="l" rtl="0" eaLnBrk="0">
                        <a:lnSpc>
                          <a:spcPts val="1350"/>
                        </a:lnSpc>
                        <a:spcBef>
                          <a:spcPts val="5"/>
                        </a:spcBef>
                      </a:pPr>
                      <a:r>
                        <a:rPr sz="1100" kern="0" spc="-3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闪点</a:t>
                      </a:r>
                      <a:r>
                        <a:rPr sz="1100" b="1" kern="0" spc="-30" dirty="0">
                          <a:solidFill>
                            <a:srgbClr val="000000">
                              <a:alpha val="100000"/>
                            </a:srgbClr>
                          </a:solidFill>
                          <a:latin typeface="Arial" panose="020B0604020202020204"/>
                          <a:ea typeface="Arial" panose="020B0604020202020204"/>
                          <a:cs typeface="Arial" panose="020B0604020202020204"/>
                        </a:rPr>
                        <a:t>≥60</a:t>
                      </a:r>
                      <a:r>
                        <a:rPr sz="1100" b="1" kern="0" spc="-30" dirty="0">
                          <a:solidFill>
                            <a:srgbClr val="000000">
                              <a:alpha val="100000"/>
                            </a:srgbClr>
                          </a:solidFill>
                          <a:latin typeface="Times New Roman" panose="02020603050405020304"/>
                          <a:ea typeface="Times New Roman" panose="02020603050405020304"/>
                          <a:cs typeface="Times New Roman" panose="02020603050405020304"/>
                        </a:rPr>
                        <a:t>℃</a:t>
                      </a:r>
                      <a:r>
                        <a:rPr sz="1100" kern="0" spc="-3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至</a:t>
                      </a:r>
                      <a:r>
                        <a:rPr sz="1100" b="1" kern="0" spc="-30" dirty="0">
                          <a:solidFill>
                            <a:srgbClr val="000000">
                              <a:alpha val="100000"/>
                            </a:srgbClr>
                          </a:solidFill>
                          <a:latin typeface="Arial" panose="020B0604020202020204"/>
                          <a:ea typeface="Arial" panose="020B0604020202020204"/>
                          <a:cs typeface="Arial" panose="020B0604020202020204"/>
                        </a:rPr>
                        <a:t>≤120</a:t>
                      </a:r>
                      <a:r>
                        <a:rPr sz="1100" b="1" kern="0" spc="-30" dirty="0">
                          <a:solidFill>
                            <a:srgbClr val="000000">
                              <a:alpha val="100000"/>
                            </a:srgbClr>
                          </a:solidFill>
                          <a:latin typeface="Times New Roman" panose="02020603050405020304"/>
                          <a:ea typeface="Times New Roman" panose="02020603050405020304"/>
                          <a:cs typeface="Times New Roman" panose="02020603050405020304"/>
                        </a:rPr>
                        <a:t>℃</a:t>
                      </a:r>
                      <a:endParaRPr lang="en-US" altLang="en-US" sz="1100" dirty="0"/>
                    </a:p>
                  </a:txBody>
                  <a:tcPr marL="0" marR="0" marT="0" marB="0" vert="horz">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r>
              <a:tr h="302895">
                <a:tc vMerge="1">
                  <a:tcPr marL="0" marR="0" marT="0" marB="0" vert="horz">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vMerge="1">
                  <a:tcPr marL="0" marR="0" marT="0" marB="0" vert="horz">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algn="l" rtl="0" eaLnBrk="0">
                        <a:lnSpc>
                          <a:spcPct val="116000"/>
                        </a:lnSpc>
                      </a:pPr>
                      <a:endParaRPr lang="en-US" altLang="en-US" sz="600" dirty="0"/>
                    </a:p>
                    <a:p>
                      <a:pPr marL="217805" algn="l" rtl="0" eaLnBrk="0">
                        <a:lnSpc>
                          <a:spcPct val="78000"/>
                        </a:lnSpc>
                        <a:spcBef>
                          <a:spcPts val="0"/>
                        </a:spcBef>
                      </a:pPr>
                      <a:r>
                        <a:rPr sz="1600" kern="0" spc="-1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B</a:t>
                      </a:r>
                      <a:endParaRPr lang="en-US" altLang="en-US" sz="1600" dirty="0"/>
                    </a:p>
                  </a:txBody>
                  <a:tcPr marL="0" marR="0" marT="0" marB="0" vert="horz">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algn="l" rtl="0" eaLnBrk="0">
                        <a:lnSpc>
                          <a:spcPct val="112000"/>
                        </a:lnSpc>
                      </a:pPr>
                      <a:endParaRPr lang="en-US" altLang="en-US" sz="700" dirty="0"/>
                    </a:p>
                    <a:p>
                      <a:pPr algn="l" rtl="0" eaLnBrk="0">
                        <a:lnSpc>
                          <a:spcPct val="7000"/>
                        </a:lnSpc>
                      </a:pPr>
                      <a:endParaRPr lang="en-US" altLang="en-US" sz="100" dirty="0"/>
                    </a:p>
                    <a:p>
                      <a:pPr marL="92710" algn="l" rtl="0" eaLnBrk="0">
                        <a:lnSpc>
                          <a:spcPts val="1350"/>
                        </a:lnSpc>
                      </a:pPr>
                      <a:r>
                        <a:rPr sz="1100" kern="0" spc="-2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闪点</a:t>
                      </a:r>
                      <a:r>
                        <a:rPr sz="1100" b="1" kern="0" spc="-20" dirty="0">
                          <a:solidFill>
                            <a:srgbClr val="000000">
                              <a:alpha val="100000"/>
                            </a:srgbClr>
                          </a:solidFill>
                          <a:latin typeface="Arial" panose="020B0604020202020204"/>
                          <a:ea typeface="Arial" panose="020B0604020202020204"/>
                          <a:cs typeface="Arial" panose="020B0604020202020204"/>
                        </a:rPr>
                        <a:t>&gt;120</a:t>
                      </a:r>
                      <a:r>
                        <a:rPr sz="1100" b="1" kern="0" spc="-20" dirty="0">
                          <a:solidFill>
                            <a:srgbClr val="000000">
                              <a:alpha val="100000"/>
                            </a:srgbClr>
                          </a:solidFill>
                          <a:latin typeface="Times New Roman" panose="02020603050405020304"/>
                          <a:ea typeface="Times New Roman" panose="02020603050405020304"/>
                          <a:cs typeface="Times New Roman" panose="02020603050405020304"/>
                        </a:rPr>
                        <a:t>℃</a:t>
                      </a:r>
                      <a:endParaRPr lang="en-US" altLang="en-US" sz="1100" dirty="0"/>
                    </a:p>
                  </a:txBody>
                  <a:tcPr marL="0" marR="0" marT="0" marB="0" vert="horz">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r>
            </a:tbl>
          </a:graphicData>
        </a:graphic>
      </p:graphicFrame>
      <p:pic>
        <p:nvPicPr>
          <p:cNvPr id="158" name="picture 158"/>
          <p:cNvPicPr>
            <a:picLocks noChangeAspect="1"/>
          </p:cNvPicPr>
          <p:nvPr/>
        </p:nvPicPr>
        <p:blipFill>
          <a:blip r:embed="rId1"/>
          <a:stretch>
            <a:fillRect/>
          </a:stretch>
        </p:blipFill>
        <p:spPr>
          <a:xfrm rot="21600000">
            <a:off x="387095" y="2129028"/>
            <a:ext cx="3610356" cy="3352800"/>
          </a:xfrm>
          <a:prstGeom prst="rect">
            <a:avLst/>
          </a:prstGeom>
        </p:spPr>
      </p:pic>
      <p:graphicFrame>
        <p:nvGraphicFramePr>
          <p:cNvPr id="160" name="table 160"/>
          <p:cNvGraphicFramePr>
            <a:graphicFrameLocks noGrp="1"/>
          </p:cNvGraphicFramePr>
          <p:nvPr/>
        </p:nvGraphicFramePr>
        <p:xfrm>
          <a:off x="4231385" y="2077211"/>
          <a:ext cx="4911725" cy="1204595"/>
        </p:xfrm>
        <a:graphic>
          <a:graphicData uri="http://schemas.openxmlformats.org/drawingml/2006/table">
            <a:tbl>
              <a:tblPr/>
              <a:tblGrid>
                <a:gridCol w="347979"/>
                <a:gridCol w="1082039"/>
                <a:gridCol w="2884804"/>
                <a:gridCol w="596900"/>
              </a:tblGrid>
              <a:tr h="303529">
                <a:tc gridSpan="4">
                  <a:txBody>
                    <a:bodyPr/>
                    <a:lstStyle/>
                    <a:p>
                      <a:pPr algn="l" rtl="0" eaLnBrk="0">
                        <a:lnSpc>
                          <a:spcPct val="114000"/>
                        </a:lnSpc>
                      </a:pPr>
                      <a:endParaRPr lang="en-US" altLang="en-US" sz="600" dirty="0"/>
                    </a:p>
                    <a:p>
                      <a:pPr marL="998855" algn="l" rtl="0" eaLnBrk="0">
                        <a:lnSpc>
                          <a:spcPct val="79000"/>
                        </a:lnSpc>
                        <a:spcBef>
                          <a:spcPts val="5"/>
                        </a:spcBef>
                      </a:pPr>
                      <a:r>
                        <a:rPr sz="1600" b="1" kern="0" spc="0" dirty="0">
                          <a:solidFill>
                            <a:srgbClr val="000000">
                              <a:alpha val="100000"/>
                            </a:srgbClr>
                          </a:solidFill>
                          <a:latin typeface="Arial" panose="020B0604020202020204"/>
                          <a:ea typeface="Arial" panose="020B0604020202020204"/>
                          <a:cs typeface="Arial" panose="020B0604020202020204"/>
                        </a:rPr>
                        <a:t>3.0.1</a:t>
                      </a:r>
                      <a:r>
                        <a:rPr sz="1600" b="1" kern="0" spc="10" dirty="0">
                          <a:solidFill>
                            <a:srgbClr val="000000">
                              <a:alpha val="100000"/>
                            </a:srgbClr>
                          </a:solidFill>
                          <a:latin typeface="Arial" panose="020B0604020202020204"/>
                          <a:ea typeface="Arial" panose="020B0604020202020204"/>
                          <a:cs typeface="Arial" panose="020B0604020202020204"/>
                        </a:rPr>
                        <a:t>  </a:t>
                      </a:r>
                      <a:endParaRPr lang="en-US" altLang="en-US" sz="1600" dirty="0"/>
                    </a:p>
                  </a:txBody>
                  <a:tcPr marL="0" marR="0" marT="0" marB="0" vert="horz">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hMerge="1">
                  <a:tcPr marL="0" marR="0" marT="0" marB="0" vert="horz">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hMerge="1">
                  <a:tcPr marL="0" marR="0" marT="0" marB="0" vert="horz">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hMerge="1">
                  <a:tcPr marL="0" marR="0" marT="0" marB="0" vert="horz">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r>
              <a:tr h="298450">
                <a:tc gridSpan="2">
                  <a:txBody>
                    <a:bodyPr/>
                    <a:lstStyle/>
                    <a:p>
                      <a:pPr algn="l" rtl="0" eaLnBrk="0">
                        <a:lnSpc>
                          <a:spcPct val="124000"/>
                        </a:lnSpc>
                      </a:pPr>
                      <a:endParaRPr lang="en-US" altLang="en-US" sz="200" dirty="0"/>
                    </a:p>
                    <a:p>
                      <a:pPr marL="480060" algn="l" rtl="0" eaLnBrk="0">
                        <a:lnSpc>
                          <a:spcPct val="98000"/>
                        </a:lnSpc>
                        <a:spcBef>
                          <a:spcPts val="0"/>
                        </a:spcBef>
                      </a:pPr>
                      <a:r>
                        <a:rPr sz="1600" kern="0" spc="1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类别</a:t>
                      </a:r>
                      <a:endParaRPr lang="en-US" altLang="en-US" sz="1600" dirty="0"/>
                    </a:p>
                  </a:txBody>
                  <a:tcPr marL="0" marR="0" marT="0" marB="0" vert="horz">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hMerge="1">
                  <a:tcPr marL="0" marR="0" marT="0" marB="0" vert="horz">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gridSpan="2">
                  <a:txBody>
                    <a:bodyPr/>
                    <a:lstStyle/>
                    <a:p>
                      <a:pPr algn="l" rtl="0" eaLnBrk="0">
                        <a:lnSpc>
                          <a:spcPct val="127000"/>
                        </a:lnSpc>
                      </a:pPr>
                      <a:endParaRPr lang="en-US" altLang="en-US" sz="200" dirty="0"/>
                    </a:p>
                    <a:p>
                      <a:pPr marL="121920" algn="l" rtl="0" eaLnBrk="0">
                        <a:lnSpc>
                          <a:spcPct val="97000"/>
                        </a:lnSpc>
                        <a:spcBef>
                          <a:spcPts val="0"/>
                        </a:spcBef>
                      </a:pPr>
                      <a:r>
                        <a:rPr sz="1600" kern="0" spc="4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可燃气体与空气混合物的爆炸下限</a:t>
                      </a:r>
                      <a:endParaRPr lang="en-US" altLang="en-US" sz="1600" dirty="0"/>
                    </a:p>
                  </a:txBody>
                  <a:tcPr marL="0" marR="0" marT="0" marB="0" vert="horz">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hMerge="1">
                  <a:tcPr marL="0" marR="0" marT="0" marB="0" vert="horz">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r>
              <a:tr h="300354">
                <a:tc>
                  <a:txBody>
                    <a:bodyPr/>
                    <a:lstStyle/>
                    <a:p>
                      <a:pPr algn="l" rtl="0" eaLnBrk="0">
                        <a:lnSpc>
                          <a:spcPct val="100000"/>
                        </a:lnSpc>
                      </a:pPr>
                      <a:endParaRPr lang="en-US" altLang="en-US" sz="1000" dirty="0"/>
                    </a:p>
                  </a:txBody>
                  <a:tcPr marL="0" marR="0" marT="0" marB="0" vert="horz">
                    <a:lnL w="3175" cap="flat" cmpd="sng" algn="ctr">
                      <a:solidFill>
                        <a:srgbClr val="000000"/>
                      </a:solidFill>
                      <a:prstDash val="solid"/>
                      <a:round/>
                      <a:headEnd type="none" w="med" len="med"/>
                      <a:tailEnd type="none" w="med" len="med"/>
                    </a:lnL>
                    <a:lnR>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algn="l" rtl="0" eaLnBrk="0">
                        <a:lnSpc>
                          <a:spcPct val="102000"/>
                        </a:lnSpc>
                      </a:pPr>
                      <a:endParaRPr lang="en-US" altLang="en-US" sz="600" dirty="0"/>
                    </a:p>
                    <a:p>
                      <a:pPr marL="315595" algn="l" rtl="0" eaLnBrk="0">
                        <a:lnSpc>
                          <a:spcPct val="82000"/>
                        </a:lnSpc>
                        <a:spcBef>
                          <a:spcPts val="5"/>
                        </a:spcBef>
                      </a:pPr>
                      <a:r>
                        <a:rPr sz="1600" kern="0" spc="-1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甲</a:t>
                      </a:r>
                      <a:endParaRPr lang="en-US" altLang="en-US" sz="1600" dirty="0"/>
                    </a:p>
                  </a:txBody>
                  <a:tcPr marL="0" marR="0" marT="0" marB="0" vert="horz">
                    <a:lnL>
                      <a:noFill/>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algn="l" rtl="0" eaLnBrk="0">
                        <a:lnSpc>
                          <a:spcPct val="101000"/>
                        </a:lnSpc>
                      </a:pPr>
                      <a:endParaRPr lang="en-US" altLang="en-US" sz="500" dirty="0"/>
                    </a:p>
                    <a:p>
                      <a:pPr marL="1057275" algn="l" rtl="0" eaLnBrk="0">
                        <a:lnSpc>
                          <a:spcPct val="89000"/>
                        </a:lnSpc>
                      </a:pPr>
                      <a:r>
                        <a:rPr sz="1600" b="1" kern="0" spc="30" dirty="0">
                          <a:solidFill>
                            <a:srgbClr val="000000">
                              <a:alpha val="100000"/>
                            </a:srgbClr>
                          </a:solidFill>
                          <a:latin typeface="Arial" panose="020B0604020202020204"/>
                          <a:ea typeface="Arial" panose="020B0604020202020204"/>
                          <a:cs typeface="Arial" panose="020B0604020202020204"/>
                        </a:rPr>
                        <a:t>&lt;10%</a:t>
                      </a:r>
                      <a:r>
                        <a:rPr sz="1600" kern="0" spc="3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（体积）</a:t>
                      </a:r>
                      <a:endParaRPr lang="en-US" altLang="en-US" sz="1600" dirty="0"/>
                    </a:p>
                  </a:txBody>
                  <a:tcPr marL="0" marR="0" marT="0" marB="0" vert="horz">
                    <a:lnL w="3175" cap="flat" cmpd="sng" algn="ctr">
                      <a:solidFill>
                        <a:srgbClr val="000000"/>
                      </a:solidFill>
                      <a:prstDash val="solid"/>
                      <a:round/>
                      <a:headEnd type="none" w="med" len="med"/>
                      <a:tailEnd type="none" w="med" len="med"/>
                    </a:lnL>
                    <a:lnR>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algn="l" rtl="0" eaLnBrk="0">
                        <a:lnSpc>
                          <a:spcPct val="100000"/>
                        </a:lnSpc>
                      </a:pPr>
                      <a:endParaRPr lang="en-US" altLang="en-US" sz="1000" dirty="0"/>
                    </a:p>
                  </a:txBody>
                  <a:tcPr marL="0" marR="0" marT="0" marB="0" vert="horz">
                    <a:lnL>
                      <a:noFill/>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r>
              <a:tr h="302259">
                <a:tc gridSpan="2">
                  <a:txBody>
                    <a:bodyPr/>
                    <a:lstStyle/>
                    <a:p>
                      <a:pPr algn="l" rtl="0" eaLnBrk="0">
                        <a:lnSpc>
                          <a:spcPct val="109000"/>
                        </a:lnSpc>
                      </a:pPr>
                      <a:endParaRPr lang="en-US" altLang="en-US" sz="400" dirty="0"/>
                    </a:p>
                    <a:p>
                      <a:pPr marL="657225" algn="l" rtl="0" eaLnBrk="0">
                        <a:lnSpc>
                          <a:spcPct val="94000"/>
                        </a:lnSpc>
                        <a:spcBef>
                          <a:spcPts val="0"/>
                        </a:spcBef>
                      </a:pPr>
                      <a:r>
                        <a:rPr sz="1600" kern="0" spc="-1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乙</a:t>
                      </a:r>
                      <a:endParaRPr lang="en-US" altLang="en-US" sz="1600" dirty="0"/>
                    </a:p>
                  </a:txBody>
                  <a:tcPr marL="0" marR="0" marT="0" marB="0" vert="horz">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hMerge="1">
                  <a:tcPr marL="0" marR="0" marT="0" marB="0" vert="horz">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gridSpan="2">
                  <a:txBody>
                    <a:bodyPr/>
                    <a:lstStyle/>
                    <a:p>
                      <a:pPr algn="l" rtl="0" eaLnBrk="0">
                        <a:lnSpc>
                          <a:spcPct val="109000"/>
                        </a:lnSpc>
                      </a:pPr>
                      <a:endParaRPr lang="en-US" altLang="en-US" sz="300" dirty="0"/>
                    </a:p>
                    <a:p>
                      <a:pPr marL="1057910" algn="l" rtl="0" eaLnBrk="0">
                        <a:lnSpc>
                          <a:spcPct val="99000"/>
                        </a:lnSpc>
                        <a:spcBef>
                          <a:spcPts val="0"/>
                        </a:spcBef>
                      </a:pPr>
                      <a:r>
                        <a:rPr sz="1600" b="1" kern="0" spc="30" dirty="0">
                          <a:solidFill>
                            <a:srgbClr val="000000">
                              <a:alpha val="100000"/>
                            </a:srgbClr>
                          </a:solidFill>
                          <a:latin typeface="Arial" panose="020B0604020202020204"/>
                          <a:ea typeface="Arial" panose="020B0604020202020204"/>
                          <a:cs typeface="Arial" panose="020B0604020202020204"/>
                        </a:rPr>
                        <a:t>≥10%</a:t>
                      </a:r>
                      <a:r>
                        <a:rPr sz="1600" kern="0" spc="3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（体积）</a:t>
                      </a:r>
                      <a:endParaRPr lang="en-US" altLang="en-US" sz="1600" dirty="0"/>
                    </a:p>
                  </a:txBody>
                  <a:tcPr marL="0" marR="0" marT="0" marB="0" vert="horz">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hMerge="1">
                  <a:tcPr marL="0" marR="0" marT="0" marB="0" vert="horz">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r>
            </a:tbl>
          </a:graphicData>
        </a:graphic>
      </p:graphicFrame>
      <p:grpSp>
        <p:nvGrpSpPr>
          <p:cNvPr id="12" name="group 12"/>
          <p:cNvGrpSpPr/>
          <p:nvPr/>
        </p:nvGrpSpPr>
        <p:grpSpPr>
          <a:xfrm rot="21600000">
            <a:off x="5746904" y="2161032"/>
            <a:ext cx="2508505" cy="199644"/>
            <a:chOff x="0" y="0"/>
            <a:chExt cx="2508505" cy="199644"/>
          </a:xfrm>
        </p:grpSpPr>
        <p:sp>
          <p:nvSpPr>
            <p:cNvPr id="162" name="path"/>
            <p:cNvSpPr/>
            <p:nvPr/>
          </p:nvSpPr>
          <p:spPr>
            <a:xfrm>
              <a:off x="3047" y="3047"/>
              <a:ext cx="2502409" cy="193548"/>
            </a:xfrm>
            <a:custGeom>
              <a:avLst/>
              <a:gdLst/>
              <a:ahLst/>
              <a:cxnLst/>
              <a:rect l="0" t="0" r="0" b="0"/>
              <a:pathLst>
                <a:path w="3940" h="304">
                  <a:moveTo>
                    <a:pt x="480" y="235"/>
                  </a:moveTo>
                  <a:cubicBezTo>
                    <a:pt x="494" y="252"/>
                    <a:pt x="504" y="264"/>
                    <a:pt x="506" y="271"/>
                  </a:cubicBezTo>
                  <a:cubicBezTo>
                    <a:pt x="508" y="280"/>
                    <a:pt x="508" y="287"/>
                    <a:pt x="504" y="290"/>
                  </a:cubicBezTo>
                  <a:cubicBezTo>
                    <a:pt x="499" y="295"/>
                    <a:pt x="494" y="297"/>
                    <a:pt x="492" y="297"/>
                  </a:cubicBezTo>
                  <a:cubicBezTo>
                    <a:pt x="489" y="297"/>
                    <a:pt x="487" y="295"/>
                    <a:pt x="487" y="285"/>
                  </a:cubicBezTo>
                  <a:cubicBezTo>
                    <a:pt x="487" y="273"/>
                    <a:pt x="482" y="256"/>
                    <a:pt x="477" y="237"/>
                  </a:cubicBezTo>
                  <a:lnTo>
                    <a:pt x="480" y="235"/>
                  </a:lnTo>
                  <a:close/>
                  <a:moveTo>
                    <a:pt x="441" y="235"/>
                  </a:moveTo>
                  <a:lnTo>
                    <a:pt x="446" y="237"/>
                  </a:lnTo>
                  <a:cubicBezTo>
                    <a:pt x="446" y="256"/>
                    <a:pt x="446" y="271"/>
                    <a:pt x="441" y="280"/>
                  </a:cubicBezTo>
                  <a:cubicBezTo>
                    <a:pt x="439" y="290"/>
                    <a:pt x="436" y="295"/>
                    <a:pt x="432" y="295"/>
                  </a:cubicBezTo>
                  <a:cubicBezTo>
                    <a:pt x="427" y="295"/>
                    <a:pt x="424" y="297"/>
                    <a:pt x="424" y="297"/>
                  </a:cubicBezTo>
                  <a:cubicBezTo>
                    <a:pt x="420" y="297"/>
                    <a:pt x="415" y="295"/>
                    <a:pt x="415" y="295"/>
                  </a:cubicBezTo>
                  <a:cubicBezTo>
                    <a:pt x="412" y="292"/>
                    <a:pt x="410" y="292"/>
                    <a:pt x="410" y="290"/>
                  </a:cubicBezTo>
                  <a:cubicBezTo>
                    <a:pt x="410" y="287"/>
                    <a:pt x="412" y="283"/>
                    <a:pt x="420" y="278"/>
                  </a:cubicBezTo>
                  <a:cubicBezTo>
                    <a:pt x="427" y="268"/>
                    <a:pt x="434" y="256"/>
                    <a:pt x="441" y="235"/>
                  </a:cubicBezTo>
                  <a:moveTo>
                    <a:pt x="588" y="232"/>
                  </a:moveTo>
                  <a:cubicBezTo>
                    <a:pt x="602" y="244"/>
                    <a:pt x="612" y="252"/>
                    <a:pt x="616" y="261"/>
                  </a:cubicBezTo>
                  <a:cubicBezTo>
                    <a:pt x="624" y="268"/>
                    <a:pt x="626" y="273"/>
                    <a:pt x="626" y="278"/>
                  </a:cubicBezTo>
                  <a:cubicBezTo>
                    <a:pt x="626" y="283"/>
                    <a:pt x="624" y="287"/>
                    <a:pt x="621" y="292"/>
                  </a:cubicBezTo>
                  <a:cubicBezTo>
                    <a:pt x="619" y="297"/>
                    <a:pt x="616" y="300"/>
                    <a:pt x="614" y="300"/>
                  </a:cubicBezTo>
                  <a:cubicBezTo>
                    <a:pt x="609" y="300"/>
                    <a:pt x="607" y="295"/>
                    <a:pt x="607" y="285"/>
                  </a:cubicBezTo>
                  <a:cubicBezTo>
                    <a:pt x="602" y="271"/>
                    <a:pt x="595" y="254"/>
                    <a:pt x="583" y="235"/>
                  </a:cubicBezTo>
                  <a:lnTo>
                    <a:pt x="588" y="232"/>
                  </a:lnTo>
                  <a:close/>
                  <a:moveTo>
                    <a:pt x="532" y="232"/>
                  </a:moveTo>
                  <a:cubicBezTo>
                    <a:pt x="547" y="244"/>
                    <a:pt x="556" y="254"/>
                    <a:pt x="561" y="261"/>
                  </a:cubicBezTo>
                  <a:cubicBezTo>
                    <a:pt x="566" y="266"/>
                    <a:pt x="566" y="273"/>
                    <a:pt x="566" y="278"/>
                  </a:cubicBezTo>
                  <a:cubicBezTo>
                    <a:pt x="566" y="283"/>
                    <a:pt x="566" y="287"/>
                    <a:pt x="561" y="290"/>
                  </a:cubicBezTo>
                  <a:cubicBezTo>
                    <a:pt x="556" y="295"/>
                    <a:pt x="554" y="297"/>
                    <a:pt x="554" y="297"/>
                  </a:cubicBezTo>
                  <a:cubicBezTo>
                    <a:pt x="552" y="297"/>
                    <a:pt x="549" y="292"/>
                    <a:pt x="547" y="283"/>
                  </a:cubicBezTo>
                  <a:cubicBezTo>
                    <a:pt x="544" y="268"/>
                    <a:pt x="540" y="254"/>
                    <a:pt x="530" y="235"/>
                  </a:cubicBezTo>
                  <a:lnTo>
                    <a:pt x="532" y="232"/>
                  </a:lnTo>
                  <a:close/>
                  <a:moveTo>
                    <a:pt x="2769" y="167"/>
                  </a:moveTo>
                  <a:cubicBezTo>
                    <a:pt x="2788" y="189"/>
                    <a:pt x="2798" y="206"/>
                    <a:pt x="2800" y="213"/>
                  </a:cubicBezTo>
                  <a:cubicBezTo>
                    <a:pt x="2805" y="220"/>
                    <a:pt x="2805" y="227"/>
                    <a:pt x="2805" y="230"/>
                  </a:cubicBezTo>
                  <a:cubicBezTo>
                    <a:pt x="2805" y="237"/>
                    <a:pt x="2803" y="242"/>
                    <a:pt x="2798" y="247"/>
                  </a:cubicBezTo>
                  <a:cubicBezTo>
                    <a:pt x="2795" y="252"/>
                    <a:pt x="2791" y="254"/>
                    <a:pt x="2791" y="254"/>
                  </a:cubicBezTo>
                  <a:cubicBezTo>
                    <a:pt x="2788" y="254"/>
                    <a:pt x="2786" y="247"/>
                    <a:pt x="2784" y="237"/>
                  </a:cubicBezTo>
                  <a:cubicBezTo>
                    <a:pt x="2784" y="223"/>
                    <a:pt x="2776" y="199"/>
                    <a:pt x="2764" y="170"/>
                  </a:cubicBezTo>
                  <a:lnTo>
                    <a:pt x="2769" y="167"/>
                  </a:lnTo>
                  <a:close/>
                  <a:moveTo>
                    <a:pt x="1368" y="165"/>
                  </a:moveTo>
                  <a:lnTo>
                    <a:pt x="1368" y="256"/>
                  </a:lnTo>
                  <a:lnTo>
                    <a:pt x="1435" y="256"/>
                  </a:lnTo>
                  <a:lnTo>
                    <a:pt x="1435" y="165"/>
                  </a:lnTo>
                  <a:lnTo>
                    <a:pt x="1368" y="165"/>
                  </a:lnTo>
                  <a:close/>
                  <a:moveTo>
                    <a:pt x="3770" y="156"/>
                  </a:moveTo>
                  <a:lnTo>
                    <a:pt x="3804" y="170"/>
                  </a:lnTo>
                  <a:lnTo>
                    <a:pt x="3792" y="180"/>
                  </a:lnTo>
                  <a:cubicBezTo>
                    <a:pt x="3789" y="184"/>
                    <a:pt x="3787" y="189"/>
                    <a:pt x="3787" y="192"/>
                  </a:cubicBezTo>
                  <a:lnTo>
                    <a:pt x="3897" y="192"/>
                  </a:lnTo>
                  <a:lnTo>
                    <a:pt x="3916" y="175"/>
                  </a:lnTo>
                  <a:lnTo>
                    <a:pt x="3938" y="201"/>
                  </a:lnTo>
                  <a:lnTo>
                    <a:pt x="3804" y="201"/>
                  </a:lnTo>
                  <a:cubicBezTo>
                    <a:pt x="3818" y="220"/>
                    <a:pt x="3837" y="237"/>
                    <a:pt x="3859" y="252"/>
                  </a:cubicBezTo>
                  <a:cubicBezTo>
                    <a:pt x="3880" y="264"/>
                    <a:pt x="3907" y="273"/>
                    <a:pt x="3940" y="276"/>
                  </a:cubicBezTo>
                  <a:lnTo>
                    <a:pt x="3940" y="280"/>
                  </a:lnTo>
                  <a:cubicBezTo>
                    <a:pt x="3924" y="283"/>
                    <a:pt x="3914" y="287"/>
                    <a:pt x="3909" y="300"/>
                  </a:cubicBezTo>
                  <a:cubicBezTo>
                    <a:pt x="3880" y="287"/>
                    <a:pt x="3856" y="273"/>
                    <a:pt x="3837" y="254"/>
                  </a:cubicBezTo>
                  <a:cubicBezTo>
                    <a:pt x="3818" y="235"/>
                    <a:pt x="3804" y="218"/>
                    <a:pt x="3799" y="201"/>
                  </a:cubicBezTo>
                  <a:lnTo>
                    <a:pt x="3784" y="201"/>
                  </a:lnTo>
                  <a:cubicBezTo>
                    <a:pt x="3775" y="235"/>
                    <a:pt x="3758" y="259"/>
                    <a:pt x="3736" y="273"/>
                  </a:cubicBezTo>
                  <a:cubicBezTo>
                    <a:pt x="3712" y="287"/>
                    <a:pt x="3681" y="297"/>
                    <a:pt x="3638" y="304"/>
                  </a:cubicBezTo>
                  <a:lnTo>
                    <a:pt x="3638" y="300"/>
                  </a:lnTo>
                  <a:cubicBezTo>
                    <a:pt x="3669" y="292"/>
                    <a:pt x="3695" y="280"/>
                    <a:pt x="3717" y="266"/>
                  </a:cubicBezTo>
                  <a:cubicBezTo>
                    <a:pt x="3741" y="254"/>
                    <a:pt x="3755" y="230"/>
                    <a:pt x="3765" y="201"/>
                  </a:cubicBezTo>
                  <a:lnTo>
                    <a:pt x="3679" y="201"/>
                  </a:lnTo>
                  <a:cubicBezTo>
                    <a:pt x="3667" y="201"/>
                    <a:pt x="3657" y="201"/>
                    <a:pt x="3648" y="204"/>
                  </a:cubicBezTo>
                  <a:lnTo>
                    <a:pt x="3635" y="192"/>
                  </a:lnTo>
                  <a:lnTo>
                    <a:pt x="3768" y="192"/>
                  </a:lnTo>
                  <a:cubicBezTo>
                    <a:pt x="3768" y="180"/>
                    <a:pt x="3770" y="167"/>
                    <a:pt x="3770" y="156"/>
                  </a:cubicBezTo>
                  <a:moveTo>
                    <a:pt x="2812" y="156"/>
                  </a:moveTo>
                  <a:cubicBezTo>
                    <a:pt x="2836" y="182"/>
                    <a:pt x="2848" y="201"/>
                    <a:pt x="2848" y="213"/>
                  </a:cubicBezTo>
                  <a:cubicBezTo>
                    <a:pt x="2851" y="223"/>
                    <a:pt x="2848" y="230"/>
                    <a:pt x="2846" y="235"/>
                  </a:cubicBezTo>
                  <a:cubicBezTo>
                    <a:pt x="2841" y="240"/>
                    <a:pt x="2836" y="242"/>
                    <a:pt x="2834" y="242"/>
                  </a:cubicBezTo>
                  <a:cubicBezTo>
                    <a:pt x="2832" y="242"/>
                    <a:pt x="2829" y="235"/>
                    <a:pt x="2829" y="223"/>
                  </a:cubicBezTo>
                  <a:cubicBezTo>
                    <a:pt x="2827" y="206"/>
                    <a:pt x="2820" y="184"/>
                    <a:pt x="2810" y="158"/>
                  </a:cubicBezTo>
                  <a:lnTo>
                    <a:pt x="2812" y="156"/>
                  </a:lnTo>
                  <a:close/>
                  <a:moveTo>
                    <a:pt x="2894" y="148"/>
                  </a:moveTo>
                  <a:lnTo>
                    <a:pt x="2923" y="165"/>
                  </a:lnTo>
                  <a:cubicBezTo>
                    <a:pt x="2915" y="170"/>
                    <a:pt x="2906" y="184"/>
                    <a:pt x="2896" y="206"/>
                  </a:cubicBezTo>
                  <a:cubicBezTo>
                    <a:pt x="2887" y="230"/>
                    <a:pt x="2877" y="254"/>
                    <a:pt x="2865" y="278"/>
                  </a:cubicBezTo>
                  <a:lnTo>
                    <a:pt x="2894" y="278"/>
                  </a:lnTo>
                  <a:lnTo>
                    <a:pt x="2915" y="259"/>
                  </a:lnTo>
                  <a:lnTo>
                    <a:pt x="2940" y="285"/>
                  </a:lnTo>
                  <a:lnTo>
                    <a:pt x="2776" y="285"/>
                  </a:lnTo>
                  <a:cubicBezTo>
                    <a:pt x="2767" y="285"/>
                    <a:pt x="2755" y="287"/>
                    <a:pt x="2745" y="290"/>
                  </a:cubicBezTo>
                  <a:lnTo>
                    <a:pt x="2733" y="278"/>
                  </a:lnTo>
                  <a:lnTo>
                    <a:pt x="2858" y="278"/>
                  </a:lnTo>
                  <a:cubicBezTo>
                    <a:pt x="2877" y="223"/>
                    <a:pt x="2889" y="180"/>
                    <a:pt x="2894" y="148"/>
                  </a:cubicBezTo>
                  <a:moveTo>
                    <a:pt x="2056" y="132"/>
                  </a:moveTo>
                  <a:lnTo>
                    <a:pt x="2064" y="132"/>
                  </a:lnTo>
                  <a:cubicBezTo>
                    <a:pt x="2066" y="170"/>
                    <a:pt x="2064" y="189"/>
                    <a:pt x="2056" y="196"/>
                  </a:cubicBezTo>
                  <a:cubicBezTo>
                    <a:pt x="2049" y="201"/>
                    <a:pt x="2042" y="204"/>
                    <a:pt x="2035" y="201"/>
                  </a:cubicBezTo>
                  <a:cubicBezTo>
                    <a:pt x="2030" y="199"/>
                    <a:pt x="2025" y="199"/>
                    <a:pt x="2025" y="196"/>
                  </a:cubicBezTo>
                  <a:cubicBezTo>
                    <a:pt x="2025" y="192"/>
                    <a:pt x="2028" y="192"/>
                    <a:pt x="2030" y="189"/>
                  </a:cubicBezTo>
                  <a:cubicBezTo>
                    <a:pt x="2032" y="184"/>
                    <a:pt x="2037" y="177"/>
                    <a:pt x="2042" y="170"/>
                  </a:cubicBezTo>
                  <a:cubicBezTo>
                    <a:pt x="2047" y="163"/>
                    <a:pt x="2052" y="151"/>
                    <a:pt x="2056" y="132"/>
                  </a:cubicBezTo>
                  <a:moveTo>
                    <a:pt x="1492" y="129"/>
                  </a:moveTo>
                  <a:cubicBezTo>
                    <a:pt x="1512" y="144"/>
                    <a:pt x="1524" y="156"/>
                    <a:pt x="1528" y="163"/>
                  </a:cubicBezTo>
                  <a:cubicBezTo>
                    <a:pt x="1531" y="170"/>
                    <a:pt x="1533" y="175"/>
                    <a:pt x="1533" y="180"/>
                  </a:cubicBezTo>
                  <a:cubicBezTo>
                    <a:pt x="1533" y="184"/>
                    <a:pt x="1531" y="189"/>
                    <a:pt x="1528" y="194"/>
                  </a:cubicBezTo>
                  <a:cubicBezTo>
                    <a:pt x="1524" y="199"/>
                    <a:pt x="1521" y="201"/>
                    <a:pt x="1521" y="201"/>
                  </a:cubicBezTo>
                  <a:cubicBezTo>
                    <a:pt x="1516" y="201"/>
                    <a:pt x="1514" y="194"/>
                    <a:pt x="1512" y="182"/>
                  </a:cubicBezTo>
                  <a:cubicBezTo>
                    <a:pt x="1509" y="165"/>
                    <a:pt x="1502" y="148"/>
                    <a:pt x="1490" y="132"/>
                  </a:cubicBezTo>
                  <a:lnTo>
                    <a:pt x="1492" y="129"/>
                  </a:lnTo>
                  <a:close/>
                  <a:moveTo>
                    <a:pt x="2435" y="124"/>
                  </a:moveTo>
                  <a:lnTo>
                    <a:pt x="2452" y="136"/>
                  </a:lnTo>
                  <a:lnTo>
                    <a:pt x="2532" y="136"/>
                  </a:lnTo>
                  <a:lnTo>
                    <a:pt x="2539" y="124"/>
                  </a:lnTo>
                  <a:lnTo>
                    <a:pt x="2560" y="139"/>
                  </a:lnTo>
                  <a:lnTo>
                    <a:pt x="2551" y="148"/>
                  </a:lnTo>
                  <a:lnTo>
                    <a:pt x="2551" y="206"/>
                  </a:lnTo>
                  <a:cubicBezTo>
                    <a:pt x="2551" y="220"/>
                    <a:pt x="2541" y="230"/>
                    <a:pt x="2522" y="237"/>
                  </a:cubicBezTo>
                  <a:cubicBezTo>
                    <a:pt x="2522" y="227"/>
                    <a:pt x="2510" y="218"/>
                    <a:pt x="2486" y="213"/>
                  </a:cubicBezTo>
                  <a:lnTo>
                    <a:pt x="2486" y="206"/>
                  </a:lnTo>
                  <a:cubicBezTo>
                    <a:pt x="2500" y="208"/>
                    <a:pt x="2512" y="211"/>
                    <a:pt x="2520" y="211"/>
                  </a:cubicBezTo>
                  <a:cubicBezTo>
                    <a:pt x="2529" y="211"/>
                    <a:pt x="2534" y="206"/>
                    <a:pt x="2534" y="199"/>
                  </a:cubicBezTo>
                  <a:lnTo>
                    <a:pt x="2534" y="144"/>
                  </a:lnTo>
                  <a:lnTo>
                    <a:pt x="2452" y="144"/>
                  </a:lnTo>
                  <a:lnTo>
                    <a:pt x="2452" y="254"/>
                  </a:lnTo>
                  <a:cubicBezTo>
                    <a:pt x="2452" y="266"/>
                    <a:pt x="2460" y="273"/>
                    <a:pt x="2469" y="273"/>
                  </a:cubicBezTo>
                  <a:lnTo>
                    <a:pt x="2575" y="273"/>
                  </a:lnTo>
                  <a:cubicBezTo>
                    <a:pt x="2584" y="273"/>
                    <a:pt x="2589" y="266"/>
                    <a:pt x="2592" y="252"/>
                  </a:cubicBezTo>
                  <a:cubicBezTo>
                    <a:pt x="2592" y="237"/>
                    <a:pt x="2594" y="223"/>
                    <a:pt x="2594" y="206"/>
                  </a:cubicBezTo>
                  <a:lnTo>
                    <a:pt x="2601" y="206"/>
                  </a:lnTo>
                  <a:cubicBezTo>
                    <a:pt x="2601" y="225"/>
                    <a:pt x="2601" y="237"/>
                    <a:pt x="2604" y="249"/>
                  </a:cubicBezTo>
                  <a:cubicBezTo>
                    <a:pt x="2606" y="259"/>
                    <a:pt x="2611" y="266"/>
                    <a:pt x="2618" y="268"/>
                  </a:cubicBezTo>
                  <a:cubicBezTo>
                    <a:pt x="2611" y="283"/>
                    <a:pt x="2599" y="290"/>
                    <a:pt x="2580" y="287"/>
                  </a:cubicBezTo>
                  <a:lnTo>
                    <a:pt x="2469" y="287"/>
                  </a:lnTo>
                  <a:cubicBezTo>
                    <a:pt x="2445" y="290"/>
                    <a:pt x="2435" y="278"/>
                    <a:pt x="2435" y="256"/>
                  </a:cubicBezTo>
                  <a:lnTo>
                    <a:pt x="2435" y="163"/>
                  </a:lnTo>
                  <a:cubicBezTo>
                    <a:pt x="2435" y="151"/>
                    <a:pt x="2435" y="136"/>
                    <a:pt x="2435" y="124"/>
                  </a:cubicBezTo>
                  <a:moveTo>
                    <a:pt x="3523" y="122"/>
                  </a:moveTo>
                  <a:lnTo>
                    <a:pt x="3542" y="139"/>
                  </a:lnTo>
                  <a:lnTo>
                    <a:pt x="3532" y="148"/>
                  </a:lnTo>
                  <a:cubicBezTo>
                    <a:pt x="3530" y="216"/>
                    <a:pt x="3525" y="256"/>
                    <a:pt x="3518" y="271"/>
                  </a:cubicBezTo>
                  <a:cubicBezTo>
                    <a:pt x="3511" y="285"/>
                    <a:pt x="3499" y="295"/>
                    <a:pt x="3482" y="302"/>
                  </a:cubicBezTo>
                  <a:cubicBezTo>
                    <a:pt x="3480" y="287"/>
                    <a:pt x="3468" y="278"/>
                    <a:pt x="3446" y="271"/>
                  </a:cubicBezTo>
                  <a:lnTo>
                    <a:pt x="3446" y="266"/>
                  </a:lnTo>
                  <a:cubicBezTo>
                    <a:pt x="3468" y="271"/>
                    <a:pt x="3482" y="271"/>
                    <a:pt x="3489" y="271"/>
                  </a:cubicBezTo>
                  <a:cubicBezTo>
                    <a:pt x="3494" y="271"/>
                    <a:pt x="3499" y="266"/>
                    <a:pt x="3504" y="256"/>
                  </a:cubicBezTo>
                  <a:cubicBezTo>
                    <a:pt x="3506" y="247"/>
                    <a:pt x="3511" y="208"/>
                    <a:pt x="3513" y="141"/>
                  </a:cubicBezTo>
                  <a:lnTo>
                    <a:pt x="3446" y="141"/>
                  </a:lnTo>
                  <a:cubicBezTo>
                    <a:pt x="3441" y="180"/>
                    <a:pt x="3432" y="211"/>
                    <a:pt x="3415" y="237"/>
                  </a:cubicBezTo>
                  <a:cubicBezTo>
                    <a:pt x="3400" y="261"/>
                    <a:pt x="3369" y="283"/>
                    <a:pt x="3326" y="302"/>
                  </a:cubicBezTo>
                  <a:lnTo>
                    <a:pt x="3324" y="297"/>
                  </a:lnTo>
                  <a:cubicBezTo>
                    <a:pt x="3362" y="278"/>
                    <a:pt x="3388" y="254"/>
                    <a:pt x="3400" y="227"/>
                  </a:cubicBezTo>
                  <a:cubicBezTo>
                    <a:pt x="3415" y="199"/>
                    <a:pt x="3422" y="172"/>
                    <a:pt x="3424" y="141"/>
                  </a:cubicBezTo>
                  <a:lnTo>
                    <a:pt x="3386" y="141"/>
                  </a:lnTo>
                  <a:lnTo>
                    <a:pt x="3374" y="146"/>
                  </a:lnTo>
                  <a:lnTo>
                    <a:pt x="3362" y="134"/>
                  </a:lnTo>
                  <a:lnTo>
                    <a:pt x="3511" y="134"/>
                  </a:lnTo>
                  <a:lnTo>
                    <a:pt x="3523" y="122"/>
                  </a:lnTo>
                  <a:close/>
                  <a:moveTo>
                    <a:pt x="876" y="117"/>
                  </a:moveTo>
                  <a:lnTo>
                    <a:pt x="897" y="134"/>
                  </a:lnTo>
                  <a:lnTo>
                    <a:pt x="885" y="141"/>
                  </a:lnTo>
                  <a:cubicBezTo>
                    <a:pt x="885" y="160"/>
                    <a:pt x="885" y="177"/>
                    <a:pt x="888" y="196"/>
                  </a:cubicBezTo>
                  <a:cubicBezTo>
                    <a:pt x="890" y="216"/>
                    <a:pt x="892" y="232"/>
                    <a:pt x="900" y="247"/>
                  </a:cubicBezTo>
                  <a:cubicBezTo>
                    <a:pt x="904" y="259"/>
                    <a:pt x="916" y="268"/>
                    <a:pt x="931" y="273"/>
                  </a:cubicBezTo>
                  <a:cubicBezTo>
                    <a:pt x="936" y="266"/>
                    <a:pt x="938" y="249"/>
                    <a:pt x="943" y="223"/>
                  </a:cubicBezTo>
                  <a:lnTo>
                    <a:pt x="948" y="225"/>
                  </a:lnTo>
                  <a:cubicBezTo>
                    <a:pt x="948" y="237"/>
                    <a:pt x="948" y="249"/>
                    <a:pt x="948" y="264"/>
                  </a:cubicBezTo>
                  <a:cubicBezTo>
                    <a:pt x="948" y="278"/>
                    <a:pt x="950" y="290"/>
                    <a:pt x="955" y="297"/>
                  </a:cubicBezTo>
                  <a:cubicBezTo>
                    <a:pt x="955" y="300"/>
                    <a:pt x="955" y="302"/>
                    <a:pt x="952" y="302"/>
                  </a:cubicBezTo>
                  <a:cubicBezTo>
                    <a:pt x="948" y="302"/>
                    <a:pt x="940" y="300"/>
                    <a:pt x="928" y="295"/>
                  </a:cubicBezTo>
                  <a:cubicBezTo>
                    <a:pt x="916" y="292"/>
                    <a:pt x="904" y="283"/>
                    <a:pt x="895" y="271"/>
                  </a:cubicBezTo>
                  <a:cubicBezTo>
                    <a:pt x="883" y="259"/>
                    <a:pt x="878" y="242"/>
                    <a:pt x="873" y="223"/>
                  </a:cubicBezTo>
                  <a:cubicBezTo>
                    <a:pt x="868" y="201"/>
                    <a:pt x="868" y="172"/>
                    <a:pt x="868" y="139"/>
                  </a:cubicBezTo>
                  <a:lnTo>
                    <a:pt x="746" y="139"/>
                  </a:lnTo>
                  <a:cubicBezTo>
                    <a:pt x="734" y="139"/>
                    <a:pt x="724" y="139"/>
                    <a:pt x="715" y="141"/>
                  </a:cubicBezTo>
                  <a:lnTo>
                    <a:pt x="703" y="132"/>
                  </a:lnTo>
                  <a:lnTo>
                    <a:pt x="864" y="132"/>
                  </a:lnTo>
                  <a:lnTo>
                    <a:pt x="876" y="117"/>
                  </a:lnTo>
                  <a:close/>
                  <a:moveTo>
                    <a:pt x="2882" y="107"/>
                  </a:moveTo>
                  <a:lnTo>
                    <a:pt x="2904" y="132"/>
                  </a:lnTo>
                  <a:lnTo>
                    <a:pt x="2810" y="132"/>
                  </a:lnTo>
                  <a:cubicBezTo>
                    <a:pt x="2800" y="132"/>
                    <a:pt x="2788" y="134"/>
                    <a:pt x="2779" y="136"/>
                  </a:cubicBezTo>
                  <a:lnTo>
                    <a:pt x="2767" y="124"/>
                  </a:lnTo>
                  <a:lnTo>
                    <a:pt x="2865" y="124"/>
                  </a:lnTo>
                  <a:lnTo>
                    <a:pt x="2882" y="107"/>
                  </a:lnTo>
                  <a:close/>
                  <a:moveTo>
                    <a:pt x="67" y="103"/>
                  </a:moveTo>
                  <a:lnTo>
                    <a:pt x="67" y="192"/>
                  </a:lnTo>
                  <a:lnTo>
                    <a:pt x="141" y="192"/>
                  </a:lnTo>
                  <a:lnTo>
                    <a:pt x="141" y="103"/>
                  </a:lnTo>
                  <a:lnTo>
                    <a:pt x="67" y="103"/>
                  </a:lnTo>
                  <a:close/>
                  <a:moveTo>
                    <a:pt x="2119" y="96"/>
                  </a:moveTo>
                  <a:lnTo>
                    <a:pt x="2152" y="110"/>
                  </a:lnTo>
                  <a:lnTo>
                    <a:pt x="2140" y="120"/>
                  </a:lnTo>
                  <a:cubicBezTo>
                    <a:pt x="2140" y="141"/>
                    <a:pt x="2145" y="163"/>
                    <a:pt x="2162" y="189"/>
                  </a:cubicBezTo>
                  <a:cubicBezTo>
                    <a:pt x="2191" y="160"/>
                    <a:pt x="2208" y="141"/>
                    <a:pt x="2212" y="127"/>
                  </a:cubicBezTo>
                  <a:lnTo>
                    <a:pt x="2239" y="151"/>
                  </a:lnTo>
                  <a:cubicBezTo>
                    <a:pt x="2229" y="151"/>
                    <a:pt x="2217" y="158"/>
                    <a:pt x="2205" y="165"/>
                  </a:cubicBezTo>
                  <a:cubicBezTo>
                    <a:pt x="2195" y="175"/>
                    <a:pt x="2181" y="184"/>
                    <a:pt x="2164" y="196"/>
                  </a:cubicBezTo>
                  <a:cubicBezTo>
                    <a:pt x="2195" y="242"/>
                    <a:pt x="2234" y="268"/>
                    <a:pt x="2282" y="273"/>
                  </a:cubicBezTo>
                  <a:lnTo>
                    <a:pt x="2282" y="280"/>
                  </a:lnTo>
                  <a:cubicBezTo>
                    <a:pt x="2263" y="280"/>
                    <a:pt x="2253" y="287"/>
                    <a:pt x="2251" y="297"/>
                  </a:cubicBezTo>
                  <a:cubicBezTo>
                    <a:pt x="2191" y="271"/>
                    <a:pt x="2152" y="223"/>
                    <a:pt x="2135" y="151"/>
                  </a:cubicBezTo>
                  <a:cubicBezTo>
                    <a:pt x="2128" y="196"/>
                    <a:pt x="2114" y="230"/>
                    <a:pt x="2090" y="254"/>
                  </a:cubicBezTo>
                  <a:cubicBezTo>
                    <a:pt x="2066" y="278"/>
                    <a:pt x="2035" y="292"/>
                    <a:pt x="1994" y="302"/>
                  </a:cubicBezTo>
                  <a:lnTo>
                    <a:pt x="1992" y="297"/>
                  </a:lnTo>
                  <a:cubicBezTo>
                    <a:pt x="2028" y="283"/>
                    <a:pt x="2054" y="268"/>
                    <a:pt x="2071" y="252"/>
                  </a:cubicBezTo>
                  <a:cubicBezTo>
                    <a:pt x="2088" y="235"/>
                    <a:pt x="2100" y="213"/>
                    <a:pt x="2107" y="189"/>
                  </a:cubicBezTo>
                  <a:cubicBezTo>
                    <a:pt x="2114" y="163"/>
                    <a:pt x="2119" y="132"/>
                    <a:pt x="2119" y="96"/>
                  </a:cubicBezTo>
                  <a:moveTo>
                    <a:pt x="1728" y="86"/>
                  </a:moveTo>
                  <a:lnTo>
                    <a:pt x="1735" y="86"/>
                  </a:lnTo>
                  <a:cubicBezTo>
                    <a:pt x="1732" y="117"/>
                    <a:pt x="1728" y="139"/>
                    <a:pt x="1720" y="148"/>
                  </a:cubicBezTo>
                  <a:cubicBezTo>
                    <a:pt x="1713" y="160"/>
                    <a:pt x="1706" y="167"/>
                    <a:pt x="1699" y="170"/>
                  </a:cubicBezTo>
                  <a:cubicBezTo>
                    <a:pt x="1689" y="170"/>
                    <a:pt x="1684" y="170"/>
                    <a:pt x="1684" y="165"/>
                  </a:cubicBezTo>
                  <a:cubicBezTo>
                    <a:pt x="1682" y="163"/>
                    <a:pt x="1682" y="160"/>
                    <a:pt x="1682" y="160"/>
                  </a:cubicBezTo>
                  <a:cubicBezTo>
                    <a:pt x="1682" y="156"/>
                    <a:pt x="1687" y="148"/>
                    <a:pt x="1696" y="141"/>
                  </a:cubicBezTo>
                  <a:cubicBezTo>
                    <a:pt x="1708" y="132"/>
                    <a:pt x="1720" y="112"/>
                    <a:pt x="1728" y="86"/>
                  </a:cubicBezTo>
                  <a:moveTo>
                    <a:pt x="3004" y="84"/>
                  </a:moveTo>
                  <a:lnTo>
                    <a:pt x="3009" y="84"/>
                  </a:lnTo>
                  <a:cubicBezTo>
                    <a:pt x="3012" y="107"/>
                    <a:pt x="3012" y="124"/>
                    <a:pt x="3009" y="132"/>
                  </a:cubicBezTo>
                  <a:cubicBezTo>
                    <a:pt x="3009" y="139"/>
                    <a:pt x="3004" y="141"/>
                    <a:pt x="3002" y="144"/>
                  </a:cubicBezTo>
                  <a:cubicBezTo>
                    <a:pt x="2997" y="146"/>
                    <a:pt x="2995" y="148"/>
                    <a:pt x="2992" y="148"/>
                  </a:cubicBezTo>
                  <a:cubicBezTo>
                    <a:pt x="2990" y="148"/>
                    <a:pt x="2988" y="146"/>
                    <a:pt x="2985" y="146"/>
                  </a:cubicBezTo>
                  <a:cubicBezTo>
                    <a:pt x="2980" y="144"/>
                    <a:pt x="2980" y="144"/>
                    <a:pt x="2980" y="141"/>
                  </a:cubicBezTo>
                  <a:cubicBezTo>
                    <a:pt x="2980" y="139"/>
                    <a:pt x="2983" y="134"/>
                    <a:pt x="2990" y="127"/>
                  </a:cubicBezTo>
                  <a:cubicBezTo>
                    <a:pt x="2997" y="117"/>
                    <a:pt x="3002" y="103"/>
                    <a:pt x="3004" y="84"/>
                  </a:cubicBezTo>
                  <a:moveTo>
                    <a:pt x="146" y="81"/>
                  </a:moveTo>
                  <a:lnTo>
                    <a:pt x="168" y="98"/>
                  </a:lnTo>
                  <a:lnTo>
                    <a:pt x="158" y="107"/>
                  </a:lnTo>
                  <a:lnTo>
                    <a:pt x="158" y="163"/>
                  </a:lnTo>
                  <a:cubicBezTo>
                    <a:pt x="158" y="177"/>
                    <a:pt x="158" y="194"/>
                    <a:pt x="160" y="216"/>
                  </a:cubicBezTo>
                  <a:lnTo>
                    <a:pt x="141" y="223"/>
                  </a:lnTo>
                  <a:lnTo>
                    <a:pt x="141" y="199"/>
                  </a:lnTo>
                  <a:lnTo>
                    <a:pt x="67" y="199"/>
                  </a:lnTo>
                  <a:lnTo>
                    <a:pt x="67" y="230"/>
                  </a:lnTo>
                  <a:lnTo>
                    <a:pt x="48" y="235"/>
                  </a:lnTo>
                  <a:cubicBezTo>
                    <a:pt x="48" y="206"/>
                    <a:pt x="48" y="180"/>
                    <a:pt x="48" y="156"/>
                  </a:cubicBezTo>
                  <a:cubicBezTo>
                    <a:pt x="48" y="134"/>
                    <a:pt x="48" y="110"/>
                    <a:pt x="48" y="84"/>
                  </a:cubicBezTo>
                  <a:lnTo>
                    <a:pt x="67" y="96"/>
                  </a:lnTo>
                  <a:lnTo>
                    <a:pt x="139" y="96"/>
                  </a:lnTo>
                  <a:lnTo>
                    <a:pt x="146" y="81"/>
                  </a:lnTo>
                  <a:close/>
                  <a:moveTo>
                    <a:pt x="350" y="81"/>
                  </a:moveTo>
                  <a:lnTo>
                    <a:pt x="355" y="81"/>
                  </a:lnTo>
                  <a:cubicBezTo>
                    <a:pt x="357" y="96"/>
                    <a:pt x="360" y="110"/>
                    <a:pt x="360" y="120"/>
                  </a:cubicBezTo>
                  <a:cubicBezTo>
                    <a:pt x="360" y="124"/>
                    <a:pt x="357" y="129"/>
                    <a:pt x="357" y="132"/>
                  </a:cubicBezTo>
                  <a:cubicBezTo>
                    <a:pt x="355" y="136"/>
                    <a:pt x="352" y="139"/>
                    <a:pt x="350" y="141"/>
                  </a:cubicBezTo>
                  <a:cubicBezTo>
                    <a:pt x="345" y="141"/>
                    <a:pt x="343" y="141"/>
                    <a:pt x="338" y="141"/>
                  </a:cubicBezTo>
                  <a:cubicBezTo>
                    <a:pt x="333" y="141"/>
                    <a:pt x="331" y="141"/>
                    <a:pt x="331" y="139"/>
                  </a:cubicBezTo>
                  <a:cubicBezTo>
                    <a:pt x="331" y="136"/>
                    <a:pt x="333" y="132"/>
                    <a:pt x="336" y="127"/>
                  </a:cubicBezTo>
                  <a:cubicBezTo>
                    <a:pt x="343" y="117"/>
                    <a:pt x="345" y="103"/>
                    <a:pt x="350" y="81"/>
                  </a:cubicBezTo>
                  <a:moveTo>
                    <a:pt x="1368" y="74"/>
                  </a:moveTo>
                  <a:lnTo>
                    <a:pt x="1368" y="158"/>
                  </a:lnTo>
                  <a:lnTo>
                    <a:pt x="1435" y="158"/>
                  </a:lnTo>
                  <a:lnTo>
                    <a:pt x="1435" y="74"/>
                  </a:lnTo>
                  <a:lnTo>
                    <a:pt x="1368" y="74"/>
                  </a:lnTo>
                  <a:close/>
                  <a:moveTo>
                    <a:pt x="890" y="74"/>
                  </a:moveTo>
                  <a:lnTo>
                    <a:pt x="912" y="98"/>
                  </a:lnTo>
                  <a:lnTo>
                    <a:pt x="780" y="98"/>
                  </a:lnTo>
                  <a:cubicBezTo>
                    <a:pt x="765" y="98"/>
                    <a:pt x="756" y="100"/>
                    <a:pt x="746" y="103"/>
                  </a:cubicBezTo>
                  <a:lnTo>
                    <a:pt x="734" y="91"/>
                  </a:lnTo>
                  <a:lnTo>
                    <a:pt x="873" y="91"/>
                  </a:lnTo>
                  <a:lnTo>
                    <a:pt x="890" y="74"/>
                  </a:lnTo>
                  <a:close/>
                  <a:moveTo>
                    <a:pt x="2251" y="52"/>
                  </a:moveTo>
                  <a:lnTo>
                    <a:pt x="2275" y="74"/>
                  </a:lnTo>
                  <a:cubicBezTo>
                    <a:pt x="2260" y="76"/>
                    <a:pt x="2246" y="88"/>
                    <a:pt x="2232" y="110"/>
                  </a:cubicBezTo>
                  <a:lnTo>
                    <a:pt x="2227" y="107"/>
                  </a:lnTo>
                  <a:lnTo>
                    <a:pt x="2241" y="74"/>
                  </a:lnTo>
                  <a:lnTo>
                    <a:pt x="2032" y="74"/>
                  </a:lnTo>
                  <a:cubicBezTo>
                    <a:pt x="2032" y="84"/>
                    <a:pt x="2035" y="88"/>
                    <a:pt x="2035" y="91"/>
                  </a:cubicBezTo>
                  <a:cubicBezTo>
                    <a:pt x="2035" y="98"/>
                    <a:pt x="2032" y="105"/>
                    <a:pt x="2028" y="107"/>
                  </a:cubicBezTo>
                  <a:cubicBezTo>
                    <a:pt x="2023" y="112"/>
                    <a:pt x="2018" y="115"/>
                    <a:pt x="2013" y="115"/>
                  </a:cubicBezTo>
                  <a:cubicBezTo>
                    <a:pt x="2006" y="112"/>
                    <a:pt x="2004" y="112"/>
                    <a:pt x="2004" y="107"/>
                  </a:cubicBezTo>
                  <a:cubicBezTo>
                    <a:pt x="2004" y="107"/>
                    <a:pt x="2004" y="105"/>
                    <a:pt x="2006" y="105"/>
                  </a:cubicBezTo>
                  <a:cubicBezTo>
                    <a:pt x="2008" y="100"/>
                    <a:pt x="2013" y="93"/>
                    <a:pt x="2015" y="86"/>
                  </a:cubicBezTo>
                  <a:cubicBezTo>
                    <a:pt x="2020" y="79"/>
                    <a:pt x="2023" y="67"/>
                    <a:pt x="2025" y="55"/>
                  </a:cubicBezTo>
                  <a:lnTo>
                    <a:pt x="2030" y="55"/>
                  </a:lnTo>
                  <a:lnTo>
                    <a:pt x="2032" y="67"/>
                  </a:lnTo>
                  <a:lnTo>
                    <a:pt x="2239" y="67"/>
                  </a:lnTo>
                  <a:lnTo>
                    <a:pt x="2251" y="52"/>
                  </a:lnTo>
                  <a:close/>
                  <a:moveTo>
                    <a:pt x="2416" y="43"/>
                  </a:moveTo>
                  <a:cubicBezTo>
                    <a:pt x="2404" y="60"/>
                    <a:pt x="2390" y="74"/>
                    <a:pt x="2378" y="86"/>
                  </a:cubicBezTo>
                  <a:lnTo>
                    <a:pt x="2392" y="93"/>
                  </a:lnTo>
                  <a:lnTo>
                    <a:pt x="2476" y="93"/>
                  </a:lnTo>
                  <a:cubicBezTo>
                    <a:pt x="2479" y="84"/>
                    <a:pt x="2488" y="67"/>
                    <a:pt x="2503" y="43"/>
                  </a:cubicBezTo>
                  <a:lnTo>
                    <a:pt x="2416" y="43"/>
                  </a:lnTo>
                  <a:close/>
                  <a:moveTo>
                    <a:pt x="580" y="26"/>
                  </a:moveTo>
                  <a:cubicBezTo>
                    <a:pt x="597" y="36"/>
                    <a:pt x="607" y="43"/>
                    <a:pt x="612" y="47"/>
                  </a:cubicBezTo>
                  <a:cubicBezTo>
                    <a:pt x="614" y="50"/>
                    <a:pt x="616" y="55"/>
                    <a:pt x="616" y="57"/>
                  </a:cubicBezTo>
                  <a:cubicBezTo>
                    <a:pt x="616" y="62"/>
                    <a:pt x="614" y="67"/>
                    <a:pt x="612" y="72"/>
                  </a:cubicBezTo>
                  <a:cubicBezTo>
                    <a:pt x="609" y="76"/>
                    <a:pt x="607" y="79"/>
                    <a:pt x="607" y="79"/>
                  </a:cubicBezTo>
                  <a:cubicBezTo>
                    <a:pt x="604" y="79"/>
                    <a:pt x="600" y="74"/>
                    <a:pt x="597" y="67"/>
                  </a:cubicBezTo>
                  <a:cubicBezTo>
                    <a:pt x="595" y="55"/>
                    <a:pt x="588" y="43"/>
                    <a:pt x="578" y="31"/>
                  </a:cubicBezTo>
                  <a:lnTo>
                    <a:pt x="580" y="26"/>
                  </a:lnTo>
                  <a:close/>
                  <a:moveTo>
                    <a:pt x="276" y="14"/>
                  </a:moveTo>
                  <a:lnTo>
                    <a:pt x="302" y="40"/>
                  </a:lnTo>
                  <a:lnTo>
                    <a:pt x="240" y="40"/>
                  </a:lnTo>
                  <a:lnTo>
                    <a:pt x="240" y="252"/>
                  </a:lnTo>
                  <a:cubicBezTo>
                    <a:pt x="240" y="276"/>
                    <a:pt x="230" y="290"/>
                    <a:pt x="211" y="297"/>
                  </a:cubicBezTo>
                  <a:cubicBezTo>
                    <a:pt x="208" y="285"/>
                    <a:pt x="194" y="276"/>
                    <a:pt x="168" y="268"/>
                  </a:cubicBezTo>
                  <a:lnTo>
                    <a:pt x="168" y="261"/>
                  </a:lnTo>
                  <a:cubicBezTo>
                    <a:pt x="180" y="264"/>
                    <a:pt x="194" y="264"/>
                    <a:pt x="206" y="266"/>
                  </a:cubicBezTo>
                  <a:cubicBezTo>
                    <a:pt x="218" y="266"/>
                    <a:pt x="223" y="261"/>
                    <a:pt x="220" y="247"/>
                  </a:cubicBezTo>
                  <a:lnTo>
                    <a:pt x="220" y="40"/>
                  </a:lnTo>
                  <a:lnTo>
                    <a:pt x="43" y="40"/>
                  </a:lnTo>
                  <a:cubicBezTo>
                    <a:pt x="31" y="40"/>
                    <a:pt x="21" y="43"/>
                    <a:pt x="12" y="45"/>
                  </a:cubicBezTo>
                  <a:lnTo>
                    <a:pt x="0" y="33"/>
                  </a:lnTo>
                  <a:lnTo>
                    <a:pt x="254" y="33"/>
                  </a:lnTo>
                  <a:lnTo>
                    <a:pt x="276" y="14"/>
                  </a:lnTo>
                  <a:close/>
                  <a:moveTo>
                    <a:pt x="3698" y="12"/>
                  </a:moveTo>
                  <a:cubicBezTo>
                    <a:pt x="3715" y="19"/>
                    <a:pt x="3729" y="26"/>
                    <a:pt x="3736" y="31"/>
                  </a:cubicBezTo>
                  <a:cubicBezTo>
                    <a:pt x="3746" y="38"/>
                    <a:pt x="3748" y="43"/>
                    <a:pt x="3748" y="47"/>
                  </a:cubicBezTo>
                  <a:cubicBezTo>
                    <a:pt x="3748" y="55"/>
                    <a:pt x="3746" y="60"/>
                    <a:pt x="3744" y="62"/>
                  </a:cubicBezTo>
                  <a:cubicBezTo>
                    <a:pt x="3741" y="67"/>
                    <a:pt x="3739" y="69"/>
                    <a:pt x="3736" y="69"/>
                  </a:cubicBezTo>
                  <a:cubicBezTo>
                    <a:pt x="3734" y="69"/>
                    <a:pt x="3732" y="64"/>
                    <a:pt x="3727" y="55"/>
                  </a:cubicBezTo>
                  <a:cubicBezTo>
                    <a:pt x="3722" y="43"/>
                    <a:pt x="3710" y="31"/>
                    <a:pt x="3693" y="16"/>
                  </a:cubicBezTo>
                  <a:lnTo>
                    <a:pt x="3698" y="12"/>
                  </a:lnTo>
                  <a:close/>
                  <a:moveTo>
                    <a:pt x="2740" y="12"/>
                  </a:moveTo>
                  <a:lnTo>
                    <a:pt x="2760" y="31"/>
                  </a:lnTo>
                  <a:lnTo>
                    <a:pt x="2748" y="38"/>
                  </a:lnTo>
                  <a:lnTo>
                    <a:pt x="2714" y="110"/>
                  </a:lnTo>
                  <a:cubicBezTo>
                    <a:pt x="2724" y="120"/>
                    <a:pt x="2733" y="132"/>
                    <a:pt x="2740" y="144"/>
                  </a:cubicBezTo>
                  <a:cubicBezTo>
                    <a:pt x="2748" y="156"/>
                    <a:pt x="2752" y="167"/>
                    <a:pt x="2755" y="180"/>
                  </a:cubicBezTo>
                  <a:cubicBezTo>
                    <a:pt x="2755" y="192"/>
                    <a:pt x="2752" y="204"/>
                    <a:pt x="2748" y="211"/>
                  </a:cubicBezTo>
                  <a:cubicBezTo>
                    <a:pt x="2743" y="220"/>
                    <a:pt x="2731" y="227"/>
                    <a:pt x="2714" y="230"/>
                  </a:cubicBezTo>
                  <a:cubicBezTo>
                    <a:pt x="2714" y="218"/>
                    <a:pt x="2707" y="211"/>
                    <a:pt x="2688" y="204"/>
                  </a:cubicBezTo>
                  <a:lnTo>
                    <a:pt x="2688" y="199"/>
                  </a:lnTo>
                  <a:cubicBezTo>
                    <a:pt x="2700" y="201"/>
                    <a:pt x="2709" y="204"/>
                    <a:pt x="2714" y="204"/>
                  </a:cubicBezTo>
                  <a:cubicBezTo>
                    <a:pt x="2721" y="204"/>
                    <a:pt x="2726" y="201"/>
                    <a:pt x="2731" y="196"/>
                  </a:cubicBezTo>
                  <a:cubicBezTo>
                    <a:pt x="2733" y="192"/>
                    <a:pt x="2735" y="187"/>
                    <a:pt x="2735" y="182"/>
                  </a:cubicBezTo>
                  <a:cubicBezTo>
                    <a:pt x="2735" y="180"/>
                    <a:pt x="2733" y="172"/>
                    <a:pt x="2731" y="158"/>
                  </a:cubicBezTo>
                  <a:cubicBezTo>
                    <a:pt x="2728" y="146"/>
                    <a:pt x="2721" y="132"/>
                    <a:pt x="2709" y="110"/>
                  </a:cubicBezTo>
                  <a:lnTo>
                    <a:pt x="2728" y="33"/>
                  </a:lnTo>
                  <a:lnTo>
                    <a:pt x="2680" y="33"/>
                  </a:lnTo>
                  <a:lnTo>
                    <a:pt x="2680" y="295"/>
                  </a:lnTo>
                  <a:lnTo>
                    <a:pt x="2664" y="302"/>
                  </a:lnTo>
                  <a:cubicBezTo>
                    <a:pt x="2664" y="280"/>
                    <a:pt x="2664" y="232"/>
                    <a:pt x="2664" y="158"/>
                  </a:cubicBezTo>
                  <a:cubicBezTo>
                    <a:pt x="2664" y="84"/>
                    <a:pt x="2664" y="36"/>
                    <a:pt x="2664" y="14"/>
                  </a:cubicBezTo>
                  <a:lnTo>
                    <a:pt x="2680" y="26"/>
                  </a:lnTo>
                  <a:lnTo>
                    <a:pt x="2728" y="26"/>
                  </a:lnTo>
                  <a:lnTo>
                    <a:pt x="2740" y="12"/>
                  </a:lnTo>
                  <a:close/>
                  <a:moveTo>
                    <a:pt x="3415" y="9"/>
                  </a:moveTo>
                  <a:lnTo>
                    <a:pt x="3439" y="28"/>
                  </a:lnTo>
                  <a:lnTo>
                    <a:pt x="3427" y="36"/>
                  </a:lnTo>
                  <a:cubicBezTo>
                    <a:pt x="3412" y="62"/>
                    <a:pt x="3398" y="86"/>
                    <a:pt x="3379" y="107"/>
                  </a:cubicBezTo>
                  <a:cubicBezTo>
                    <a:pt x="3362" y="129"/>
                    <a:pt x="3338" y="148"/>
                    <a:pt x="3312" y="165"/>
                  </a:cubicBezTo>
                  <a:lnTo>
                    <a:pt x="3309" y="163"/>
                  </a:lnTo>
                  <a:cubicBezTo>
                    <a:pt x="3331" y="144"/>
                    <a:pt x="3350" y="122"/>
                    <a:pt x="3369" y="98"/>
                  </a:cubicBezTo>
                  <a:cubicBezTo>
                    <a:pt x="3386" y="74"/>
                    <a:pt x="3400" y="43"/>
                    <a:pt x="3415" y="9"/>
                  </a:cubicBezTo>
                  <a:moveTo>
                    <a:pt x="2109" y="4"/>
                  </a:moveTo>
                  <a:cubicBezTo>
                    <a:pt x="2124" y="12"/>
                    <a:pt x="2135" y="19"/>
                    <a:pt x="2140" y="24"/>
                  </a:cubicBezTo>
                  <a:cubicBezTo>
                    <a:pt x="2148" y="28"/>
                    <a:pt x="2150" y="33"/>
                    <a:pt x="2150" y="38"/>
                  </a:cubicBezTo>
                  <a:cubicBezTo>
                    <a:pt x="2150" y="40"/>
                    <a:pt x="2148" y="43"/>
                    <a:pt x="2145" y="47"/>
                  </a:cubicBezTo>
                  <a:cubicBezTo>
                    <a:pt x="2143" y="52"/>
                    <a:pt x="2140" y="57"/>
                    <a:pt x="2138" y="57"/>
                  </a:cubicBezTo>
                  <a:cubicBezTo>
                    <a:pt x="2133" y="60"/>
                    <a:pt x="2131" y="55"/>
                    <a:pt x="2128" y="45"/>
                  </a:cubicBezTo>
                  <a:cubicBezTo>
                    <a:pt x="2126" y="36"/>
                    <a:pt x="2119" y="24"/>
                    <a:pt x="2107" y="9"/>
                  </a:cubicBezTo>
                  <a:lnTo>
                    <a:pt x="2109" y="4"/>
                  </a:lnTo>
                  <a:close/>
                  <a:moveTo>
                    <a:pt x="3480" y="2"/>
                  </a:moveTo>
                  <a:lnTo>
                    <a:pt x="3504" y="14"/>
                  </a:lnTo>
                  <a:lnTo>
                    <a:pt x="3494" y="19"/>
                  </a:lnTo>
                  <a:cubicBezTo>
                    <a:pt x="3504" y="55"/>
                    <a:pt x="3518" y="81"/>
                    <a:pt x="3540" y="100"/>
                  </a:cubicBezTo>
                  <a:cubicBezTo>
                    <a:pt x="3561" y="120"/>
                    <a:pt x="3585" y="129"/>
                    <a:pt x="3609" y="134"/>
                  </a:cubicBezTo>
                  <a:lnTo>
                    <a:pt x="3609" y="139"/>
                  </a:lnTo>
                  <a:cubicBezTo>
                    <a:pt x="3597" y="141"/>
                    <a:pt x="3588" y="146"/>
                    <a:pt x="3583" y="156"/>
                  </a:cubicBezTo>
                  <a:cubicBezTo>
                    <a:pt x="3554" y="139"/>
                    <a:pt x="3530" y="120"/>
                    <a:pt x="3513" y="93"/>
                  </a:cubicBezTo>
                  <a:cubicBezTo>
                    <a:pt x="3496" y="67"/>
                    <a:pt x="3487" y="38"/>
                    <a:pt x="3480" y="2"/>
                  </a:cubicBezTo>
                  <a:moveTo>
                    <a:pt x="3168" y="2"/>
                  </a:moveTo>
                  <a:lnTo>
                    <a:pt x="3199" y="16"/>
                  </a:lnTo>
                  <a:lnTo>
                    <a:pt x="3187" y="24"/>
                  </a:lnTo>
                  <a:lnTo>
                    <a:pt x="3187" y="91"/>
                  </a:lnTo>
                  <a:lnTo>
                    <a:pt x="3225" y="91"/>
                  </a:lnTo>
                  <a:lnTo>
                    <a:pt x="3242" y="74"/>
                  </a:lnTo>
                  <a:lnTo>
                    <a:pt x="3268" y="100"/>
                  </a:lnTo>
                  <a:lnTo>
                    <a:pt x="3187" y="100"/>
                  </a:lnTo>
                  <a:lnTo>
                    <a:pt x="3187" y="170"/>
                  </a:lnTo>
                  <a:lnTo>
                    <a:pt x="3220" y="170"/>
                  </a:lnTo>
                  <a:lnTo>
                    <a:pt x="3237" y="153"/>
                  </a:lnTo>
                  <a:lnTo>
                    <a:pt x="3261" y="180"/>
                  </a:lnTo>
                  <a:lnTo>
                    <a:pt x="3187" y="180"/>
                  </a:lnTo>
                  <a:lnTo>
                    <a:pt x="3187" y="268"/>
                  </a:lnTo>
                  <a:lnTo>
                    <a:pt x="3237" y="268"/>
                  </a:lnTo>
                  <a:lnTo>
                    <a:pt x="3256" y="252"/>
                  </a:lnTo>
                  <a:lnTo>
                    <a:pt x="3280" y="278"/>
                  </a:lnTo>
                  <a:lnTo>
                    <a:pt x="3112" y="278"/>
                  </a:lnTo>
                  <a:cubicBezTo>
                    <a:pt x="3100" y="278"/>
                    <a:pt x="3091" y="278"/>
                    <a:pt x="3081" y="280"/>
                  </a:cubicBezTo>
                  <a:lnTo>
                    <a:pt x="3069" y="268"/>
                  </a:lnTo>
                  <a:lnTo>
                    <a:pt x="3170" y="268"/>
                  </a:lnTo>
                  <a:lnTo>
                    <a:pt x="3170" y="180"/>
                  </a:lnTo>
                  <a:lnTo>
                    <a:pt x="3141" y="180"/>
                  </a:lnTo>
                  <a:cubicBezTo>
                    <a:pt x="3132" y="180"/>
                    <a:pt x="3120" y="180"/>
                    <a:pt x="3110" y="182"/>
                  </a:cubicBezTo>
                  <a:lnTo>
                    <a:pt x="3098" y="170"/>
                  </a:lnTo>
                  <a:lnTo>
                    <a:pt x="3170" y="170"/>
                  </a:lnTo>
                  <a:lnTo>
                    <a:pt x="3170" y="100"/>
                  </a:lnTo>
                  <a:lnTo>
                    <a:pt x="3115" y="100"/>
                  </a:lnTo>
                  <a:cubicBezTo>
                    <a:pt x="3105" y="127"/>
                    <a:pt x="3093" y="151"/>
                    <a:pt x="3079" y="167"/>
                  </a:cubicBezTo>
                  <a:lnTo>
                    <a:pt x="3074" y="165"/>
                  </a:lnTo>
                  <a:cubicBezTo>
                    <a:pt x="3086" y="144"/>
                    <a:pt x="3093" y="120"/>
                    <a:pt x="3100" y="96"/>
                  </a:cubicBezTo>
                  <a:cubicBezTo>
                    <a:pt x="3108" y="69"/>
                    <a:pt x="3112" y="47"/>
                    <a:pt x="3112" y="33"/>
                  </a:cubicBezTo>
                  <a:lnTo>
                    <a:pt x="3144" y="47"/>
                  </a:lnTo>
                  <a:lnTo>
                    <a:pt x="3132" y="55"/>
                  </a:lnTo>
                  <a:lnTo>
                    <a:pt x="3120" y="91"/>
                  </a:lnTo>
                  <a:lnTo>
                    <a:pt x="3170" y="91"/>
                  </a:lnTo>
                  <a:cubicBezTo>
                    <a:pt x="3170" y="45"/>
                    <a:pt x="3168" y="14"/>
                    <a:pt x="3168" y="2"/>
                  </a:cubicBezTo>
                  <a:moveTo>
                    <a:pt x="1516" y="2"/>
                  </a:moveTo>
                  <a:lnTo>
                    <a:pt x="1543" y="19"/>
                  </a:lnTo>
                  <a:cubicBezTo>
                    <a:pt x="1538" y="24"/>
                    <a:pt x="1526" y="40"/>
                    <a:pt x="1512" y="72"/>
                  </a:cubicBezTo>
                  <a:lnTo>
                    <a:pt x="1581" y="72"/>
                  </a:lnTo>
                  <a:lnTo>
                    <a:pt x="1595" y="57"/>
                  </a:lnTo>
                  <a:lnTo>
                    <a:pt x="1615" y="76"/>
                  </a:lnTo>
                  <a:lnTo>
                    <a:pt x="1603" y="86"/>
                  </a:lnTo>
                  <a:cubicBezTo>
                    <a:pt x="1600" y="187"/>
                    <a:pt x="1598" y="244"/>
                    <a:pt x="1595" y="256"/>
                  </a:cubicBezTo>
                  <a:cubicBezTo>
                    <a:pt x="1593" y="271"/>
                    <a:pt x="1588" y="280"/>
                    <a:pt x="1584" y="285"/>
                  </a:cubicBezTo>
                  <a:cubicBezTo>
                    <a:pt x="1579" y="290"/>
                    <a:pt x="1569" y="295"/>
                    <a:pt x="1557" y="300"/>
                  </a:cubicBezTo>
                  <a:cubicBezTo>
                    <a:pt x="1552" y="285"/>
                    <a:pt x="1538" y="276"/>
                    <a:pt x="1514" y="268"/>
                  </a:cubicBezTo>
                  <a:lnTo>
                    <a:pt x="1514" y="261"/>
                  </a:lnTo>
                  <a:cubicBezTo>
                    <a:pt x="1535" y="266"/>
                    <a:pt x="1550" y="268"/>
                    <a:pt x="1560" y="268"/>
                  </a:cubicBezTo>
                  <a:cubicBezTo>
                    <a:pt x="1569" y="268"/>
                    <a:pt x="1576" y="261"/>
                    <a:pt x="1579" y="247"/>
                  </a:cubicBezTo>
                  <a:cubicBezTo>
                    <a:pt x="1581" y="230"/>
                    <a:pt x="1581" y="175"/>
                    <a:pt x="1584" y="79"/>
                  </a:cubicBezTo>
                  <a:lnTo>
                    <a:pt x="1509" y="79"/>
                  </a:lnTo>
                  <a:cubicBezTo>
                    <a:pt x="1492" y="103"/>
                    <a:pt x="1478" y="124"/>
                    <a:pt x="1459" y="141"/>
                  </a:cubicBezTo>
                  <a:lnTo>
                    <a:pt x="1456" y="139"/>
                  </a:lnTo>
                  <a:cubicBezTo>
                    <a:pt x="1473" y="112"/>
                    <a:pt x="1488" y="88"/>
                    <a:pt x="1495" y="67"/>
                  </a:cubicBezTo>
                  <a:cubicBezTo>
                    <a:pt x="1504" y="45"/>
                    <a:pt x="1512" y="24"/>
                    <a:pt x="1516" y="2"/>
                  </a:cubicBezTo>
                  <a:moveTo>
                    <a:pt x="1171" y="2"/>
                  </a:moveTo>
                  <a:lnTo>
                    <a:pt x="1202" y="16"/>
                  </a:lnTo>
                  <a:lnTo>
                    <a:pt x="1190" y="24"/>
                  </a:lnTo>
                  <a:lnTo>
                    <a:pt x="1190" y="79"/>
                  </a:lnTo>
                  <a:lnTo>
                    <a:pt x="1248" y="79"/>
                  </a:lnTo>
                  <a:lnTo>
                    <a:pt x="1267" y="62"/>
                  </a:lnTo>
                  <a:lnTo>
                    <a:pt x="1291" y="86"/>
                  </a:lnTo>
                  <a:lnTo>
                    <a:pt x="1202" y="86"/>
                  </a:lnTo>
                  <a:cubicBezTo>
                    <a:pt x="1214" y="122"/>
                    <a:pt x="1228" y="151"/>
                    <a:pt x="1248" y="172"/>
                  </a:cubicBezTo>
                  <a:cubicBezTo>
                    <a:pt x="1264" y="194"/>
                    <a:pt x="1281" y="208"/>
                    <a:pt x="1295" y="213"/>
                  </a:cubicBezTo>
                  <a:lnTo>
                    <a:pt x="1295" y="218"/>
                  </a:lnTo>
                  <a:cubicBezTo>
                    <a:pt x="1281" y="218"/>
                    <a:pt x="1272" y="223"/>
                    <a:pt x="1269" y="230"/>
                  </a:cubicBezTo>
                  <a:cubicBezTo>
                    <a:pt x="1257" y="220"/>
                    <a:pt x="1243" y="201"/>
                    <a:pt x="1228" y="175"/>
                  </a:cubicBezTo>
                  <a:cubicBezTo>
                    <a:pt x="1214" y="146"/>
                    <a:pt x="1204" y="117"/>
                    <a:pt x="1195" y="86"/>
                  </a:cubicBezTo>
                  <a:lnTo>
                    <a:pt x="1190" y="86"/>
                  </a:lnTo>
                  <a:lnTo>
                    <a:pt x="1190" y="220"/>
                  </a:lnTo>
                  <a:lnTo>
                    <a:pt x="1216" y="220"/>
                  </a:lnTo>
                  <a:lnTo>
                    <a:pt x="1231" y="204"/>
                  </a:lnTo>
                  <a:lnTo>
                    <a:pt x="1255" y="227"/>
                  </a:lnTo>
                  <a:lnTo>
                    <a:pt x="1190" y="227"/>
                  </a:lnTo>
                  <a:lnTo>
                    <a:pt x="1190" y="240"/>
                  </a:lnTo>
                  <a:cubicBezTo>
                    <a:pt x="1190" y="256"/>
                    <a:pt x="1190" y="273"/>
                    <a:pt x="1192" y="290"/>
                  </a:cubicBezTo>
                  <a:lnTo>
                    <a:pt x="1171" y="300"/>
                  </a:lnTo>
                  <a:cubicBezTo>
                    <a:pt x="1173" y="273"/>
                    <a:pt x="1173" y="254"/>
                    <a:pt x="1173" y="244"/>
                  </a:cubicBezTo>
                  <a:lnTo>
                    <a:pt x="1173" y="227"/>
                  </a:lnTo>
                  <a:lnTo>
                    <a:pt x="1152" y="227"/>
                  </a:lnTo>
                  <a:cubicBezTo>
                    <a:pt x="1140" y="227"/>
                    <a:pt x="1130" y="230"/>
                    <a:pt x="1120" y="232"/>
                  </a:cubicBezTo>
                  <a:lnTo>
                    <a:pt x="1108" y="220"/>
                  </a:lnTo>
                  <a:lnTo>
                    <a:pt x="1173" y="220"/>
                  </a:lnTo>
                  <a:lnTo>
                    <a:pt x="1173" y="96"/>
                  </a:lnTo>
                  <a:cubicBezTo>
                    <a:pt x="1159" y="127"/>
                    <a:pt x="1144" y="156"/>
                    <a:pt x="1128" y="180"/>
                  </a:cubicBezTo>
                  <a:cubicBezTo>
                    <a:pt x="1111" y="201"/>
                    <a:pt x="1092" y="220"/>
                    <a:pt x="1072" y="237"/>
                  </a:cubicBezTo>
                  <a:lnTo>
                    <a:pt x="1068" y="232"/>
                  </a:lnTo>
                  <a:cubicBezTo>
                    <a:pt x="1084" y="218"/>
                    <a:pt x="1101" y="196"/>
                    <a:pt x="1118" y="167"/>
                  </a:cubicBezTo>
                  <a:cubicBezTo>
                    <a:pt x="1135" y="139"/>
                    <a:pt x="1147" y="112"/>
                    <a:pt x="1156" y="86"/>
                  </a:cubicBezTo>
                  <a:lnTo>
                    <a:pt x="1128" y="86"/>
                  </a:lnTo>
                  <a:cubicBezTo>
                    <a:pt x="1116" y="86"/>
                    <a:pt x="1106" y="86"/>
                    <a:pt x="1096" y="88"/>
                  </a:cubicBezTo>
                  <a:lnTo>
                    <a:pt x="1084" y="79"/>
                  </a:lnTo>
                  <a:lnTo>
                    <a:pt x="1173" y="79"/>
                  </a:lnTo>
                  <a:lnTo>
                    <a:pt x="1173" y="38"/>
                  </a:lnTo>
                  <a:cubicBezTo>
                    <a:pt x="1173" y="31"/>
                    <a:pt x="1173" y="19"/>
                    <a:pt x="1171" y="2"/>
                  </a:cubicBezTo>
                  <a:moveTo>
                    <a:pt x="460" y="2"/>
                  </a:moveTo>
                  <a:lnTo>
                    <a:pt x="489" y="16"/>
                  </a:lnTo>
                  <a:lnTo>
                    <a:pt x="477" y="24"/>
                  </a:lnTo>
                  <a:cubicBezTo>
                    <a:pt x="475" y="33"/>
                    <a:pt x="470" y="43"/>
                    <a:pt x="468" y="52"/>
                  </a:cubicBezTo>
                  <a:lnTo>
                    <a:pt x="501" y="52"/>
                  </a:lnTo>
                  <a:lnTo>
                    <a:pt x="511" y="40"/>
                  </a:lnTo>
                  <a:lnTo>
                    <a:pt x="530" y="57"/>
                  </a:lnTo>
                  <a:lnTo>
                    <a:pt x="520" y="64"/>
                  </a:lnTo>
                  <a:cubicBezTo>
                    <a:pt x="518" y="76"/>
                    <a:pt x="513" y="88"/>
                    <a:pt x="511" y="100"/>
                  </a:cubicBezTo>
                  <a:lnTo>
                    <a:pt x="544" y="100"/>
                  </a:lnTo>
                  <a:cubicBezTo>
                    <a:pt x="544" y="86"/>
                    <a:pt x="547" y="67"/>
                    <a:pt x="547" y="47"/>
                  </a:cubicBezTo>
                  <a:cubicBezTo>
                    <a:pt x="547" y="26"/>
                    <a:pt x="547" y="12"/>
                    <a:pt x="547" y="4"/>
                  </a:cubicBezTo>
                  <a:lnTo>
                    <a:pt x="576" y="16"/>
                  </a:lnTo>
                  <a:lnTo>
                    <a:pt x="566" y="26"/>
                  </a:lnTo>
                  <a:cubicBezTo>
                    <a:pt x="564" y="57"/>
                    <a:pt x="561" y="81"/>
                    <a:pt x="561" y="100"/>
                  </a:cubicBezTo>
                  <a:lnTo>
                    <a:pt x="595" y="100"/>
                  </a:lnTo>
                  <a:lnTo>
                    <a:pt x="609" y="84"/>
                  </a:lnTo>
                  <a:lnTo>
                    <a:pt x="628" y="107"/>
                  </a:lnTo>
                  <a:lnTo>
                    <a:pt x="571" y="107"/>
                  </a:lnTo>
                  <a:cubicBezTo>
                    <a:pt x="583" y="160"/>
                    <a:pt x="604" y="194"/>
                    <a:pt x="633" y="206"/>
                  </a:cubicBezTo>
                  <a:lnTo>
                    <a:pt x="633" y="211"/>
                  </a:lnTo>
                  <a:cubicBezTo>
                    <a:pt x="621" y="211"/>
                    <a:pt x="614" y="213"/>
                    <a:pt x="609" y="220"/>
                  </a:cubicBezTo>
                  <a:cubicBezTo>
                    <a:pt x="585" y="194"/>
                    <a:pt x="571" y="156"/>
                    <a:pt x="566" y="107"/>
                  </a:cubicBezTo>
                  <a:lnTo>
                    <a:pt x="559" y="107"/>
                  </a:lnTo>
                  <a:cubicBezTo>
                    <a:pt x="552" y="163"/>
                    <a:pt x="523" y="204"/>
                    <a:pt x="475" y="230"/>
                  </a:cubicBezTo>
                  <a:lnTo>
                    <a:pt x="472" y="225"/>
                  </a:lnTo>
                  <a:cubicBezTo>
                    <a:pt x="511" y="196"/>
                    <a:pt x="535" y="156"/>
                    <a:pt x="542" y="107"/>
                  </a:cubicBezTo>
                  <a:lnTo>
                    <a:pt x="508" y="107"/>
                  </a:lnTo>
                  <a:cubicBezTo>
                    <a:pt x="492" y="153"/>
                    <a:pt x="463" y="192"/>
                    <a:pt x="427" y="218"/>
                  </a:cubicBezTo>
                  <a:lnTo>
                    <a:pt x="424" y="213"/>
                  </a:lnTo>
                  <a:cubicBezTo>
                    <a:pt x="463" y="177"/>
                    <a:pt x="489" y="124"/>
                    <a:pt x="501" y="62"/>
                  </a:cubicBezTo>
                  <a:lnTo>
                    <a:pt x="465" y="62"/>
                  </a:lnTo>
                  <a:cubicBezTo>
                    <a:pt x="463" y="64"/>
                    <a:pt x="460" y="74"/>
                    <a:pt x="456" y="86"/>
                  </a:cubicBezTo>
                  <a:cubicBezTo>
                    <a:pt x="463" y="88"/>
                    <a:pt x="468" y="93"/>
                    <a:pt x="475" y="96"/>
                  </a:cubicBezTo>
                  <a:cubicBezTo>
                    <a:pt x="480" y="98"/>
                    <a:pt x="482" y="103"/>
                    <a:pt x="482" y="105"/>
                  </a:cubicBezTo>
                  <a:cubicBezTo>
                    <a:pt x="482" y="107"/>
                    <a:pt x="480" y="112"/>
                    <a:pt x="480" y="115"/>
                  </a:cubicBezTo>
                  <a:cubicBezTo>
                    <a:pt x="477" y="120"/>
                    <a:pt x="475" y="122"/>
                    <a:pt x="475" y="122"/>
                  </a:cubicBezTo>
                  <a:cubicBezTo>
                    <a:pt x="472" y="122"/>
                    <a:pt x="472" y="120"/>
                    <a:pt x="470" y="115"/>
                  </a:cubicBezTo>
                  <a:cubicBezTo>
                    <a:pt x="468" y="107"/>
                    <a:pt x="460" y="100"/>
                    <a:pt x="453" y="91"/>
                  </a:cubicBezTo>
                  <a:cubicBezTo>
                    <a:pt x="448" y="100"/>
                    <a:pt x="444" y="112"/>
                    <a:pt x="439" y="122"/>
                  </a:cubicBezTo>
                  <a:cubicBezTo>
                    <a:pt x="448" y="127"/>
                    <a:pt x="456" y="129"/>
                    <a:pt x="458" y="134"/>
                  </a:cubicBezTo>
                  <a:cubicBezTo>
                    <a:pt x="460" y="136"/>
                    <a:pt x="463" y="139"/>
                    <a:pt x="463" y="141"/>
                  </a:cubicBezTo>
                  <a:cubicBezTo>
                    <a:pt x="463" y="146"/>
                    <a:pt x="460" y="148"/>
                    <a:pt x="460" y="153"/>
                  </a:cubicBezTo>
                  <a:cubicBezTo>
                    <a:pt x="458" y="158"/>
                    <a:pt x="456" y="158"/>
                    <a:pt x="456" y="158"/>
                  </a:cubicBezTo>
                  <a:cubicBezTo>
                    <a:pt x="453" y="158"/>
                    <a:pt x="453" y="156"/>
                    <a:pt x="451" y="151"/>
                  </a:cubicBezTo>
                  <a:cubicBezTo>
                    <a:pt x="448" y="144"/>
                    <a:pt x="444" y="136"/>
                    <a:pt x="436" y="127"/>
                  </a:cubicBezTo>
                  <a:cubicBezTo>
                    <a:pt x="427" y="139"/>
                    <a:pt x="420" y="148"/>
                    <a:pt x="410" y="156"/>
                  </a:cubicBezTo>
                  <a:lnTo>
                    <a:pt x="408" y="153"/>
                  </a:lnTo>
                  <a:cubicBezTo>
                    <a:pt x="417" y="139"/>
                    <a:pt x="427" y="122"/>
                    <a:pt x="434" y="105"/>
                  </a:cubicBezTo>
                  <a:cubicBezTo>
                    <a:pt x="441" y="86"/>
                    <a:pt x="446" y="69"/>
                    <a:pt x="451" y="50"/>
                  </a:cubicBezTo>
                  <a:cubicBezTo>
                    <a:pt x="456" y="31"/>
                    <a:pt x="458" y="14"/>
                    <a:pt x="460" y="2"/>
                  </a:cubicBezTo>
                  <a:moveTo>
                    <a:pt x="3782" y="0"/>
                  </a:moveTo>
                  <a:lnTo>
                    <a:pt x="3815" y="14"/>
                  </a:lnTo>
                  <a:lnTo>
                    <a:pt x="3801" y="24"/>
                  </a:lnTo>
                  <a:lnTo>
                    <a:pt x="3801" y="76"/>
                  </a:lnTo>
                  <a:lnTo>
                    <a:pt x="3825" y="76"/>
                  </a:lnTo>
                  <a:cubicBezTo>
                    <a:pt x="3844" y="50"/>
                    <a:pt x="3859" y="26"/>
                    <a:pt x="3868" y="7"/>
                  </a:cubicBezTo>
                  <a:lnTo>
                    <a:pt x="3895" y="31"/>
                  </a:lnTo>
                  <a:lnTo>
                    <a:pt x="3880" y="33"/>
                  </a:lnTo>
                  <a:cubicBezTo>
                    <a:pt x="3871" y="40"/>
                    <a:pt x="3856" y="55"/>
                    <a:pt x="3832" y="76"/>
                  </a:cubicBezTo>
                  <a:lnTo>
                    <a:pt x="3897" y="76"/>
                  </a:lnTo>
                  <a:lnTo>
                    <a:pt x="3914" y="60"/>
                  </a:lnTo>
                  <a:lnTo>
                    <a:pt x="3938" y="84"/>
                  </a:lnTo>
                  <a:lnTo>
                    <a:pt x="3801" y="84"/>
                  </a:lnTo>
                  <a:lnTo>
                    <a:pt x="3801" y="91"/>
                  </a:lnTo>
                  <a:cubicBezTo>
                    <a:pt x="3854" y="107"/>
                    <a:pt x="3888" y="117"/>
                    <a:pt x="3897" y="122"/>
                  </a:cubicBezTo>
                  <a:cubicBezTo>
                    <a:pt x="3907" y="129"/>
                    <a:pt x="3914" y="134"/>
                    <a:pt x="3914" y="139"/>
                  </a:cubicBezTo>
                  <a:cubicBezTo>
                    <a:pt x="3914" y="144"/>
                    <a:pt x="3916" y="146"/>
                    <a:pt x="3916" y="148"/>
                  </a:cubicBezTo>
                  <a:cubicBezTo>
                    <a:pt x="3916" y="151"/>
                    <a:pt x="3914" y="156"/>
                    <a:pt x="3914" y="158"/>
                  </a:cubicBezTo>
                  <a:cubicBezTo>
                    <a:pt x="3912" y="160"/>
                    <a:pt x="3912" y="163"/>
                    <a:pt x="3912" y="163"/>
                  </a:cubicBezTo>
                  <a:cubicBezTo>
                    <a:pt x="3907" y="163"/>
                    <a:pt x="3900" y="156"/>
                    <a:pt x="3890" y="146"/>
                  </a:cubicBezTo>
                  <a:cubicBezTo>
                    <a:pt x="3875" y="134"/>
                    <a:pt x="3847" y="117"/>
                    <a:pt x="3801" y="98"/>
                  </a:cubicBezTo>
                  <a:cubicBezTo>
                    <a:pt x="3801" y="124"/>
                    <a:pt x="3801" y="141"/>
                    <a:pt x="3801" y="146"/>
                  </a:cubicBezTo>
                  <a:lnTo>
                    <a:pt x="3782" y="153"/>
                  </a:lnTo>
                  <a:cubicBezTo>
                    <a:pt x="3782" y="144"/>
                    <a:pt x="3782" y="120"/>
                    <a:pt x="3782" y="86"/>
                  </a:cubicBezTo>
                  <a:cubicBezTo>
                    <a:pt x="3768" y="105"/>
                    <a:pt x="3748" y="122"/>
                    <a:pt x="3729" y="136"/>
                  </a:cubicBezTo>
                  <a:cubicBezTo>
                    <a:pt x="3708" y="151"/>
                    <a:pt x="3681" y="165"/>
                    <a:pt x="3643" y="175"/>
                  </a:cubicBezTo>
                  <a:lnTo>
                    <a:pt x="3643" y="170"/>
                  </a:lnTo>
                  <a:cubicBezTo>
                    <a:pt x="3674" y="158"/>
                    <a:pt x="3700" y="144"/>
                    <a:pt x="3717" y="129"/>
                  </a:cubicBezTo>
                  <a:cubicBezTo>
                    <a:pt x="3734" y="115"/>
                    <a:pt x="3748" y="100"/>
                    <a:pt x="3763" y="84"/>
                  </a:cubicBezTo>
                  <a:lnTo>
                    <a:pt x="3688" y="84"/>
                  </a:lnTo>
                  <a:cubicBezTo>
                    <a:pt x="3676" y="84"/>
                    <a:pt x="3667" y="86"/>
                    <a:pt x="3657" y="88"/>
                  </a:cubicBezTo>
                  <a:lnTo>
                    <a:pt x="3645" y="76"/>
                  </a:lnTo>
                  <a:lnTo>
                    <a:pt x="3782" y="76"/>
                  </a:lnTo>
                  <a:lnTo>
                    <a:pt x="3782" y="21"/>
                  </a:lnTo>
                  <a:cubicBezTo>
                    <a:pt x="3782" y="14"/>
                    <a:pt x="3782" y="7"/>
                    <a:pt x="3782" y="0"/>
                  </a:cubicBezTo>
                  <a:moveTo>
                    <a:pt x="2827" y="0"/>
                  </a:moveTo>
                  <a:lnTo>
                    <a:pt x="2851" y="16"/>
                  </a:lnTo>
                  <a:lnTo>
                    <a:pt x="2841" y="24"/>
                  </a:lnTo>
                  <a:cubicBezTo>
                    <a:pt x="2853" y="43"/>
                    <a:pt x="2865" y="60"/>
                    <a:pt x="2882" y="76"/>
                  </a:cubicBezTo>
                  <a:cubicBezTo>
                    <a:pt x="2899" y="91"/>
                    <a:pt x="2920" y="103"/>
                    <a:pt x="2949" y="110"/>
                  </a:cubicBezTo>
                  <a:lnTo>
                    <a:pt x="2949" y="115"/>
                  </a:lnTo>
                  <a:cubicBezTo>
                    <a:pt x="2937" y="117"/>
                    <a:pt x="2928" y="122"/>
                    <a:pt x="2925" y="132"/>
                  </a:cubicBezTo>
                  <a:cubicBezTo>
                    <a:pt x="2904" y="120"/>
                    <a:pt x="2884" y="103"/>
                    <a:pt x="2872" y="86"/>
                  </a:cubicBezTo>
                  <a:cubicBezTo>
                    <a:pt x="2858" y="69"/>
                    <a:pt x="2846" y="47"/>
                    <a:pt x="2839" y="26"/>
                  </a:cubicBezTo>
                  <a:cubicBezTo>
                    <a:pt x="2822" y="55"/>
                    <a:pt x="2808" y="79"/>
                    <a:pt x="2791" y="93"/>
                  </a:cubicBezTo>
                  <a:cubicBezTo>
                    <a:pt x="2776" y="110"/>
                    <a:pt x="2760" y="124"/>
                    <a:pt x="2740" y="134"/>
                  </a:cubicBezTo>
                  <a:lnTo>
                    <a:pt x="2738" y="132"/>
                  </a:lnTo>
                  <a:cubicBezTo>
                    <a:pt x="2757" y="115"/>
                    <a:pt x="2774" y="96"/>
                    <a:pt x="2791" y="74"/>
                  </a:cubicBezTo>
                  <a:cubicBezTo>
                    <a:pt x="2805" y="50"/>
                    <a:pt x="2817" y="26"/>
                    <a:pt x="2827" y="0"/>
                  </a:cubicBezTo>
                  <a:moveTo>
                    <a:pt x="1396" y="0"/>
                  </a:moveTo>
                  <a:lnTo>
                    <a:pt x="1425" y="16"/>
                  </a:lnTo>
                  <a:cubicBezTo>
                    <a:pt x="1415" y="19"/>
                    <a:pt x="1404" y="38"/>
                    <a:pt x="1389" y="67"/>
                  </a:cubicBezTo>
                  <a:lnTo>
                    <a:pt x="1432" y="67"/>
                  </a:lnTo>
                  <a:lnTo>
                    <a:pt x="1444" y="55"/>
                  </a:lnTo>
                  <a:lnTo>
                    <a:pt x="1466" y="74"/>
                  </a:lnTo>
                  <a:lnTo>
                    <a:pt x="1452" y="84"/>
                  </a:lnTo>
                  <a:cubicBezTo>
                    <a:pt x="1452" y="184"/>
                    <a:pt x="1452" y="249"/>
                    <a:pt x="1454" y="280"/>
                  </a:cubicBezTo>
                  <a:lnTo>
                    <a:pt x="1435" y="290"/>
                  </a:lnTo>
                  <a:lnTo>
                    <a:pt x="1435" y="264"/>
                  </a:lnTo>
                  <a:lnTo>
                    <a:pt x="1368" y="264"/>
                  </a:lnTo>
                  <a:lnTo>
                    <a:pt x="1368" y="285"/>
                  </a:lnTo>
                  <a:lnTo>
                    <a:pt x="1351" y="297"/>
                  </a:lnTo>
                  <a:cubicBezTo>
                    <a:pt x="1351" y="256"/>
                    <a:pt x="1351" y="216"/>
                    <a:pt x="1351" y="175"/>
                  </a:cubicBezTo>
                  <a:cubicBezTo>
                    <a:pt x="1351" y="136"/>
                    <a:pt x="1351" y="96"/>
                    <a:pt x="1351" y="55"/>
                  </a:cubicBezTo>
                  <a:lnTo>
                    <a:pt x="1370" y="67"/>
                  </a:lnTo>
                  <a:lnTo>
                    <a:pt x="1382" y="67"/>
                  </a:lnTo>
                  <a:cubicBezTo>
                    <a:pt x="1392" y="38"/>
                    <a:pt x="1396" y="16"/>
                    <a:pt x="1396" y="0"/>
                  </a:cubicBezTo>
                  <a:moveTo>
                    <a:pt x="1068" y="0"/>
                  </a:moveTo>
                  <a:lnTo>
                    <a:pt x="1094" y="19"/>
                  </a:lnTo>
                  <a:lnTo>
                    <a:pt x="1084" y="24"/>
                  </a:lnTo>
                  <a:cubicBezTo>
                    <a:pt x="1070" y="52"/>
                    <a:pt x="1060" y="74"/>
                    <a:pt x="1053" y="91"/>
                  </a:cubicBezTo>
                  <a:lnTo>
                    <a:pt x="1072" y="103"/>
                  </a:lnTo>
                  <a:lnTo>
                    <a:pt x="1063" y="112"/>
                  </a:lnTo>
                  <a:lnTo>
                    <a:pt x="1063" y="290"/>
                  </a:lnTo>
                  <a:lnTo>
                    <a:pt x="1044" y="302"/>
                  </a:lnTo>
                  <a:cubicBezTo>
                    <a:pt x="1046" y="273"/>
                    <a:pt x="1046" y="252"/>
                    <a:pt x="1046" y="237"/>
                  </a:cubicBezTo>
                  <a:lnTo>
                    <a:pt x="1046" y="103"/>
                  </a:lnTo>
                  <a:cubicBezTo>
                    <a:pt x="1032" y="127"/>
                    <a:pt x="1015" y="146"/>
                    <a:pt x="996" y="167"/>
                  </a:cubicBezTo>
                  <a:lnTo>
                    <a:pt x="991" y="163"/>
                  </a:lnTo>
                  <a:cubicBezTo>
                    <a:pt x="1010" y="139"/>
                    <a:pt x="1029" y="107"/>
                    <a:pt x="1044" y="74"/>
                  </a:cubicBezTo>
                  <a:cubicBezTo>
                    <a:pt x="1056" y="38"/>
                    <a:pt x="1065" y="14"/>
                    <a:pt x="1068" y="0"/>
                  </a:cubicBezTo>
                  <a:moveTo>
                    <a:pt x="739" y="0"/>
                  </a:moveTo>
                  <a:lnTo>
                    <a:pt x="770" y="19"/>
                  </a:lnTo>
                  <a:lnTo>
                    <a:pt x="756" y="24"/>
                  </a:lnTo>
                  <a:cubicBezTo>
                    <a:pt x="748" y="36"/>
                    <a:pt x="744" y="43"/>
                    <a:pt x="739" y="50"/>
                  </a:cubicBezTo>
                  <a:lnTo>
                    <a:pt x="895" y="50"/>
                  </a:lnTo>
                  <a:lnTo>
                    <a:pt x="914" y="31"/>
                  </a:lnTo>
                  <a:lnTo>
                    <a:pt x="943" y="57"/>
                  </a:lnTo>
                  <a:lnTo>
                    <a:pt x="736" y="57"/>
                  </a:lnTo>
                  <a:cubicBezTo>
                    <a:pt x="715" y="93"/>
                    <a:pt x="693" y="122"/>
                    <a:pt x="664" y="146"/>
                  </a:cubicBezTo>
                  <a:lnTo>
                    <a:pt x="662" y="141"/>
                  </a:lnTo>
                  <a:cubicBezTo>
                    <a:pt x="684" y="115"/>
                    <a:pt x="700" y="88"/>
                    <a:pt x="715" y="62"/>
                  </a:cubicBezTo>
                  <a:cubicBezTo>
                    <a:pt x="727" y="36"/>
                    <a:pt x="734" y="16"/>
                    <a:pt x="739" y="0"/>
                  </a:cubicBezTo>
                  <a:moveTo>
                    <a:pt x="372" y="0"/>
                  </a:moveTo>
                  <a:lnTo>
                    <a:pt x="400" y="14"/>
                  </a:lnTo>
                  <a:lnTo>
                    <a:pt x="391" y="24"/>
                  </a:lnTo>
                  <a:lnTo>
                    <a:pt x="391" y="105"/>
                  </a:lnTo>
                  <a:cubicBezTo>
                    <a:pt x="403" y="86"/>
                    <a:pt x="412" y="69"/>
                    <a:pt x="417" y="55"/>
                  </a:cubicBezTo>
                  <a:lnTo>
                    <a:pt x="434" y="74"/>
                  </a:lnTo>
                  <a:cubicBezTo>
                    <a:pt x="429" y="76"/>
                    <a:pt x="415" y="91"/>
                    <a:pt x="391" y="117"/>
                  </a:cubicBezTo>
                  <a:cubicBezTo>
                    <a:pt x="388" y="156"/>
                    <a:pt x="388" y="182"/>
                    <a:pt x="386" y="192"/>
                  </a:cubicBezTo>
                  <a:cubicBezTo>
                    <a:pt x="403" y="201"/>
                    <a:pt x="415" y="208"/>
                    <a:pt x="417" y="213"/>
                  </a:cubicBezTo>
                  <a:cubicBezTo>
                    <a:pt x="422" y="218"/>
                    <a:pt x="424" y="225"/>
                    <a:pt x="424" y="230"/>
                  </a:cubicBezTo>
                  <a:cubicBezTo>
                    <a:pt x="424" y="235"/>
                    <a:pt x="424" y="237"/>
                    <a:pt x="422" y="242"/>
                  </a:cubicBezTo>
                  <a:cubicBezTo>
                    <a:pt x="420" y="247"/>
                    <a:pt x="420" y="249"/>
                    <a:pt x="417" y="249"/>
                  </a:cubicBezTo>
                  <a:cubicBezTo>
                    <a:pt x="415" y="249"/>
                    <a:pt x="412" y="244"/>
                    <a:pt x="410" y="237"/>
                  </a:cubicBezTo>
                  <a:cubicBezTo>
                    <a:pt x="405" y="227"/>
                    <a:pt x="398" y="216"/>
                    <a:pt x="384" y="199"/>
                  </a:cubicBezTo>
                  <a:cubicBezTo>
                    <a:pt x="379" y="242"/>
                    <a:pt x="360" y="276"/>
                    <a:pt x="333" y="300"/>
                  </a:cubicBezTo>
                  <a:lnTo>
                    <a:pt x="331" y="297"/>
                  </a:lnTo>
                  <a:cubicBezTo>
                    <a:pt x="348" y="271"/>
                    <a:pt x="360" y="244"/>
                    <a:pt x="364" y="216"/>
                  </a:cubicBezTo>
                  <a:cubicBezTo>
                    <a:pt x="369" y="187"/>
                    <a:pt x="374" y="153"/>
                    <a:pt x="374" y="115"/>
                  </a:cubicBezTo>
                  <a:cubicBezTo>
                    <a:pt x="374" y="76"/>
                    <a:pt x="372" y="38"/>
                    <a:pt x="372" y="0"/>
                  </a:cubicBezTo>
                  <a:moveTo>
                    <a:pt x="3026" y="0"/>
                  </a:moveTo>
                  <a:lnTo>
                    <a:pt x="3057" y="14"/>
                  </a:lnTo>
                  <a:lnTo>
                    <a:pt x="3045" y="21"/>
                  </a:lnTo>
                  <a:lnTo>
                    <a:pt x="3045" y="67"/>
                  </a:lnTo>
                  <a:cubicBezTo>
                    <a:pt x="3060" y="72"/>
                    <a:pt x="3069" y="76"/>
                    <a:pt x="3074" y="81"/>
                  </a:cubicBezTo>
                  <a:cubicBezTo>
                    <a:pt x="3081" y="84"/>
                    <a:pt x="3084" y="91"/>
                    <a:pt x="3081" y="98"/>
                  </a:cubicBezTo>
                  <a:cubicBezTo>
                    <a:pt x="3081" y="103"/>
                    <a:pt x="3079" y="107"/>
                    <a:pt x="3076" y="112"/>
                  </a:cubicBezTo>
                  <a:cubicBezTo>
                    <a:pt x="3072" y="115"/>
                    <a:pt x="3069" y="110"/>
                    <a:pt x="3064" y="100"/>
                  </a:cubicBezTo>
                  <a:cubicBezTo>
                    <a:pt x="3062" y="91"/>
                    <a:pt x="3055" y="81"/>
                    <a:pt x="3045" y="72"/>
                  </a:cubicBezTo>
                  <a:lnTo>
                    <a:pt x="3045" y="244"/>
                  </a:lnTo>
                  <a:cubicBezTo>
                    <a:pt x="3045" y="259"/>
                    <a:pt x="3045" y="276"/>
                    <a:pt x="3045" y="292"/>
                  </a:cubicBezTo>
                  <a:lnTo>
                    <a:pt x="3026" y="302"/>
                  </a:lnTo>
                  <a:cubicBezTo>
                    <a:pt x="3026" y="276"/>
                    <a:pt x="3026" y="254"/>
                    <a:pt x="3026" y="235"/>
                  </a:cubicBezTo>
                  <a:lnTo>
                    <a:pt x="3026" y="52"/>
                  </a:lnTo>
                  <a:cubicBezTo>
                    <a:pt x="3026" y="38"/>
                    <a:pt x="3026" y="19"/>
                    <a:pt x="3026" y="0"/>
                  </a:cubicBezTo>
                  <a:moveTo>
                    <a:pt x="2419" y="0"/>
                  </a:moveTo>
                  <a:lnTo>
                    <a:pt x="2445" y="16"/>
                  </a:lnTo>
                  <a:cubicBezTo>
                    <a:pt x="2438" y="16"/>
                    <a:pt x="2431" y="24"/>
                    <a:pt x="2421" y="36"/>
                  </a:cubicBezTo>
                  <a:lnTo>
                    <a:pt x="2503" y="36"/>
                  </a:lnTo>
                  <a:lnTo>
                    <a:pt x="2515" y="21"/>
                  </a:lnTo>
                  <a:lnTo>
                    <a:pt x="2539" y="45"/>
                  </a:lnTo>
                  <a:cubicBezTo>
                    <a:pt x="2524" y="47"/>
                    <a:pt x="2505" y="62"/>
                    <a:pt x="2484" y="93"/>
                  </a:cubicBezTo>
                  <a:lnTo>
                    <a:pt x="2563" y="93"/>
                  </a:lnTo>
                  <a:lnTo>
                    <a:pt x="2582" y="74"/>
                  </a:lnTo>
                  <a:lnTo>
                    <a:pt x="2608" y="100"/>
                  </a:lnTo>
                  <a:lnTo>
                    <a:pt x="2395" y="100"/>
                  </a:lnTo>
                  <a:lnTo>
                    <a:pt x="2395" y="175"/>
                  </a:lnTo>
                  <a:cubicBezTo>
                    <a:pt x="2395" y="211"/>
                    <a:pt x="2388" y="237"/>
                    <a:pt x="2373" y="256"/>
                  </a:cubicBezTo>
                  <a:cubicBezTo>
                    <a:pt x="2361" y="273"/>
                    <a:pt x="2344" y="290"/>
                    <a:pt x="2323" y="302"/>
                  </a:cubicBezTo>
                  <a:lnTo>
                    <a:pt x="2320" y="300"/>
                  </a:lnTo>
                  <a:cubicBezTo>
                    <a:pt x="2340" y="283"/>
                    <a:pt x="2354" y="266"/>
                    <a:pt x="2361" y="247"/>
                  </a:cubicBezTo>
                  <a:cubicBezTo>
                    <a:pt x="2371" y="230"/>
                    <a:pt x="2375" y="206"/>
                    <a:pt x="2375" y="177"/>
                  </a:cubicBezTo>
                  <a:lnTo>
                    <a:pt x="2375" y="86"/>
                  </a:lnTo>
                  <a:cubicBezTo>
                    <a:pt x="2359" y="100"/>
                    <a:pt x="2344" y="112"/>
                    <a:pt x="2328" y="120"/>
                  </a:cubicBezTo>
                  <a:lnTo>
                    <a:pt x="2325" y="115"/>
                  </a:lnTo>
                  <a:cubicBezTo>
                    <a:pt x="2347" y="100"/>
                    <a:pt x="2366" y="81"/>
                    <a:pt x="2383" y="62"/>
                  </a:cubicBezTo>
                  <a:cubicBezTo>
                    <a:pt x="2400" y="40"/>
                    <a:pt x="2412" y="21"/>
                    <a:pt x="2419" y="0"/>
                  </a:cubicBezTo>
                  <a:moveTo>
                    <a:pt x="1792" y="0"/>
                  </a:moveTo>
                  <a:lnTo>
                    <a:pt x="1828" y="14"/>
                  </a:lnTo>
                  <a:lnTo>
                    <a:pt x="1816" y="24"/>
                  </a:lnTo>
                  <a:lnTo>
                    <a:pt x="1816" y="47"/>
                  </a:lnTo>
                  <a:lnTo>
                    <a:pt x="1816" y="120"/>
                  </a:lnTo>
                  <a:cubicBezTo>
                    <a:pt x="1824" y="139"/>
                    <a:pt x="1831" y="153"/>
                    <a:pt x="1835" y="163"/>
                  </a:cubicBezTo>
                  <a:cubicBezTo>
                    <a:pt x="1867" y="129"/>
                    <a:pt x="1888" y="100"/>
                    <a:pt x="1900" y="72"/>
                  </a:cubicBezTo>
                  <a:lnTo>
                    <a:pt x="1924" y="98"/>
                  </a:lnTo>
                  <a:lnTo>
                    <a:pt x="1910" y="100"/>
                  </a:lnTo>
                  <a:cubicBezTo>
                    <a:pt x="1886" y="127"/>
                    <a:pt x="1862" y="148"/>
                    <a:pt x="1838" y="167"/>
                  </a:cubicBezTo>
                  <a:cubicBezTo>
                    <a:pt x="1874" y="227"/>
                    <a:pt x="1915" y="261"/>
                    <a:pt x="1958" y="271"/>
                  </a:cubicBezTo>
                  <a:lnTo>
                    <a:pt x="1958" y="276"/>
                  </a:lnTo>
                  <a:cubicBezTo>
                    <a:pt x="1944" y="276"/>
                    <a:pt x="1934" y="283"/>
                    <a:pt x="1932" y="292"/>
                  </a:cubicBezTo>
                  <a:cubicBezTo>
                    <a:pt x="1874" y="256"/>
                    <a:pt x="1835" y="201"/>
                    <a:pt x="1814" y="129"/>
                  </a:cubicBezTo>
                  <a:cubicBezTo>
                    <a:pt x="1807" y="180"/>
                    <a:pt x="1790" y="218"/>
                    <a:pt x="1766" y="244"/>
                  </a:cubicBezTo>
                  <a:cubicBezTo>
                    <a:pt x="1742" y="268"/>
                    <a:pt x="1706" y="290"/>
                    <a:pt x="1658" y="304"/>
                  </a:cubicBezTo>
                  <a:lnTo>
                    <a:pt x="1655" y="300"/>
                  </a:lnTo>
                  <a:cubicBezTo>
                    <a:pt x="1708" y="278"/>
                    <a:pt x="1742" y="252"/>
                    <a:pt x="1764" y="220"/>
                  </a:cubicBezTo>
                  <a:cubicBezTo>
                    <a:pt x="1783" y="187"/>
                    <a:pt x="1795" y="148"/>
                    <a:pt x="1795" y="107"/>
                  </a:cubicBezTo>
                  <a:cubicBezTo>
                    <a:pt x="1795" y="64"/>
                    <a:pt x="1795" y="28"/>
                    <a:pt x="1792" y="0"/>
                  </a:cubicBezTo>
                </a:path>
              </a:pathLst>
            </a:custGeom>
            <a:solidFill>
              <a:srgbClr val="000000">
                <a:alpha val="100000"/>
              </a:srgbClr>
            </a:solidFill>
            <a:ln cap="flat">
              <a:noFill/>
              <a:prstDash val="solid"/>
              <a:miter lim="0"/>
            </a:ln>
          </p:spPr>
          <p:txBody>
            <a:bodyPr rtlCol="0"/>
            <a:lstStyle/>
            <a:p>
              <a:pPr algn="ctr"/>
              <a:endParaRPr lang="zh-CN" altLang="en-US"/>
            </a:p>
          </p:txBody>
        </p:sp>
        <p:sp>
          <p:nvSpPr>
            <p:cNvPr id="164" name="path"/>
            <p:cNvSpPr/>
            <p:nvPr/>
          </p:nvSpPr>
          <p:spPr>
            <a:xfrm>
              <a:off x="0" y="0"/>
              <a:ext cx="2508505" cy="199644"/>
            </a:xfrm>
            <a:custGeom>
              <a:avLst/>
              <a:gdLst/>
              <a:ahLst/>
              <a:cxnLst/>
              <a:rect l="0" t="0" r="0" b="0"/>
              <a:pathLst>
                <a:path w="3950" h="314">
                  <a:moveTo>
                    <a:pt x="484" y="240"/>
                  </a:moveTo>
                  <a:cubicBezTo>
                    <a:pt x="499" y="256"/>
                    <a:pt x="508" y="268"/>
                    <a:pt x="511" y="276"/>
                  </a:cubicBezTo>
                  <a:cubicBezTo>
                    <a:pt x="513" y="285"/>
                    <a:pt x="513" y="292"/>
                    <a:pt x="508" y="295"/>
                  </a:cubicBezTo>
                  <a:cubicBezTo>
                    <a:pt x="504" y="300"/>
                    <a:pt x="499" y="302"/>
                    <a:pt x="496" y="302"/>
                  </a:cubicBezTo>
                  <a:cubicBezTo>
                    <a:pt x="494" y="302"/>
                    <a:pt x="492" y="300"/>
                    <a:pt x="492" y="290"/>
                  </a:cubicBezTo>
                  <a:cubicBezTo>
                    <a:pt x="492" y="278"/>
                    <a:pt x="487" y="261"/>
                    <a:pt x="482" y="242"/>
                  </a:cubicBezTo>
                  <a:lnTo>
                    <a:pt x="484" y="240"/>
                  </a:lnTo>
                  <a:close/>
                  <a:moveTo>
                    <a:pt x="446" y="240"/>
                  </a:moveTo>
                  <a:lnTo>
                    <a:pt x="451" y="242"/>
                  </a:lnTo>
                  <a:cubicBezTo>
                    <a:pt x="451" y="261"/>
                    <a:pt x="451" y="276"/>
                    <a:pt x="446" y="285"/>
                  </a:cubicBezTo>
                  <a:cubicBezTo>
                    <a:pt x="444" y="295"/>
                    <a:pt x="441" y="300"/>
                    <a:pt x="436" y="300"/>
                  </a:cubicBezTo>
                  <a:cubicBezTo>
                    <a:pt x="432" y="300"/>
                    <a:pt x="429" y="302"/>
                    <a:pt x="429" y="302"/>
                  </a:cubicBezTo>
                  <a:cubicBezTo>
                    <a:pt x="424" y="302"/>
                    <a:pt x="420" y="300"/>
                    <a:pt x="420" y="300"/>
                  </a:cubicBezTo>
                  <a:cubicBezTo>
                    <a:pt x="417" y="297"/>
                    <a:pt x="415" y="297"/>
                    <a:pt x="415" y="295"/>
                  </a:cubicBezTo>
                  <a:cubicBezTo>
                    <a:pt x="415" y="292"/>
                    <a:pt x="417" y="287"/>
                    <a:pt x="424" y="283"/>
                  </a:cubicBezTo>
                  <a:cubicBezTo>
                    <a:pt x="432" y="273"/>
                    <a:pt x="439" y="261"/>
                    <a:pt x="446" y="240"/>
                  </a:cubicBezTo>
                  <a:moveTo>
                    <a:pt x="592" y="237"/>
                  </a:moveTo>
                  <a:cubicBezTo>
                    <a:pt x="607" y="249"/>
                    <a:pt x="616" y="256"/>
                    <a:pt x="621" y="266"/>
                  </a:cubicBezTo>
                  <a:cubicBezTo>
                    <a:pt x="628" y="273"/>
                    <a:pt x="631" y="278"/>
                    <a:pt x="631" y="283"/>
                  </a:cubicBezTo>
                  <a:cubicBezTo>
                    <a:pt x="631" y="287"/>
                    <a:pt x="628" y="292"/>
                    <a:pt x="626" y="297"/>
                  </a:cubicBezTo>
                  <a:cubicBezTo>
                    <a:pt x="624" y="302"/>
                    <a:pt x="621" y="304"/>
                    <a:pt x="619" y="304"/>
                  </a:cubicBezTo>
                  <a:cubicBezTo>
                    <a:pt x="614" y="304"/>
                    <a:pt x="612" y="300"/>
                    <a:pt x="612" y="290"/>
                  </a:cubicBezTo>
                  <a:cubicBezTo>
                    <a:pt x="607" y="276"/>
                    <a:pt x="600" y="259"/>
                    <a:pt x="588" y="240"/>
                  </a:cubicBezTo>
                  <a:lnTo>
                    <a:pt x="592" y="237"/>
                  </a:lnTo>
                  <a:close/>
                  <a:moveTo>
                    <a:pt x="537" y="237"/>
                  </a:moveTo>
                  <a:cubicBezTo>
                    <a:pt x="552" y="249"/>
                    <a:pt x="561" y="259"/>
                    <a:pt x="566" y="266"/>
                  </a:cubicBezTo>
                  <a:cubicBezTo>
                    <a:pt x="571" y="271"/>
                    <a:pt x="571" y="278"/>
                    <a:pt x="571" y="283"/>
                  </a:cubicBezTo>
                  <a:cubicBezTo>
                    <a:pt x="571" y="287"/>
                    <a:pt x="571" y="292"/>
                    <a:pt x="566" y="295"/>
                  </a:cubicBezTo>
                  <a:cubicBezTo>
                    <a:pt x="561" y="300"/>
                    <a:pt x="559" y="302"/>
                    <a:pt x="559" y="302"/>
                  </a:cubicBezTo>
                  <a:cubicBezTo>
                    <a:pt x="556" y="302"/>
                    <a:pt x="554" y="297"/>
                    <a:pt x="552" y="287"/>
                  </a:cubicBezTo>
                  <a:cubicBezTo>
                    <a:pt x="549" y="273"/>
                    <a:pt x="544" y="259"/>
                    <a:pt x="535" y="240"/>
                  </a:cubicBezTo>
                  <a:lnTo>
                    <a:pt x="537" y="237"/>
                  </a:lnTo>
                  <a:close/>
                  <a:moveTo>
                    <a:pt x="2774" y="172"/>
                  </a:moveTo>
                  <a:cubicBezTo>
                    <a:pt x="2793" y="194"/>
                    <a:pt x="2803" y="211"/>
                    <a:pt x="2805" y="218"/>
                  </a:cubicBezTo>
                  <a:cubicBezTo>
                    <a:pt x="2810" y="225"/>
                    <a:pt x="2810" y="232"/>
                    <a:pt x="2810" y="235"/>
                  </a:cubicBezTo>
                  <a:cubicBezTo>
                    <a:pt x="2810" y="242"/>
                    <a:pt x="2808" y="247"/>
                    <a:pt x="2803" y="252"/>
                  </a:cubicBezTo>
                  <a:cubicBezTo>
                    <a:pt x="2800" y="256"/>
                    <a:pt x="2796" y="259"/>
                    <a:pt x="2796" y="259"/>
                  </a:cubicBezTo>
                  <a:cubicBezTo>
                    <a:pt x="2793" y="259"/>
                    <a:pt x="2791" y="252"/>
                    <a:pt x="2788" y="242"/>
                  </a:cubicBezTo>
                  <a:cubicBezTo>
                    <a:pt x="2788" y="227"/>
                    <a:pt x="2781" y="203"/>
                    <a:pt x="2769" y="175"/>
                  </a:cubicBezTo>
                  <a:lnTo>
                    <a:pt x="2774" y="172"/>
                  </a:lnTo>
                  <a:close/>
                  <a:moveTo>
                    <a:pt x="1372" y="170"/>
                  </a:moveTo>
                  <a:lnTo>
                    <a:pt x="1372" y="261"/>
                  </a:lnTo>
                  <a:lnTo>
                    <a:pt x="1440" y="261"/>
                  </a:lnTo>
                  <a:lnTo>
                    <a:pt x="1440" y="170"/>
                  </a:lnTo>
                  <a:lnTo>
                    <a:pt x="1372" y="170"/>
                  </a:lnTo>
                  <a:close/>
                  <a:moveTo>
                    <a:pt x="3775" y="160"/>
                  </a:moveTo>
                  <a:lnTo>
                    <a:pt x="3808" y="175"/>
                  </a:lnTo>
                  <a:lnTo>
                    <a:pt x="3796" y="184"/>
                  </a:lnTo>
                  <a:cubicBezTo>
                    <a:pt x="3794" y="189"/>
                    <a:pt x="3792" y="194"/>
                    <a:pt x="3792" y="196"/>
                  </a:cubicBezTo>
                  <a:lnTo>
                    <a:pt x="3902" y="196"/>
                  </a:lnTo>
                  <a:lnTo>
                    <a:pt x="3921" y="180"/>
                  </a:lnTo>
                  <a:lnTo>
                    <a:pt x="3943" y="206"/>
                  </a:lnTo>
                  <a:lnTo>
                    <a:pt x="3808" y="206"/>
                  </a:lnTo>
                  <a:cubicBezTo>
                    <a:pt x="3823" y="225"/>
                    <a:pt x="3842" y="242"/>
                    <a:pt x="3864" y="256"/>
                  </a:cubicBezTo>
                  <a:cubicBezTo>
                    <a:pt x="3885" y="268"/>
                    <a:pt x="3912" y="278"/>
                    <a:pt x="3945" y="280"/>
                  </a:cubicBezTo>
                  <a:lnTo>
                    <a:pt x="3945" y="285"/>
                  </a:lnTo>
                  <a:cubicBezTo>
                    <a:pt x="3928" y="287"/>
                    <a:pt x="3919" y="292"/>
                    <a:pt x="3914" y="304"/>
                  </a:cubicBezTo>
                  <a:cubicBezTo>
                    <a:pt x="3885" y="292"/>
                    <a:pt x="3861" y="278"/>
                    <a:pt x="3842" y="259"/>
                  </a:cubicBezTo>
                  <a:cubicBezTo>
                    <a:pt x="3823" y="240"/>
                    <a:pt x="3808" y="223"/>
                    <a:pt x="3804" y="206"/>
                  </a:cubicBezTo>
                  <a:lnTo>
                    <a:pt x="3789" y="206"/>
                  </a:lnTo>
                  <a:cubicBezTo>
                    <a:pt x="3780" y="240"/>
                    <a:pt x="3763" y="263"/>
                    <a:pt x="3741" y="278"/>
                  </a:cubicBezTo>
                  <a:cubicBezTo>
                    <a:pt x="3717" y="292"/>
                    <a:pt x="3686" y="302"/>
                    <a:pt x="3643" y="309"/>
                  </a:cubicBezTo>
                  <a:lnTo>
                    <a:pt x="3643" y="304"/>
                  </a:lnTo>
                  <a:cubicBezTo>
                    <a:pt x="3674" y="297"/>
                    <a:pt x="3700" y="285"/>
                    <a:pt x="3722" y="271"/>
                  </a:cubicBezTo>
                  <a:cubicBezTo>
                    <a:pt x="3746" y="259"/>
                    <a:pt x="3760" y="235"/>
                    <a:pt x="3770" y="206"/>
                  </a:cubicBezTo>
                  <a:lnTo>
                    <a:pt x="3684" y="206"/>
                  </a:lnTo>
                  <a:cubicBezTo>
                    <a:pt x="3672" y="206"/>
                    <a:pt x="3662" y="206"/>
                    <a:pt x="3652" y="208"/>
                  </a:cubicBezTo>
                  <a:lnTo>
                    <a:pt x="3640" y="196"/>
                  </a:lnTo>
                  <a:lnTo>
                    <a:pt x="3772" y="196"/>
                  </a:lnTo>
                  <a:cubicBezTo>
                    <a:pt x="3772" y="184"/>
                    <a:pt x="3775" y="172"/>
                    <a:pt x="3775" y="160"/>
                  </a:cubicBezTo>
                  <a:moveTo>
                    <a:pt x="2817" y="160"/>
                  </a:moveTo>
                  <a:cubicBezTo>
                    <a:pt x="2841" y="187"/>
                    <a:pt x="2853" y="206"/>
                    <a:pt x="2853" y="218"/>
                  </a:cubicBezTo>
                  <a:cubicBezTo>
                    <a:pt x="2856" y="227"/>
                    <a:pt x="2853" y="235"/>
                    <a:pt x="2851" y="240"/>
                  </a:cubicBezTo>
                  <a:cubicBezTo>
                    <a:pt x="2846" y="244"/>
                    <a:pt x="2841" y="247"/>
                    <a:pt x="2839" y="247"/>
                  </a:cubicBezTo>
                  <a:cubicBezTo>
                    <a:pt x="2836" y="247"/>
                    <a:pt x="2834" y="240"/>
                    <a:pt x="2834" y="227"/>
                  </a:cubicBezTo>
                  <a:cubicBezTo>
                    <a:pt x="2832" y="211"/>
                    <a:pt x="2824" y="189"/>
                    <a:pt x="2815" y="163"/>
                  </a:cubicBezTo>
                  <a:lnTo>
                    <a:pt x="2817" y="160"/>
                  </a:lnTo>
                  <a:close/>
                  <a:moveTo>
                    <a:pt x="2899" y="153"/>
                  </a:moveTo>
                  <a:lnTo>
                    <a:pt x="2928" y="170"/>
                  </a:lnTo>
                  <a:cubicBezTo>
                    <a:pt x="2920" y="175"/>
                    <a:pt x="2911" y="189"/>
                    <a:pt x="2901" y="211"/>
                  </a:cubicBezTo>
                  <a:cubicBezTo>
                    <a:pt x="2892" y="235"/>
                    <a:pt x="2882" y="259"/>
                    <a:pt x="2870" y="283"/>
                  </a:cubicBezTo>
                  <a:lnTo>
                    <a:pt x="2899" y="283"/>
                  </a:lnTo>
                  <a:lnTo>
                    <a:pt x="2920" y="263"/>
                  </a:lnTo>
                  <a:lnTo>
                    <a:pt x="2944" y="290"/>
                  </a:lnTo>
                  <a:lnTo>
                    <a:pt x="2781" y="290"/>
                  </a:lnTo>
                  <a:cubicBezTo>
                    <a:pt x="2772" y="290"/>
                    <a:pt x="2760" y="292"/>
                    <a:pt x="2750" y="295"/>
                  </a:cubicBezTo>
                  <a:lnTo>
                    <a:pt x="2738" y="283"/>
                  </a:lnTo>
                  <a:lnTo>
                    <a:pt x="2863" y="283"/>
                  </a:lnTo>
                  <a:cubicBezTo>
                    <a:pt x="2882" y="227"/>
                    <a:pt x="2894" y="184"/>
                    <a:pt x="2899" y="153"/>
                  </a:cubicBezTo>
                  <a:moveTo>
                    <a:pt x="2061" y="136"/>
                  </a:moveTo>
                  <a:lnTo>
                    <a:pt x="2068" y="136"/>
                  </a:lnTo>
                  <a:cubicBezTo>
                    <a:pt x="2071" y="175"/>
                    <a:pt x="2068" y="194"/>
                    <a:pt x="2061" y="201"/>
                  </a:cubicBezTo>
                  <a:cubicBezTo>
                    <a:pt x="2054" y="206"/>
                    <a:pt x="2047" y="208"/>
                    <a:pt x="2040" y="206"/>
                  </a:cubicBezTo>
                  <a:cubicBezTo>
                    <a:pt x="2035" y="203"/>
                    <a:pt x="2030" y="203"/>
                    <a:pt x="2030" y="201"/>
                  </a:cubicBezTo>
                  <a:cubicBezTo>
                    <a:pt x="2030" y="196"/>
                    <a:pt x="2032" y="196"/>
                    <a:pt x="2035" y="194"/>
                  </a:cubicBezTo>
                  <a:cubicBezTo>
                    <a:pt x="2037" y="189"/>
                    <a:pt x="2042" y="182"/>
                    <a:pt x="2047" y="175"/>
                  </a:cubicBezTo>
                  <a:cubicBezTo>
                    <a:pt x="2052" y="167"/>
                    <a:pt x="2056" y="156"/>
                    <a:pt x="2061" y="136"/>
                  </a:cubicBezTo>
                  <a:moveTo>
                    <a:pt x="1497" y="134"/>
                  </a:moveTo>
                  <a:cubicBezTo>
                    <a:pt x="1516" y="148"/>
                    <a:pt x="1528" y="160"/>
                    <a:pt x="1533" y="167"/>
                  </a:cubicBezTo>
                  <a:cubicBezTo>
                    <a:pt x="1536" y="175"/>
                    <a:pt x="1538" y="180"/>
                    <a:pt x="1538" y="184"/>
                  </a:cubicBezTo>
                  <a:cubicBezTo>
                    <a:pt x="1538" y="189"/>
                    <a:pt x="1536" y="194"/>
                    <a:pt x="1533" y="199"/>
                  </a:cubicBezTo>
                  <a:cubicBezTo>
                    <a:pt x="1528" y="203"/>
                    <a:pt x="1526" y="206"/>
                    <a:pt x="1526" y="206"/>
                  </a:cubicBezTo>
                  <a:cubicBezTo>
                    <a:pt x="1521" y="206"/>
                    <a:pt x="1519" y="199"/>
                    <a:pt x="1516" y="187"/>
                  </a:cubicBezTo>
                  <a:cubicBezTo>
                    <a:pt x="1514" y="170"/>
                    <a:pt x="1507" y="153"/>
                    <a:pt x="1495" y="136"/>
                  </a:cubicBezTo>
                  <a:lnTo>
                    <a:pt x="1497" y="134"/>
                  </a:lnTo>
                  <a:close/>
                  <a:moveTo>
                    <a:pt x="2440" y="129"/>
                  </a:moveTo>
                  <a:lnTo>
                    <a:pt x="2457" y="141"/>
                  </a:lnTo>
                  <a:lnTo>
                    <a:pt x="2536" y="141"/>
                  </a:lnTo>
                  <a:lnTo>
                    <a:pt x="2544" y="129"/>
                  </a:lnTo>
                  <a:lnTo>
                    <a:pt x="2565" y="143"/>
                  </a:lnTo>
                  <a:lnTo>
                    <a:pt x="2556" y="153"/>
                  </a:lnTo>
                  <a:lnTo>
                    <a:pt x="2556" y="211"/>
                  </a:lnTo>
                  <a:cubicBezTo>
                    <a:pt x="2556" y="225"/>
                    <a:pt x="2546" y="235"/>
                    <a:pt x="2527" y="242"/>
                  </a:cubicBezTo>
                  <a:cubicBezTo>
                    <a:pt x="2527" y="232"/>
                    <a:pt x="2515" y="223"/>
                    <a:pt x="2491" y="218"/>
                  </a:cubicBezTo>
                  <a:lnTo>
                    <a:pt x="2491" y="211"/>
                  </a:lnTo>
                  <a:cubicBezTo>
                    <a:pt x="2505" y="213"/>
                    <a:pt x="2517" y="216"/>
                    <a:pt x="2524" y="216"/>
                  </a:cubicBezTo>
                  <a:cubicBezTo>
                    <a:pt x="2534" y="216"/>
                    <a:pt x="2539" y="211"/>
                    <a:pt x="2539" y="203"/>
                  </a:cubicBezTo>
                  <a:lnTo>
                    <a:pt x="2539" y="148"/>
                  </a:lnTo>
                  <a:lnTo>
                    <a:pt x="2457" y="148"/>
                  </a:lnTo>
                  <a:lnTo>
                    <a:pt x="2457" y="259"/>
                  </a:lnTo>
                  <a:cubicBezTo>
                    <a:pt x="2457" y="271"/>
                    <a:pt x="2464" y="278"/>
                    <a:pt x="2474" y="278"/>
                  </a:cubicBezTo>
                  <a:lnTo>
                    <a:pt x="2580" y="278"/>
                  </a:lnTo>
                  <a:cubicBezTo>
                    <a:pt x="2589" y="278"/>
                    <a:pt x="2594" y="271"/>
                    <a:pt x="2596" y="256"/>
                  </a:cubicBezTo>
                  <a:cubicBezTo>
                    <a:pt x="2596" y="242"/>
                    <a:pt x="2599" y="227"/>
                    <a:pt x="2599" y="211"/>
                  </a:cubicBezTo>
                  <a:lnTo>
                    <a:pt x="2606" y="211"/>
                  </a:lnTo>
                  <a:cubicBezTo>
                    <a:pt x="2606" y="230"/>
                    <a:pt x="2606" y="242"/>
                    <a:pt x="2608" y="254"/>
                  </a:cubicBezTo>
                  <a:cubicBezTo>
                    <a:pt x="2611" y="263"/>
                    <a:pt x="2616" y="271"/>
                    <a:pt x="2623" y="273"/>
                  </a:cubicBezTo>
                  <a:cubicBezTo>
                    <a:pt x="2616" y="287"/>
                    <a:pt x="2604" y="295"/>
                    <a:pt x="2584" y="292"/>
                  </a:cubicBezTo>
                  <a:lnTo>
                    <a:pt x="2474" y="292"/>
                  </a:lnTo>
                  <a:cubicBezTo>
                    <a:pt x="2450" y="295"/>
                    <a:pt x="2440" y="283"/>
                    <a:pt x="2440" y="261"/>
                  </a:cubicBezTo>
                  <a:lnTo>
                    <a:pt x="2440" y="167"/>
                  </a:lnTo>
                  <a:cubicBezTo>
                    <a:pt x="2440" y="156"/>
                    <a:pt x="2440" y="141"/>
                    <a:pt x="2440" y="129"/>
                  </a:cubicBezTo>
                  <a:moveTo>
                    <a:pt x="3528" y="127"/>
                  </a:moveTo>
                  <a:lnTo>
                    <a:pt x="3547" y="143"/>
                  </a:lnTo>
                  <a:lnTo>
                    <a:pt x="3537" y="153"/>
                  </a:lnTo>
                  <a:cubicBezTo>
                    <a:pt x="3535" y="220"/>
                    <a:pt x="3530" y="261"/>
                    <a:pt x="3523" y="276"/>
                  </a:cubicBezTo>
                  <a:cubicBezTo>
                    <a:pt x="3516" y="290"/>
                    <a:pt x="3504" y="300"/>
                    <a:pt x="3487" y="307"/>
                  </a:cubicBezTo>
                  <a:cubicBezTo>
                    <a:pt x="3484" y="292"/>
                    <a:pt x="3472" y="283"/>
                    <a:pt x="3451" y="276"/>
                  </a:cubicBezTo>
                  <a:lnTo>
                    <a:pt x="3451" y="271"/>
                  </a:lnTo>
                  <a:cubicBezTo>
                    <a:pt x="3472" y="276"/>
                    <a:pt x="3487" y="276"/>
                    <a:pt x="3494" y="276"/>
                  </a:cubicBezTo>
                  <a:cubicBezTo>
                    <a:pt x="3499" y="276"/>
                    <a:pt x="3504" y="271"/>
                    <a:pt x="3508" y="261"/>
                  </a:cubicBezTo>
                  <a:cubicBezTo>
                    <a:pt x="3511" y="252"/>
                    <a:pt x="3516" y="213"/>
                    <a:pt x="3518" y="146"/>
                  </a:cubicBezTo>
                  <a:lnTo>
                    <a:pt x="3451" y="146"/>
                  </a:lnTo>
                  <a:cubicBezTo>
                    <a:pt x="3446" y="184"/>
                    <a:pt x="3436" y="216"/>
                    <a:pt x="3420" y="242"/>
                  </a:cubicBezTo>
                  <a:cubicBezTo>
                    <a:pt x="3405" y="266"/>
                    <a:pt x="3374" y="287"/>
                    <a:pt x="3331" y="307"/>
                  </a:cubicBezTo>
                  <a:lnTo>
                    <a:pt x="3328" y="302"/>
                  </a:lnTo>
                  <a:cubicBezTo>
                    <a:pt x="3367" y="283"/>
                    <a:pt x="3393" y="259"/>
                    <a:pt x="3405" y="232"/>
                  </a:cubicBezTo>
                  <a:cubicBezTo>
                    <a:pt x="3420" y="203"/>
                    <a:pt x="3427" y="177"/>
                    <a:pt x="3429" y="146"/>
                  </a:cubicBezTo>
                  <a:lnTo>
                    <a:pt x="3391" y="146"/>
                  </a:lnTo>
                  <a:lnTo>
                    <a:pt x="3379" y="151"/>
                  </a:lnTo>
                  <a:lnTo>
                    <a:pt x="3367" y="139"/>
                  </a:lnTo>
                  <a:lnTo>
                    <a:pt x="3516" y="139"/>
                  </a:lnTo>
                  <a:lnTo>
                    <a:pt x="3528" y="127"/>
                  </a:lnTo>
                  <a:close/>
                  <a:moveTo>
                    <a:pt x="880" y="122"/>
                  </a:moveTo>
                  <a:lnTo>
                    <a:pt x="902" y="139"/>
                  </a:lnTo>
                  <a:lnTo>
                    <a:pt x="890" y="146"/>
                  </a:lnTo>
                  <a:cubicBezTo>
                    <a:pt x="890" y="165"/>
                    <a:pt x="890" y="182"/>
                    <a:pt x="892" y="201"/>
                  </a:cubicBezTo>
                  <a:cubicBezTo>
                    <a:pt x="895" y="220"/>
                    <a:pt x="897" y="237"/>
                    <a:pt x="904" y="252"/>
                  </a:cubicBezTo>
                  <a:cubicBezTo>
                    <a:pt x="909" y="263"/>
                    <a:pt x="921" y="273"/>
                    <a:pt x="936" y="278"/>
                  </a:cubicBezTo>
                  <a:cubicBezTo>
                    <a:pt x="940" y="271"/>
                    <a:pt x="943" y="254"/>
                    <a:pt x="948" y="227"/>
                  </a:cubicBezTo>
                  <a:lnTo>
                    <a:pt x="952" y="230"/>
                  </a:lnTo>
                  <a:cubicBezTo>
                    <a:pt x="952" y="242"/>
                    <a:pt x="952" y="254"/>
                    <a:pt x="952" y="268"/>
                  </a:cubicBezTo>
                  <a:cubicBezTo>
                    <a:pt x="952" y="283"/>
                    <a:pt x="955" y="295"/>
                    <a:pt x="960" y="302"/>
                  </a:cubicBezTo>
                  <a:cubicBezTo>
                    <a:pt x="960" y="304"/>
                    <a:pt x="960" y="307"/>
                    <a:pt x="957" y="307"/>
                  </a:cubicBezTo>
                  <a:cubicBezTo>
                    <a:pt x="952" y="307"/>
                    <a:pt x="945" y="304"/>
                    <a:pt x="933" y="300"/>
                  </a:cubicBezTo>
                  <a:cubicBezTo>
                    <a:pt x="921" y="297"/>
                    <a:pt x="909" y="287"/>
                    <a:pt x="900" y="276"/>
                  </a:cubicBezTo>
                  <a:cubicBezTo>
                    <a:pt x="888" y="263"/>
                    <a:pt x="883" y="247"/>
                    <a:pt x="878" y="227"/>
                  </a:cubicBezTo>
                  <a:cubicBezTo>
                    <a:pt x="873" y="206"/>
                    <a:pt x="873" y="177"/>
                    <a:pt x="873" y="143"/>
                  </a:cubicBezTo>
                  <a:lnTo>
                    <a:pt x="751" y="143"/>
                  </a:lnTo>
                  <a:cubicBezTo>
                    <a:pt x="739" y="143"/>
                    <a:pt x="729" y="143"/>
                    <a:pt x="720" y="146"/>
                  </a:cubicBezTo>
                  <a:lnTo>
                    <a:pt x="708" y="136"/>
                  </a:lnTo>
                  <a:lnTo>
                    <a:pt x="868" y="136"/>
                  </a:lnTo>
                  <a:lnTo>
                    <a:pt x="880" y="122"/>
                  </a:lnTo>
                  <a:close/>
                  <a:moveTo>
                    <a:pt x="2887" y="112"/>
                  </a:moveTo>
                  <a:lnTo>
                    <a:pt x="2908" y="136"/>
                  </a:lnTo>
                  <a:lnTo>
                    <a:pt x="2815" y="136"/>
                  </a:lnTo>
                  <a:cubicBezTo>
                    <a:pt x="2805" y="136"/>
                    <a:pt x="2793" y="139"/>
                    <a:pt x="2784" y="141"/>
                  </a:cubicBezTo>
                  <a:lnTo>
                    <a:pt x="2772" y="129"/>
                  </a:lnTo>
                  <a:lnTo>
                    <a:pt x="2870" y="129"/>
                  </a:lnTo>
                  <a:lnTo>
                    <a:pt x="2887" y="112"/>
                  </a:lnTo>
                  <a:close/>
                  <a:moveTo>
                    <a:pt x="72" y="107"/>
                  </a:moveTo>
                  <a:lnTo>
                    <a:pt x="72" y="196"/>
                  </a:lnTo>
                  <a:lnTo>
                    <a:pt x="146" y="196"/>
                  </a:lnTo>
                  <a:lnTo>
                    <a:pt x="146" y="107"/>
                  </a:lnTo>
                  <a:lnTo>
                    <a:pt x="72" y="107"/>
                  </a:lnTo>
                  <a:close/>
                  <a:moveTo>
                    <a:pt x="2124" y="100"/>
                  </a:moveTo>
                  <a:lnTo>
                    <a:pt x="2157" y="115"/>
                  </a:lnTo>
                  <a:lnTo>
                    <a:pt x="2145" y="124"/>
                  </a:lnTo>
                  <a:cubicBezTo>
                    <a:pt x="2145" y="146"/>
                    <a:pt x="2150" y="167"/>
                    <a:pt x="2167" y="194"/>
                  </a:cubicBezTo>
                  <a:cubicBezTo>
                    <a:pt x="2196" y="165"/>
                    <a:pt x="2212" y="146"/>
                    <a:pt x="2217" y="132"/>
                  </a:cubicBezTo>
                  <a:lnTo>
                    <a:pt x="2244" y="156"/>
                  </a:lnTo>
                  <a:cubicBezTo>
                    <a:pt x="2234" y="156"/>
                    <a:pt x="2222" y="163"/>
                    <a:pt x="2210" y="170"/>
                  </a:cubicBezTo>
                  <a:cubicBezTo>
                    <a:pt x="2200" y="180"/>
                    <a:pt x="2186" y="189"/>
                    <a:pt x="2169" y="201"/>
                  </a:cubicBezTo>
                  <a:cubicBezTo>
                    <a:pt x="2200" y="247"/>
                    <a:pt x="2239" y="273"/>
                    <a:pt x="2287" y="278"/>
                  </a:cubicBezTo>
                  <a:lnTo>
                    <a:pt x="2287" y="285"/>
                  </a:lnTo>
                  <a:cubicBezTo>
                    <a:pt x="2268" y="285"/>
                    <a:pt x="2258" y="292"/>
                    <a:pt x="2256" y="302"/>
                  </a:cubicBezTo>
                  <a:cubicBezTo>
                    <a:pt x="2196" y="276"/>
                    <a:pt x="2157" y="227"/>
                    <a:pt x="2140" y="156"/>
                  </a:cubicBezTo>
                  <a:cubicBezTo>
                    <a:pt x="2133" y="201"/>
                    <a:pt x="2119" y="235"/>
                    <a:pt x="2095" y="259"/>
                  </a:cubicBezTo>
                  <a:cubicBezTo>
                    <a:pt x="2071" y="283"/>
                    <a:pt x="2040" y="297"/>
                    <a:pt x="1999" y="307"/>
                  </a:cubicBezTo>
                  <a:lnTo>
                    <a:pt x="1996" y="302"/>
                  </a:lnTo>
                  <a:cubicBezTo>
                    <a:pt x="2032" y="287"/>
                    <a:pt x="2059" y="273"/>
                    <a:pt x="2076" y="256"/>
                  </a:cubicBezTo>
                  <a:cubicBezTo>
                    <a:pt x="2092" y="240"/>
                    <a:pt x="2104" y="218"/>
                    <a:pt x="2112" y="194"/>
                  </a:cubicBezTo>
                  <a:cubicBezTo>
                    <a:pt x="2119" y="167"/>
                    <a:pt x="2124" y="136"/>
                    <a:pt x="2124" y="100"/>
                  </a:cubicBezTo>
                  <a:moveTo>
                    <a:pt x="1732" y="91"/>
                  </a:moveTo>
                  <a:lnTo>
                    <a:pt x="1740" y="91"/>
                  </a:lnTo>
                  <a:cubicBezTo>
                    <a:pt x="1737" y="122"/>
                    <a:pt x="1732" y="143"/>
                    <a:pt x="1725" y="153"/>
                  </a:cubicBezTo>
                  <a:cubicBezTo>
                    <a:pt x="1718" y="165"/>
                    <a:pt x="1711" y="172"/>
                    <a:pt x="1704" y="175"/>
                  </a:cubicBezTo>
                  <a:cubicBezTo>
                    <a:pt x="1694" y="175"/>
                    <a:pt x="1689" y="175"/>
                    <a:pt x="1689" y="170"/>
                  </a:cubicBezTo>
                  <a:cubicBezTo>
                    <a:pt x="1687" y="167"/>
                    <a:pt x="1687" y="165"/>
                    <a:pt x="1687" y="165"/>
                  </a:cubicBezTo>
                  <a:cubicBezTo>
                    <a:pt x="1687" y="160"/>
                    <a:pt x="1692" y="153"/>
                    <a:pt x="1701" y="146"/>
                  </a:cubicBezTo>
                  <a:cubicBezTo>
                    <a:pt x="1713" y="136"/>
                    <a:pt x="1725" y="117"/>
                    <a:pt x="1732" y="91"/>
                  </a:cubicBezTo>
                  <a:moveTo>
                    <a:pt x="3009" y="88"/>
                  </a:moveTo>
                  <a:lnTo>
                    <a:pt x="3014" y="88"/>
                  </a:lnTo>
                  <a:cubicBezTo>
                    <a:pt x="3016" y="112"/>
                    <a:pt x="3016" y="129"/>
                    <a:pt x="3014" y="136"/>
                  </a:cubicBezTo>
                  <a:cubicBezTo>
                    <a:pt x="3014" y="143"/>
                    <a:pt x="3009" y="146"/>
                    <a:pt x="3007" y="148"/>
                  </a:cubicBezTo>
                  <a:cubicBezTo>
                    <a:pt x="3002" y="151"/>
                    <a:pt x="3000" y="153"/>
                    <a:pt x="2997" y="153"/>
                  </a:cubicBezTo>
                  <a:cubicBezTo>
                    <a:pt x="2995" y="153"/>
                    <a:pt x="2992" y="151"/>
                    <a:pt x="2990" y="151"/>
                  </a:cubicBezTo>
                  <a:cubicBezTo>
                    <a:pt x="2985" y="148"/>
                    <a:pt x="2985" y="148"/>
                    <a:pt x="2985" y="146"/>
                  </a:cubicBezTo>
                  <a:cubicBezTo>
                    <a:pt x="2985" y="143"/>
                    <a:pt x="2988" y="139"/>
                    <a:pt x="2995" y="132"/>
                  </a:cubicBezTo>
                  <a:cubicBezTo>
                    <a:pt x="3002" y="122"/>
                    <a:pt x="3007" y="107"/>
                    <a:pt x="3009" y="88"/>
                  </a:cubicBezTo>
                  <a:moveTo>
                    <a:pt x="151" y="86"/>
                  </a:moveTo>
                  <a:lnTo>
                    <a:pt x="172" y="103"/>
                  </a:lnTo>
                  <a:lnTo>
                    <a:pt x="163" y="112"/>
                  </a:lnTo>
                  <a:lnTo>
                    <a:pt x="163" y="167"/>
                  </a:lnTo>
                  <a:cubicBezTo>
                    <a:pt x="163" y="182"/>
                    <a:pt x="163" y="199"/>
                    <a:pt x="165" y="220"/>
                  </a:cubicBezTo>
                  <a:lnTo>
                    <a:pt x="146" y="227"/>
                  </a:lnTo>
                  <a:lnTo>
                    <a:pt x="146" y="203"/>
                  </a:lnTo>
                  <a:lnTo>
                    <a:pt x="72" y="203"/>
                  </a:lnTo>
                  <a:lnTo>
                    <a:pt x="72" y="235"/>
                  </a:lnTo>
                  <a:lnTo>
                    <a:pt x="52" y="240"/>
                  </a:lnTo>
                  <a:cubicBezTo>
                    <a:pt x="52" y="211"/>
                    <a:pt x="52" y="184"/>
                    <a:pt x="52" y="160"/>
                  </a:cubicBezTo>
                  <a:cubicBezTo>
                    <a:pt x="52" y="139"/>
                    <a:pt x="52" y="115"/>
                    <a:pt x="52" y="88"/>
                  </a:cubicBezTo>
                  <a:lnTo>
                    <a:pt x="72" y="100"/>
                  </a:lnTo>
                  <a:lnTo>
                    <a:pt x="144" y="100"/>
                  </a:lnTo>
                  <a:lnTo>
                    <a:pt x="151" y="86"/>
                  </a:lnTo>
                  <a:close/>
                  <a:moveTo>
                    <a:pt x="355" y="86"/>
                  </a:moveTo>
                  <a:lnTo>
                    <a:pt x="360" y="86"/>
                  </a:lnTo>
                  <a:cubicBezTo>
                    <a:pt x="362" y="100"/>
                    <a:pt x="364" y="115"/>
                    <a:pt x="364" y="124"/>
                  </a:cubicBezTo>
                  <a:cubicBezTo>
                    <a:pt x="364" y="129"/>
                    <a:pt x="362" y="134"/>
                    <a:pt x="362" y="136"/>
                  </a:cubicBezTo>
                  <a:cubicBezTo>
                    <a:pt x="360" y="141"/>
                    <a:pt x="357" y="143"/>
                    <a:pt x="355" y="146"/>
                  </a:cubicBezTo>
                  <a:cubicBezTo>
                    <a:pt x="350" y="146"/>
                    <a:pt x="348" y="146"/>
                    <a:pt x="343" y="146"/>
                  </a:cubicBezTo>
                  <a:cubicBezTo>
                    <a:pt x="338" y="146"/>
                    <a:pt x="336" y="146"/>
                    <a:pt x="336" y="143"/>
                  </a:cubicBezTo>
                  <a:cubicBezTo>
                    <a:pt x="336" y="141"/>
                    <a:pt x="338" y="136"/>
                    <a:pt x="340" y="132"/>
                  </a:cubicBezTo>
                  <a:cubicBezTo>
                    <a:pt x="348" y="122"/>
                    <a:pt x="350" y="107"/>
                    <a:pt x="355" y="86"/>
                  </a:cubicBezTo>
                  <a:moveTo>
                    <a:pt x="1372" y="79"/>
                  </a:moveTo>
                  <a:lnTo>
                    <a:pt x="1372" y="163"/>
                  </a:lnTo>
                  <a:lnTo>
                    <a:pt x="1440" y="163"/>
                  </a:lnTo>
                  <a:lnTo>
                    <a:pt x="1440" y="79"/>
                  </a:lnTo>
                  <a:lnTo>
                    <a:pt x="1372" y="79"/>
                  </a:lnTo>
                  <a:close/>
                  <a:moveTo>
                    <a:pt x="895" y="79"/>
                  </a:moveTo>
                  <a:lnTo>
                    <a:pt x="916" y="103"/>
                  </a:lnTo>
                  <a:lnTo>
                    <a:pt x="784" y="103"/>
                  </a:lnTo>
                  <a:cubicBezTo>
                    <a:pt x="770" y="103"/>
                    <a:pt x="760" y="105"/>
                    <a:pt x="751" y="107"/>
                  </a:cubicBezTo>
                  <a:lnTo>
                    <a:pt x="739" y="96"/>
                  </a:lnTo>
                  <a:lnTo>
                    <a:pt x="878" y="96"/>
                  </a:lnTo>
                  <a:lnTo>
                    <a:pt x="895" y="79"/>
                  </a:lnTo>
                  <a:close/>
                  <a:moveTo>
                    <a:pt x="2256" y="57"/>
                  </a:moveTo>
                  <a:lnTo>
                    <a:pt x="2280" y="79"/>
                  </a:lnTo>
                  <a:cubicBezTo>
                    <a:pt x="2265" y="81"/>
                    <a:pt x="2251" y="93"/>
                    <a:pt x="2236" y="115"/>
                  </a:cubicBezTo>
                  <a:lnTo>
                    <a:pt x="2232" y="112"/>
                  </a:lnTo>
                  <a:lnTo>
                    <a:pt x="2246" y="79"/>
                  </a:lnTo>
                  <a:lnTo>
                    <a:pt x="2037" y="79"/>
                  </a:lnTo>
                  <a:cubicBezTo>
                    <a:pt x="2037" y="88"/>
                    <a:pt x="2040" y="93"/>
                    <a:pt x="2040" y="96"/>
                  </a:cubicBezTo>
                  <a:cubicBezTo>
                    <a:pt x="2040" y="103"/>
                    <a:pt x="2037" y="110"/>
                    <a:pt x="2032" y="112"/>
                  </a:cubicBezTo>
                  <a:cubicBezTo>
                    <a:pt x="2028" y="117"/>
                    <a:pt x="2023" y="120"/>
                    <a:pt x="2018" y="120"/>
                  </a:cubicBezTo>
                  <a:cubicBezTo>
                    <a:pt x="2011" y="117"/>
                    <a:pt x="2008" y="117"/>
                    <a:pt x="2008" y="112"/>
                  </a:cubicBezTo>
                  <a:cubicBezTo>
                    <a:pt x="2008" y="112"/>
                    <a:pt x="2008" y="110"/>
                    <a:pt x="2011" y="110"/>
                  </a:cubicBezTo>
                  <a:cubicBezTo>
                    <a:pt x="2013" y="105"/>
                    <a:pt x="2018" y="98"/>
                    <a:pt x="2020" y="91"/>
                  </a:cubicBezTo>
                  <a:cubicBezTo>
                    <a:pt x="2025" y="83"/>
                    <a:pt x="2028" y="72"/>
                    <a:pt x="2030" y="60"/>
                  </a:cubicBezTo>
                  <a:lnTo>
                    <a:pt x="2035" y="60"/>
                  </a:lnTo>
                  <a:lnTo>
                    <a:pt x="2037" y="72"/>
                  </a:lnTo>
                  <a:lnTo>
                    <a:pt x="2244" y="72"/>
                  </a:lnTo>
                  <a:lnTo>
                    <a:pt x="2256" y="57"/>
                  </a:lnTo>
                  <a:close/>
                  <a:moveTo>
                    <a:pt x="2421" y="47"/>
                  </a:moveTo>
                  <a:cubicBezTo>
                    <a:pt x="2409" y="64"/>
                    <a:pt x="2395" y="79"/>
                    <a:pt x="2383" y="91"/>
                  </a:cubicBezTo>
                  <a:lnTo>
                    <a:pt x="2397" y="98"/>
                  </a:lnTo>
                  <a:lnTo>
                    <a:pt x="2481" y="98"/>
                  </a:lnTo>
                  <a:cubicBezTo>
                    <a:pt x="2484" y="88"/>
                    <a:pt x="2493" y="72"/>
                    <a:pt x="2508" y="47"/>
                  </a:cubicBezTo>
                  <a:lnTo>
                    <a:pt x="2421" y="47"/>
                  </a:lnTo>
                  <a:close/>
                  <a:moveTo>
                    <a:pt x="585" y="31"/>
                  </a:moveTo>
                  <a:cubicBezTo>
                    <a:pt x="602" y="40"/>
                    <a:pt x="612" y="47"/>
                    <a:pt x="616" y="52"/>
                  </a:cubicBezTo>
                  <a:cubicBezTo>
                    <a:pt x="619" y="55"/>
                    <a:pt x="621" y="60"/>
                    <a:pt x="621" y="62"/>
                  </a:cubicBezTo>
                  <a:cubicBezTo>
                    <a:pt x="621" y="67"/>
                    <a:pt x="619" y="72"/>
                    <a:pt x="616" y="76"/>
                  </a:cubicBezTo>
                  <a:cubicBezTo>
                    <a:pt x="614" y="81"/>
                    <a:pt x="612" y="83"/>
                    <a:pt x="612" y="83"/>
                  </a:cubicBezTo>
                  <a:cubicBezTo>
                    <a:pt x="609" y="83"/>
                    <a:pt x="604" y="79"/>
                    <a:pt x="602" y="72"/>
                  </a:cubicBezTo>
                  <a:cubicBezTo>
                    <a:pt x="600" y="60"/>
                    <a:pt x="592" y="47"/>
                    <a:pt x="583" y="36"/>
                  </a:cubicBezTo>
                  <a:lnTo>
                    <a:pt x="585" y="31"/>
                  </a:lnTo>
                  <a:close/>
                  <a:moveTo>
                    <a:pt x="280" y="19"/>
                  </a:moveTo>
                  <a:lnTo>
                    <a:pt x="307" y="45"/>
                  </a:lnTo>
                  <a:lnTo>
                    <a:pt x="244" y="45"/>
                  </a:lnTo>
                  <a:lnTo>
                    <a:pt x="244" y="256"/>
                  </a:lnTo>
                  <a:cubicBezTo>
                    <a:pt x="244" y="280"/>
                    <a:pt x="235" y="295"/>
                    <a:pt x="216" y="302"/>
                  </a:cubicBezTo>
                  <a:cubicBezTo>
                    <a:pt x="213" y="290"/>
                    <a:pt x="199" y="280"/>
                    <a:pt x="172" y="273"/>
                  </a:cubicBezTo>
                  <a:lnTo>
                    <a:pt x="172" y="266"/>
                  </a:lnTo>
                  <a:cubicBezTo>
                    <a:pt x="184" y="268"/>
                    <a:pt x="199" y="268"/>
                    <a:pt x="211" y="271"/>
                  </a:cubicBezTo>
                  <a:cubicBezTo>
                    <a:pt x="223" y="271"/>
                    <a:pt x="228" y="266"/>
                    <a:pt x="225" y="252"/>
                  </a:cubicBezTo>
                  <a:lnTo>
                    <a:pt x="225" y="45"/>
                  </a:lnTo>
                  <a:lnTo>
                    <a:pt x="48" y="45"/>
                  </a:lnTo>
                  <a:cubicBezTo>
                    <a:pt x="36" y="45"/>
                    <a:pt x="26" y="47"/>
                    <a:pt x="16" y="50"/>
                  </a:cubicBezTo>
                  <a:lnTo>
                    <a:pt x="4" y="38"/>
                  </a:lnTo>
                  <a:lnTo>
                    <a:pt x="259" y="38"/>
                  </a:lnTo>
                  <a:lnTo>
                    <a:pt x="280" y="19"/>
                  </a:lnTo>
                  <a:close/>
                  <a:moveTo>
                    <a:pt x="3703" y="16"/>
                  </a:moveTo>
                  <a:cubicBezTo>
                    <a:pt x="3720" y="23"/>
                    <a:pt x="3734" y="31"/>
                    <a:pt x="3741" y="36"/>
                  </a:cubicBezTo>
                  <a:cubicBezTo>
                    <a:pt x="3751" y="43"/>
                    <a:pt x="3753" y="47"/>
                    <a:pt x="3753" y="52"/>
                  </a:cubicBezTo>
                  <a:cubicBezTo>
                    <a:pt x="3753" y="60"/>
                    <a:pt x="3751" y="64"/>
                    <a:pt x="3748" y="67"/>
                  </a:cubicBezTo>
                  <a:cubicBezTo>
                    <a:pt x="3746" y="72"/>
                    <a:pt x="3744" y="74"/>
                    <a:pt x="3741" y="74"/>
                  </a:cubicBezTo>
                  <a:cubicBezTo>
                    <a:pt x="3739" y="74"/>
                    <a:pt x="3736" y="69"/>
                    <a:pt x="3732" y="60"/>
                  </a:cubicBezTo>
                  <a:cubicBezTo>
                    <a:pt x="3727" y="47"/>
                    <a:pt x="3715" y="36"/>
                    <a:pt x="3698" y="21"/>
                  </a:cubicBezTo>
                  <a:lnTo>
                    <a:pt x="3703" y="16"/>
                  </a:lnTo>
                  <a:close/>
                  <a:moveTo>
                    <a:pt x="2745" y="16"/>
                  </a:moveTo>
                  <a:lnTo>
                    <a:pt x="2764" y="36"/>
                  </a:lnTo>
                  <a:lnTo>
                    <a:pt x="2752" y="43"/>
                  </a:lnTo>
                  <a:lnTo>
                    <a:pt x="2719" y="115"/>
                  </a:lnTo>
                  <a:cubicBezTo>
                    <a:pt x="2728" y="124"/>
                    <a:pt x="2738" y="136"/>
                    <a:pt x="2745" y="148"/>
                  </a:cubicBezTo>
                  <a:cubicBezTo>
                    <a:pt x="2752" y="160"/>
                    <a:pt x="2757" y="172"/>
                    <a:pt x="2760" y="184"/>
                  </a:cubicBezTo>
                  <a:cubicBezTo>
                    <a:pt x="2760" y="196"/>
                    <a:pt x="2757" y="208"/>
                    <a:pt x="2752" y="216"/>
                  </a:cubicBezTo>
                  <a:cubicBezTo>
                    <a:pt x="2748" y="225"/>
                    <a:pt x="2736" y="232"/>
                    <a:pt x="2719" y="235"/>
                  </a:cubicBezTo>
                  <a:cubicBezTo>
                    <a:pt x="2719" y="223"/>
                    <a:pt x="2712" y="216"/>
                    <a:pt x="2692" y="208"/>
                  </a:cubicBezTo>
                  <a:lnTo>
                    <a:pt x="2692" y="203"/>
                  </a:lnTo>
                  <a:cubicBezTo>
                    <a:pt x="2704" y="206"/>
                    <a:pt x="2714" y="208"/>
                    <a:pt x="2719" y="208"/>
                  </a:cubicBezTo>
                  <a:cubicBezTo>
                    <a:pt x="2726" y="208"/>
                    <a:pt x="2731" y="206"/>
                    <a:pt x="2736" y="201"/>
                  </a:cubicBezTo>
                  <a:cubicBezTo>
                    <a:pt x="2738" y="196"/>
                    <a:pt x="2740" y="192"/>
                    <a:pt x="2740" y="187"/>
                  </a:cubicBezTo>
                  <a:cubicBezTo>
                    <a:pt x="2740" y="184"/>
                    <a:pt x="2738" y="177"/>
                    <a:pt x="2736" y="163"/>
                  </a:cubicBezTo>
                  <a:cubicBezTo>
                    <a:pt x="2733" y="151"/>
                    <a:pt x="2726" y="136"/>
                    <a:pt x="2714" y="115"/>
                  </a:cubicBezTo>
                  <a:lnTo>
                    <a:pt x="2733" y="38"/>
                  </a:lnTo>
                  <a:lnTo>
                    <a:pt x="2685" y="38"/>
                  </a:lnTo>
                  <a:lnTo>
                    <a:pt x="2685" y="300"/>
                  </a:lnTo>
                  <a:lnTo>
                    <a:pt x="2668" y="307"/>
                  </a:lnTo>
                  <a:cubicBezTo>
                    <a:pt x="2668" y="285"/>
                    <a:pt x="2668" y="237"/>
                    <a:pt x="2668" y="163"/>
                  </a:cubicBezTo>
                  <a:cubicBezTo>
                    <a:pt x="2668" y="88"/>
                    <a:pt x="2668" y="40"/>
                    <a:pt x="2668" y="19"/>
                  </a:cubicBezTo>
                  <a:lnTo>
                    <a:pt x="2685" y="31"/>
                  </a:lnTo>
                  <a:lnTo>
                    <a:pt x="2733" y="31"/>
                  </a:lnTo>
                  <a:lnTo>
                    <a:pt x="2745" y="16"/>
                  </a:lnTo>
                  <a:close/>
                  <a:moveTo>
                    <a:pt x="3420" y="14"/>
                  </a:moveTo>
                  <a:lnTo>
                    <a:pt x="3444" y="33"/>
                  </a:lnTo>
                  <a:lnTo>
                    <a:pt x="3432" y="40"/>
                  </a:lnTo>
                  <a:cubicBezTo>
                    <a:pt x="3417" y="67"/>
                    <a:pt x="3403" y="91"/>
                    <a:pt x="3384" y="112"/>
                  </a:cubicBezTo>
                  <a:cubicBezTo>
                    <a:pt x="3367" y="134"/>
                    <a:pt x="3343" y="153"/>
                    <a:pt x="3316" y="170"/>
                  </a:cubicBezTo>
                  <a:lnTo>
                    <a:pt x="3314" y="167"/>
                  </a:lnTo>
                  <a:cubicBezTo>
                    <a:pt x="3336" y="148"/>
                    <a:pt x="3355" y="127"/>
                    <a:pt x="3374" y="103"/>
                  </a:cubicBezTo>
                  <a:cubicBezTo>
                    <a:pt x="3391" y="79"/>
                    <a:pt x="3405" y="47"/>
                    <a:pt x="3420" y="14"/>
                  </a:cubicBezTo>
                  <a:moveTo>
                    <a:pt x="2114" y="9"/>
                  </a:moveTo>
                  <a:cubicBezTo>
                    <a:pt x="2128" y="16"/>
                    <a:pt x="2140" y="23"/>
                    <a:pt x="2145" y="28"/>
                  </a:cubicBezTo>
                  <a:cubicBezTo>
                    <a:pt x="2152" y="33"/>
                    <a:pt x="2155" y="38"/>
                    <a:pt x="2155" y="43"/>
                  </a:cubicBezTo>
                  <a:cubicBezTo>
                    <a:pt x="2155" y="45"/>
                    <a:pt x="2152" y="47"/>
                    <a:pt x="2150" y="52"/>
                  </a:cubicBezTo>
                  <a:cubicBezTo>
                    <a:pt x="2148" y="57"/>
                    <a:pt x="2145" y="62"/>
                    <a:pt x="2143" y="62"/>
                  </a:cubicBezTo>
                  <a:cubicBezTo>
                    <a:pt x="2138" y="64"/>
                    <a:pt x="2136" y="60"/>
                    <a:pt x="2133" y="50"/>
                  </a:cubicBezTo>
                  <a:cubicBezTo>
                    <a:pt x="2131" y="40"/>
                    <a:pt x="2124" y="28"/>
                    <a:pt x="2112" y="14"/>
                  </a:cubicBezTo>
                  <a:lnTo>
                    <a:pt x="2114" y="9"/>
                  </a:lnTo>
                  <a:close/>
                  <a:moveTo>
                    <a:pt x="3484" y="7"/>
                  </a:moveTo>
                  <a:lnTo>
                    <a:pt x="3508" y="19"/>
                  </a:lnTo>
                  <a:lnTo>
                    <a:pt x="3499" y="23"/>
                  </a:lnTo>
                  <a:cubicBezTo>
                    <a:pt x="3508" y="60"/>
                    <a:pt x="3523" y="86"/>
                    <a:pt x="3544" y="105"/>
                  </a:cubicBezTo>
                  <a:cubicBezTo>
                    <a:pt x="3566" y="124"/>
                    <a:pt x="3590" y="134"/>
                    <a:pt x="3614" y="139"/>
                  </a:cubicBezTo>
                  <a:lnTo>
                    <a:pt x="3614" y="143"/>
                  </a:lnTo>
                  <a:cubicBezTo>
                    <a:pt x="3602" y="146"/>
                    <a:pt x="3592" y="151"/>
                    <a:pt x="3588" y="160"/>
                  </a:cubicBezTo>
                  <a:cubicBezTo>
                    <a:pt x="3559" y="143"/>
                    <a:pt x="3535" y="124"/>
                    <a:pt x="3518" y="98"/>
                  </a:cubicBezTo>
                  <a:cubicBezTo>
                    <a:pt x="3501" y="72"/>
                    <a:pt x="3492" y="43"/>
                    <a:pt x="3484" y="7"/>
                  </a:cubicBezTo>
                  <a:moveTo>
                    <a:pt x="3172" y="7"/>
                  </a:moveTo>
                  <a:lnTo>
                    <a:pt x="3204" y="21"/>
                  </a:lnTo>
                  <a:lnTo>
                    <a:pt x="3192" y="28"/>
                  </a:lnTo>
                  <a:lnTo>
                    <a:pt x="3192" y="96"/>
                  </a:lnTo>
                  <a:lnTo>
                    <a:pt x="3230" y="96"/>
                  </a:lnTo>
                  <a:lnTo>
                    <a:pt x="3247" y="79"/>
                  </a:lnTo>
                  <a:lnTo>
                    <a:pt x="3273" y="105"/>
                  </a:lnTo>
                  <a:lnTo>
                    <a:pt x="3192" y="105"/>
                  </a:lnTo>
                  <a:lnTo>
                    <a:pt x="3192" y="175"/>
                  </a:lnTo>
                  <a:lnTo>
                    <a:pt x="3225" y="175"/>
                  </a:lnTo>
                  <a:lnTo>
                    <a:pt x="3242" y="158"/>
                  </a:lnTo>
                  <a:lnTo>
                    <a:pt x="3266" y="184"/>
                  </a:lnTo>
                  <a:lnTo>
                    <a:pt x="3192" y="184"/>
                  </a:lnTo>
                  <a:lnTo>
                    <a:pt x="3192" y="273"/>
                  </a:lnTo>
                  <a:lnTo>
                    <a:pt x="3242" y="273"/>
                  </a:lnTo>
                  <a:lnTo>
                    <a:pt x="3261" y="256"/>
                  </a:lnTo>
                  <a:lnTo>
                    <a:pt x="3285" y="283"/>
                  </a:lnTo>
                  <a:lnTo>
                    <a:pt x="3117" y="283"/>
                  </a:lnTo>
                  <a:cubicBezTo>
                    <a:pt x="3105" y="283"/>
                    <a:pt x="3096" y="283"/>
                    <a:pt x="3086" y="285"/>
                  </a:cubicBezTo>
                  <a:lnTo>
                    <a:pt x="3074" y="273"/>
                  </a:lnTo>
                  <a:lnTo>
                    <a:pt x="3175" y="273"/>
                  </a:lnTo>
                  <a:lnTo>
                    <a:pt x="3175" y="184"/>
                  </a:lnTo>
                  <a:lnTo>
                    <a:pt x="3146" y="184"/>
                  </a:lnTo>
                  <a:cubicBezTo>
                    <a:pt x="3136" y="184"/>
                    <a:pt x="3124" y="184"/>
                    <a:pt x="3115" y="187"/>
                  </a:cubicBezTo>
                  <a:lnTo>
                    <a:pt x="3103" y="175"/>
                  </a:lnTo>
                  <a:lnTo>
                    <a:pt x="3175" y="175"/>
                  </a:lnTo>
                  <a:lnTo>
                    <a:pt x="3175" y="105"/>
                  </a:lnTo>
                  <a:lnTo>
                    <a:pt x="3120" y="105"/>
                  </a:lnTo>
                  <a:cubicBezTo>
                    <a:pt x="3110" y="132"/>
                    <a:pt x="3098" y="156"/>
                    <a:pt x="3084" y="172"/>
                  </a:cubicBezTo>
                  <a:lnTo>
                    <a:pt x="3079" y="170"/>
                  </a:lnTo>
                  <a:cubicBezTo>
                    <a:pt x="3091" y="148"/>
                    <a:pt x="3098" y="124"/>
                    <a:pt x="3105" y="100"/>
                  </a:cubicBezTo>
                  <a:cubicBezTo>
                    <a:pt x="3112" y="74"/>
                    <a:pt x="3117" y="52"/>
                    <a:pt x="3117" y="38"/>
                  </a:cubicBezTo>
                  <a:lnTo>
                    <a:pt x="3148" y="52"/>
                  </a:lnTo>
                  <a:lnTo>
                    <a:pt x="3136" y="60"/>
                  </a:lnTo>
                  <a:lnTo>
                    <a:pt x="3124" y="96"/>
                  </a:lnTo>
                  <a:lnTo>
                    <a:pt x="3175" y="96"/>
                  </a:lnTo>
                  <a:cubicBezTo>
                    <a:pt x="3175" y="50"/>
                    <a:pt x="3172" y="19"/>
                    <a:pt x="3172" y="7"/>
                  </a:cubicBezTo>
                  <a:moveTo>
                    <a:pt x="1521" y="7"/>
                  </a:moveTo>
                  <a:lnTo>
                    <a:pt x="1548" y="23"/>
                  </a:lnTo>
                  <a:cubicBezTo>
                    <a:pt x="1543" y="28"/>
                    <a:pt x="1531" y="45"/>
                    <a:pt x="1516" y="76"/>
                  </a:cubicBezTo>
                  <a:lnTo>
                    <a:pt x="1586" y="76"/>
                  </a:lnTo>
                  <a:lnTo>
                    <a:pt x="1600" y="62"/>
                  </a:lnTo>
                  <a:lnTo>
                    <a:pt x="1620" y="81"/>
                  </a:lnTo>
                  <a:lnTo>
                    <a:pt x="1608" y="91"/>
                  </a:lnTo>
                  <a:cubicBezTo>
                    <a:pt x="1605" y="192"/>
                    <a:pt x="1603" y="249"/>
                    <a:pt x="1600" y="261"/>
                  </a:cubicBezTo>
                  <a:cubicBezTo>
                    <a:pt x="1598" y="276"/>
                    <a:pt x="1593" y="285"/>
                    <a:pt x="1588" y="290"/>
                  </a:cubicBezTo>
                  <a:cubicBezTo>
                    <a:pt x="1584" y="295"/>
                    <a:pt x="1574" y="300"/>
                    <a:pt x="1562" y="304"/>
                  </a:cubicBezTo>
                  <a:cubicBezTo>
                    <a:pt x="1557" y="290"/>
                    <a:pt x="1543" y="280"/>
                    <a:pt x="1519" y="273"/>
                  </a:cubicBezTo>
                  <a:lnTo>
                    <a:pt x="1519" y="266"/>
                  </a:lnTo>
                  <a:cubicBezTo>
                    <a:pt x="1540" y="271"/>
                    <a:pt x="1555" y="273"/>
                    <a:pt x="1564" y="273"/>
                  </a:cubicBezTo>
                  <a:cubicBezTo>
                    <a:pt x="1574" y="273"/>
                    <a:pt x="1581" y="266"/>
                    <a:pt x="1584" y="252"/>
                  </a:cubicBezTo>
                  <a:cubicBezTo>
                    <a:pt x="1586" y="235"/>
                    <a:pt x="1586" y="180"/>
                    <a:pt x="1588" y="83"/>
                  </a:cubicBezTo>
                  <a:lnTo>
                    <a:pt x="1514" y="83"/>
                  </a:lnTo>
                  <a:cubicBezTo>
                    <a:pt x="1497" y="107"/>
                    <a:pt x="1483" y="129"/>
                    <a:pt x="1464" y="146"/>
                  </a:cubicBezTo>
                  <a:lnTo>
                    <a:pt x="1461" y="143"/>
                  </a:lnTo>
                  <a:cubicBezTo>
                    <a:pt x="1478" y="117"/>
                    <a:pt x="1492" y="93"/>
                    <a:pt x="1500" y="72"/>
                  </a:cubicBezTo>
                  <a:cubicBezTo>
                    <a:pt x="1509" y="50"/>
                    <a:pt x="1516" y="28"/>
                    <a:pt x="1521" y="7"/>
                  </a:cubicBezTo>
                  <a:moveTo>
                    <a:pt x="1176" y="7"/>
                  </a:moveTo>
                  <a:lnTo>
                    <a:pt x="1207" y="21"/>
                  </a:lnTo>
                  <a:lnTo>
                    <a:pt x="1195" y="28"/>
                  </a:lnTo>
                  <a:lnTo>
                    <a:pt x="1195" y="83"/>
                  </a:lnTo>
                  <a:lnTo>
                    <a:pt x="1252" y="83"/>
                  </a:lnTo>
                  <a:lnTo>
                    <a:pt x="1272" y="67"/>
                  </a:lnTo>
                  <a:lnTo>
                    <a:pt x="1296" y="91"/>
                  </a:lnTo>
                  <a:lnTo>
                    <a:pt x="1207" y="91"/>
                  </a:lnTo>
                  <a:cubicBezTo>
                    <a:pt x="1219" y="127"/>
                    <a:pt x="1233" y="156"/>
                    <a:pt x="1252" y="177"/>
                  </a:cubicBezTo>
                  <a:cubicBezTo>
                    <a:pt x="1269" y="199"/>
                    <a:pt x="1286" y="213"/>
                    <a:pt x="1300" y="218"/>
                  </a:cubicBezTo>
                  <a:lnTo>
                    <a:pt x="1300" y="223"/>
                  </a:lnTo>
                  <a:cubicBezTo>
                    <a:pt x="1286" y="223"/>
                    <a:pt x="1276" y="227"/>
                    <a:pt x="1274" y="235"/>
                  </a:cubicBezTo>
                  <a:cubicBezTo>
                    <a:pt x="1262" y="225"/>
                    <a:pt x="1248" y="206"/>
                    <a:pt x="1233" y="180"/>
                  </a:cubicBezTo>
                  <a:cubicBezTo>
                    <a:pt x="1219" y="151"/>
                    <a:pt x="1209" y="122"/>
                    <a:pt x="1200" y="91"/>
                  </a:cubicBezTo>
                  <a:lnTo>
                    <a:pt x="1195" y="91"/>
                  </a:lnTo>
                  <a:lnTo>
                    <a:pt x="1195" y="225"/>
                  </a:lnTo>
                  <a:lnTo>
                    <a:pt x="1221" y="225"/>
                  </a:lnTo>
                  <a:lnTo>
                    <a:pt x="1236" y="208"/>
                  </a:lnTo>
                  <a:lnTo>
                    <a:pt x="1260" y="232"/>
                  </a:lnTo>
                  <a:lnTo>
                    <a:pt x="1195" y="232"/>
                  </a:lnTo>
                  <a:lnTo>
                    <a:pt x="1195" y="244"/>
                  </a:lnTo>
                  <a:cubicBezTo>
                    <a:pt x="1195" y="261"/>
                    <a:pt x="1195" y="278"/>
                    <a:pt x="1197" y="295"/>
                  </a:cubicBezTo>
                  <a:lnTo>
                    <a:pt x="1176" y="304"/>
                  </a:lnTo>
                  <a:cubicBezTo>
                    <a:pt x="1178" y="278"/>
                    <a:pt x="1178" y="259"/>
                    <a:pt x="1178" y="249"/>
                  </a:cubicBezTo>
                  <a:lnTo>
                    <a:pt x="1178" y="232"/>
                  </a:lnTo>
                  <a:lnTo>
                    <a:pt x="1156" y="232"/>
                  </a:lnTo>
                  <a:cubicBezTo>
                    <a:pt x="1144" y="232"/>
                    <a:pt x="1135" y="235"/>
                    <a:pt x="1125" y="237"/>
                  </a:cubicBezTo>
                  <a:lnTo>
                    <a:pt x="1113" y="225"/>
                  </a:lnTo>
                  <a:lnTo>
                    <a:pt x="1178" y="225"/>
                  </a:lnTo>
                  <a:lnTo>
                    <a:pt x="1178" y="100"/>
                  </a:lnTo>
                  <a:cubicBezTo>
                    <a:pt x="1164" y="132"/>
                    <a:pt x="1149" y="160"/>
                    <a:pt x="1132" y="184"/>
                  </a:cubicBezTo>
                  <a:cubicBezTo>
                    <a:pt x="1116" y="206"/>
                    <a:pt x="1096" y="225"/>
                    <a:pt x="1077" y="242"/>
                  </a:cubicBezTo>
                  <a:lnTo>
                    <a:pt x="1072" y="237"/>
                  </a:lnTo>
                  <a:cubicBezTo>
                    <a:pt x="1089" y="223"/>
                    <a:pt x="1106" y="201"/>
                    <a:pt x="1123" y="172"/>
                  </a:cubicBezTo>
                  <a:cubicBezTo>
                    <a:pt x="1140" y="143"/>
                    <a:pt x="1152" y="117"/>
                    <a:pt x="1161" y="91"/>
                  </a:cubicBezTo>
                  <a:lnTo>
                    <a:pt x="1132" y="91"/>
                  </a:lnTo>
                  <a:cubicBezTo>
                    <a:pt x="1120" y="91"/>
                    <a:pt x="1111" y="91"/>
                    <a:pt x="1101" y="93"/>
                  </a:cubicBezTo>
                  <a:lnTo>
                    <a:pt x="1089" y="83"/>
                  </a:lnTo>
                  <a:lnTo>
                    <a:pt x="1178" y="83"/>
                  </a:lnTo>
                  <a:lnTo>
                    <a:pt x="1178" y="43"/>
                  </a:lnTo>
                  <a:cubicBezTo>
                    <a:pt x="1178" y="36"/>
                    <a:pt x="1178" y="23"/>
                    <a:pt x="1176" y="7"/>
                  </a:cubicBezTo>
                  <a:moveTo>
                    <a:pt x="465" y="7"/>
                  </a:moveTo>
                  <a:lnTo>
                    <a:pt x="494" y="21"/>
                  </a:lnTo>
                  <a:lnTo>
                    <a:pt x="482" y="28"/>
                  </a:lnTo>
                  <a:cubicBezTo>
                    <a:pt x="480" y="38"/>
                    <a:pt x="475" y="47"/>
                    <a:pt x="472" y="57"/>
                  </a:cubicBezTo>
                  <a:lnTo>
                    <a:pt x="506" y="57"/>
                  </a:lnTo>
                  <a:lnTo>
                    <a:pt x="516" y="45"/>
                  </a:lnTo>
                  <a:lnTo>
                    <a:pt x="535" y="62"/>
                  </a:lnTo>
                  <a:lnTo>
                    <a:pt x="525" y="69"/>
                  </a:lnTo>
                  <a:cubicBezTo>
                    <a:pt x="523" y="81"/>
                    <a:pt x="518" y="93"/>
                    <a:pt x="516" y="105"/>
                  </a:cubicBezTo>
                  <a:lnTo>
                    <a:pt x="549" y="105"/>
                  </a:lnTo>
                  <a:cubicBezTo>
                    <a:pt x="549" y="91"/>
                    <a:pt x="552" y="72"/>
                    <a:pt x="552" y="52"/>
                  </a:cubicBezTo>
                  <a:cubicBezTo>
                    <a:pt x="552" y="31"/>
                    <a:pt x="552" y="16"/>
                    <a:pt x="552" y="9"/>
                  </a:cubicBezTo>
                  <a:lnTo>
                    <a:pt x="580" y="21"/>
                  </a:lnTo>
                  <a:lnTo>
                    <a:pt x="571" y="31"/>
                  </a:lnTo>
                  <a:cubicBezTo>
                    <a:pt x="568" y="62"/>
                    <a:pt x="566" y="86"/>
                    <a:pt x="566" y="105"/>
                  </a:cubicBezTo>
                  <a:lnTo>
                    <a:pt x="600" y="105"/>
                  </a:lnTo>
                  <a:lnTo>
                    <a:pt x="614" y="88"/>
                  </a:lnTo>
                  <a:lnTo>
                    <a:pt x="633" y="112"/>
                  </a:lnTo>
                  <a:lnTo>
                    <a:pt x="576" y="112"/>
                  </a:lnTo>
                  <a:cubicBezTo>
                    <a:pt x="588" y="165"/>
                    <a:pt x="609" y="199"/>
                    <a:pt x="638" y="211"/>
                  </a:cubicBezTo>
                  <a:lnTo>
                    <a:pt x="638" y="216"/>
                  </a:lnTo>
                  <a:cubicBezTo>
                    <a:pt x="626" y="216"/>
                    <a:pt x="619" y="218"/>
                    <a:pt x="614" y="225"/>
                  </a:cubicBezTo>
                  <a:cubicBezTo>
                    <a:pt x="590" y="199"/>
                    <a:pt x="576" y="160"/>
                    <a:pt x="571" y="112"/>
                  </a:cubicBezTo>
                  <a:lnTo>
                    <a:pt x="564" y="112"/>
                  </a:lnTo>
                  <a:cubicBezTo>
                    <a:pt x="556" y="167"/>
                    <a:pt x="528" y="208"/>
                    <a:pt x="480" y="235"/>
                  </a:cubicBezTo>
                  <a:lnTo>
                    <a:pt x="477" y="230"/>
                  </a:lnTo>
                  <a:cubicBezTo>
                    <a:pt x="516" y="201"/>
                    <a:pt x="540" y="160"/>
                    <a:pt x="547" y="112"/>
                  </a:cubicBezTo>
                  <a:lnTo>
                    <a:pt x="513" y="112"/>
                  </a:lnTo>
                  <a:cubicBezTo>
                    <a:pt x="496" y="158"/>
                    <a:pt x="468" y="196"/>
                    <a:pt x="432" y="223"/>
                  </a:cubicBezTo>
                  <a:lnTo>
                    <a:pt x="429" y="218"/>
                  </a:lnTo>
                  <a:cubicBezTo>
                    <a:pt x="468" y="182"/>
                    <a:pt x="494" y="129"/>
                    <a:pt x="506" y="67"/>
                  </a:cubicBezTo>
                  <a:lnTo>
                    <a:pt x="470" y="67"/>
                  </a:lnTo>
                  <a:cubicBezTo>
                    <a:pt x="468" y="69"/>
                    <a:pt x="465" y="79"/>
                    <a:pt x="460" y="91"/>
                  </a:cubicBezTo>
                  <a:cubicBezTo>
                    <a:pt x="468" y="93"/>
                    <a:pt x="472" y="98"/>
                    <a:pt x="480" y="100"/>
                  </a:cubicBezTo>
                  <a:cubicBezTo>
                    <a:pt x="484" y="103"/>
                    <a:pt x="487" y="107"/>
                    <a:pt x="487" y="110"/>
                  </a:cubicBezTo>
                  <a:cubicBezTo>
                    <a:pt x="487" y="112"/>
                    <a:pt x="484" y="117"/>
                    <a:pt x="484" y="120"/>
                  </a:cubicBezTo>
                  <a:cubicBezTo>
                    <a:pt x="482" y="124"/>
                    <a:pt x="480" y="127"/>
                    <a:pt x="480" y="127"/>
                  </a:cubicBezTo>
                  <a:cubicBezTo>
                    <a:pt x="477" y="127"/>
                    <a:pt x="477" y="124"/>
                    <a:pt x="475" y="120"/>
                  </a:cubicBezTo>
                  <a:cubicBezTo>
                    <a:pt x="472" y="112"/>
                    <a:pt x="465" y="105"/>
                    <a:pt x="458" y="96"/>
                  </a:cubicBezTo>
                  <a:cubicBezTo>
                    <a:pt x="453" y="105"/>
                    <a:pt x="448" y="117"/>
                    <a:pt x="444" y="127"/>
                  </a:cubicBezTo>
                  <a:cubicBezTo>
                    <a:pt x="453" y="132"/>
                    <a:pt x="460" y="134"/>
                    <a:pt x="463" y="139"/>
                  </a:cubicBezTo>
                  <a:cubicBezTo>
                    <a:pt x="465" y="141"/>
                    <a:pt x="468" y="143"/>
                    <a:pt x="468" y="146"/>
                  </a:cubicBezTo>
                  <a:cubicBezTo>
                    <a:pt x="468" y="151"/>
                    <a:pt x="465" y="153"/>
                    <a:pt x="465" y="158"/>
                  </a:cubicBezTo>
                  <a:cubicBezTo>
                    <a:pt x="463" y="163"/>
                    <a:pt x="460" y="163"/>
                    <a:pt x="460" y="163"/>
                  </a:cubicBezTo>
                  <a:cubicBezTo>
                    <a:pt x="458" y="163"/>
                    <a:pt x="458" y="160"/>
                    <a:pt x="456" y="156"/>
                  </a:cubicBezTo>
                  <a:cubicBezTo>
                    <a:pt x="453" y="148"/>
                    <a:pt x="448" y="141"/>
                    <a:pt x="441" y="132"/>
                  </a:cubicBezTo>
                  <a:cubicBezTo>
                    <a:pt x="432" y="143"/>
                    <a:pt x="424" y="153"/>
                    <a:pt x="415" y="160"/>
                  </a:cubicBezTo>
                  <a:lnTo>
                    <a:pt x="412" y="158"/>
                  </a:lnTo>
                  <a:cubicBezTo>
                    <a:pt x="422" y="143"/>
                    <a:pt x="432" y="127"/>
                    <a:pt x="439" y="110"/>
                  </a:cubicBezTo>
                  <a:cubicBezTo>
                    <a:pt x="446" y="91"/>
                    <a:pt x="451" y="74"/>
                    <a:pt x="456" y="55"/>
                  </a:cubicBezTo>
                  <a:cubicBezTo>
                    <a:pt x="460" y="36"/>
                    <a:pt x="463" y="19"/>
                    <a:pt x="465" y="7"/>
                  </a:cubicBezTo>
                  <a:moveTo>
                    <a:pt x="3787" y="4"/>
                  </a:moveTo>
                  <a:lnTo>
                    <a:pt x="3820" y="19"/>
                  </a:lnTo>
                  <a:lnTo>
                    <a:pt x="3806" y="28"/>
                  </a:lnTo>
                  <a:lnTo>
                    <a:pt x="3806" y="81"/>
                  </a:lnTo>
                  <a:lnTo>
                    <a:pt x="3830" y="81"/>
                  </a:lnTo>
                  <a:cubicBezTo>
                    <a:pt x="3849" y="55"/>
                    <a:pt x="3864" y="31"/>
                    <a:pt x="3873" y="12"/>
                  </a:cubicBezTo>
                  <a:lnTo>
                    <a:pt x="3900" y="36"/>
                  </a:lnTo>
                  <a:lnTo>
                    <a:pt x="3885" y="38"/>
                  </a:lnTo>
                  <a:cubicBezTo>
                    <a:pt x="3876" y="45"/>
                    <a:pt x="3861" y="60"/>
                    <a:pt x="3837" y="81"/>
                  </a:cubicBezTo>
                  <a:lnTo>
                    <a:pt x="3902" y="81"/>
                  </a:lnTo>
                  <a:lnTo>
                    <a:pt x="3919" y="64"/>
                  </a:lnTo>
                  <a:lnTo>
                    <a:pt x="3943" y="88"/>
                  </a:lnTo>
                  <a:lnTo>
                    <a:pt x="3806" y="88"/>
                  </a:lnTo>
                  <a:lnTo>
                    <a:pt x="3806" y="96"/>
                  </a:lnTo>
                  <a:cubicBezTo>
                    <a:pt x="3859" y="112"/>
                    <a:pt x="3892" y="122"/>
                    <a:pt x="3902" y="127"/>
                  </a:cubicBezTo>
                  <a:cubicBezTo>
                    <a:pt x="3912" y="134"/>
                    <a:pt x="3919" y="139"/>
                    <a:pt x="3919" y="143"/>
                  </a:cubicBezTo>
                  <a:cubicBezTo>
                    <a:pt x="3919" y="148"/>
                    <a:pt x="3921" y="151"/>
                    <a:pt x="3921" y="153"/>
                  </a:cubicBezTo>
                  <a:cubicBezTo>
                    <a:pt x="3921" y="156"/>
                    <a:pt x="3919" y="160"/>
                    <a:pt x="3919" y="163"/>
                  </a:cubicBezTo>
                  <a:cubicBezTo>
                    <a:pt x="3916" y="165"/>
                    <a:pt x="3916" y="167"/>
                    <a:pt x="3916" y="167"/>
                  </a:cubicBezTo>
                  <a:cubicBezTo>
                    <a:pt x="3912" y="167"/>
                    <a:pt x="3904" y="160"/>
                    <a:pt x="3895" y="151"/>
                  </a:cubicBezTo>
                  <a:cubicBezTo>
                    <a:pt x="3880" y="139"/>
                    <a:pt x="3852" y="122"/>
                    <a:pt x="3806" y="103"/>
                  </a:cubicBezTo>
                  <a:cubicBezTo>
                    <a:pt x="3806" y="129"/>
                    <a:pt x="3806" y="146"/>
                    <a:pt x="3806" y="151"/>
                  </a:cubicBezTo>
                  <a:lnTo>
                    <a:pt x="3787" y="158"/>
                  </a:lnTo>
                  <a:cubicBezTo>
                    <a:pt x="3787" y="148"/>
                    <a:pt x="3787" y="124"/>
                    <a:pt x="3787" y="91"/>
                  </a:cubicBezTo>
                  <a:cubicBezTo>
                    <a:pt x="3772" y="110"/>
                    <a:pt x="3753" y="127"/>
                    <a:pt x="3734" y="141"/>
                  </a:cubicBezTo>
                  <a:cubicBezTo>
                    <a:pt x="3712" y="156"/>
                    <a:pt x="3686" y="170"/>
                    <a:pt x="3648" y="180"/>
                  </a:cubicBezTo>
                  <a:lnTo>
                    <a:pt x="3648" y="175"/>
                  </a:lnTo>
                  <a:cubicBezTo>
                    <a:pt x="3679" y="163"/>
                    <a:pt x="3705" y="148"/>
                    <a:pt x="3722" y="134"/>
                  </a:cubicBezTo>
                  <a:cubicBezTo>
                    <a:pt x="3739" y="120"/>
                    <a:pt x="3753" y="105"/>
                    <a:pt x="3768" y="88"/>
                  </a:cubicBezTo>
                  <a:lnTo>
                    <a:pt x="3693" y="88"/>
                  </a:lnTo>
                  <a:cubicBezTo>
                    <a:pt x="3681" y="88"/>
                    <a:pt x="3672" y="91"/>
                    <a:pt x="3662" y="93"/>
                  </a:cubicBezTo>
                  <a:lnTo>
                    <a:pt x="3650" y="81"/>
                  </a:lnTo>
                  <a:lnTo>
                    <a:pt x="3787" y="81"/>
                  </a:lnTo>
                  <a:lnTo>
                    <a:pt x="3787" y="26"/>
                  </a:lnTo>
                  <a:cubicBezTo>
                    <a:pt x="3787" y="19"/>
                    <a:pt x="3787" y="12"/>
                    <a:pt x="3787" y="4"/>
                  </a:cubicBezTo>
                  <a:moveTo>
                    <a:pt x="2832" y="4"/>
                  </a:moveTo>
                  <a:lnTo>
                    <a:pt x="2856" y="21"/>
                  </a:lnTo>
                  <a:lnTo>
                    <a:pt x="2846" y="28"/>
                  </a:lnTo>
                  <a:cubicBezTo>
                    <a:pt x="2858" y="47"/>
                    <a:pt x="2870" y="64"/>
                    <a:pt x="2887" y="81"/>
                  </a:cubicBezTo>
                  <a:cubicBezTo>
                    <a:pt x="2904" y="96"/>
                    <a:pt x="2925" y="107"/>
                    <a:pt x="2954" y="115"/>
                  </a:cubicBezTo>
                  <a:lnTo>
                    <a:pt x="2954" y="120"/>
                  </a:lnTo>
                  <a:cubicBezTo>
                    <a:pt x="2942" y="122"/>
                    <a:pt x="2932" y="127"/>
                    <a:pt x="2930" y="136"/>
                  </a:cubicBezTo>
                  <a:cubicBezTo>
                    <a:pt x="2908" y="124"/>
                    <a:pt x="2889" y="107"/>
                    <a:pt x="2877" y="91"/>
                  </a:cubicBezTo>
                  <a:cubicBezTo>
                    <a:pt x="2863" y="74"/>
                    <a:pt x="2851" y="52"/>
                    <a:pt x="2844" y="31"/>
                  </a:cubicBezTo>
                  <a:cubicBezTo>
                    <a:pt x="2827" y="60"/>
                    <a:pt x="2812" y="83"/>
                    <a:pt x="2796" y="98"/>
                  </a:cubicBezTo>
                  <a:cubicBezTo>
                    <a:pt x="2781" y="115"/>
                    <a:pt x="2764" y="129"/>
                    <a:pt x="2745" y="139"/>
                  </a:cubicBezTo>
                  <a:lnTo>
                    <a:pt x="2743" y="136"/>
                  </a:lnTo>
                  <a:cubicBezTo>
                    <a:pt x="2762" y="120"/>
                    <a:pt x="2779" y="100"/>
                    <a:pt x="2796" y="79"/>
                  </a:cubicBezTo>
                  <a:cubicBezTo>
                    <a:pt x="2810" y="55"/>
                    <a:pt x="2822" y="31"/>
                    <a:pt x="2832" y="4"/>
                  </a:cubicBezTo>
                  <a:moveTo>
                    <a:pt x="1401" y="4"/>
                  </a:moveTo>
                  <a:lnTo>
                    <a:pt x="1430" y="21"/>
                  </a:lnTo>
                  <a:cubicBezTo>
                    <a:pt x="1420" y="23"/>
                    <a:pt x="1408" y="43"/>
                    <a:pt x="1394" y="72"/>
                  </a:cubicBezTo>
                  <a:lnTo>
                    <a:pt x="1437" y="72"/>
                  </a:lnTo>
                  <a:lnTo>
                    <a:pt x="1449" y="60"/>
                  </a:lnTo>
                  <a:lnTo>
                    <a:pt x="1471" y="79"/>
                  </a:lnTo>
                  <a:lnTo>
                    <a:pt x="1456" y="88"/>
                  </a:lnTo>
                  <a:cubicBezTo>
                    <a:pt x="1456" y="189"/>
                    <a:pt x="1456" y="254"/>
                    <a:pt x="1459" y="285"/>
                  </a:cubicBezTo>
                  <a:lnTo>
                    <a:pt x="1440" y="295"/>
                  </a:lnTo>
                  <a:lnTo>
                    <a:pt x="1440" y="268"/>
                  </a:lnTo>
                  <a:lnTo>
                    <a:pt x="1372" y="268"/>
                  </a:lnTo>
                  <a:lnTo>
                    <a:pt x="1372" y="290"/>
                  </a:lnTo>
                  <a:lnTo>
                    <a:pt x="1356" y="302"/>
                  </a:lnTo>
                  <a:cubicBezTo>
                    <a:pt x="1356" y="261"/>
                    <a:pt x="1356" y="220"/>
                    <a:pt x="1356" y="180"/>
                  </a:cubicBezTo>
                  <a:cubicBezTo>
                    <a:pt x="1356" y="141"/>
                    <a:pt x="1356" y="100"/>
                    <a:pt x="1356" y="60"/>
                  </a:cubicBezTo>
                  <a:lnTo>
                    <a:pt x="1375" y="72"/>
                  </a:lnTo>
                  <a:lnTo>
                    <a:pt x="1387" y="72"/>
                  </a:lnTo>
                  <a:cubicBezTo>
                    <a:pt x="1396" y="43"/>
                    <a:pt x="1401" y="21"/>
                    <a:pt x="1401" y="4"/>
                  </a:cubicBezTo>
                  <a:moveTo>
                    <a:pt x="1072" y="4"/>
                  </a:moveTo>
                  <a:lnTo>
                    <a:pt x="1099" y="23"/>
                  </a:lnTo>
                  <a:lnTo>
                    <a:pt x="1089" y="28"/>
                  </a:lnTo>
                  <a:cubicBezTo>
                    <a:pt x="1075" y="57"/>
                    <a:pt x="1065" y="79"/>
                    <a:pt x="1058" y="96"/>
                  </a:cubicBezTo>
                  <a:lnTo>
                    <a:pt x="1077" y="107"/>
                  </a:lnTo>
                  <a:lnTo>
                    <a:pt x="1068" y="117"/>
                  </a:lnTo>
                  <a:lnTo>
                    <a:pt x="1068" y="295"/>
                  </a:lnTo>
                  <a:lnTo>
                    <a:pt x="1048" y="307"/>
                  </a:lnTo>
                  <a:cubicBezTo>
                    <a:pt x="1051" y="278"/>
                    <a:pt x="1051" y="256"/>
                    <a:pt x="1051" y="242"/>
                  </a:cubicBezTo>
                  <a:lnTo>
                    <a:pt x="1051" y="107"/>
                  </a:lnTo>
                  <a:cubicBezTo>
                    <a:pt x="1036" y="132"/>
                    <a:pt x="1020" y="151"/>
                    <a:pt x="1000" y="172"/>
                  </a:cubicBezTo>
                  <a:lnTo>
                    <a:pt x="996" y="167"/>
                  </a:lnTo>
                  <a:cubicBezTo>
                    <a:pt x="1015" y="143"/>
                    <a:pt x="1034" y="112"/>
                    <a:pt x="1048" y="79"/>
                  </a:cubicBezTo>
                  <a:cubicBezTo>
                    <a:pt x="1060" y="43"/>
                    <a:pt x="1070" y="19"/>
                    <a:pt x="1072" y="4"/>
                  </a:cubicBezTo>
                  <a:moveTo>
                    <a:pt x="744" y="4"/>
                  </a:moveTo>
                  <a:lnTo>
                    <a:pt x="775" y="23"/>
                  </a:lnTo>
                  <a:lnTo>
                    <a:pt x="760" y="28"/>
                  </a:lnTo>
                  <a:cubicBezTo>
                    <a:pt x="753" y="40"/>
                    <a:pt x="748" y="47"/>
                    <a:pt x="744" y="55"/>
                  </a:cubicBezTo>
                  <a:lnTo>
                    <a:pt x="900" y="55"/>
                  </a:lnTo>
                  <a:lnTo>
                    <a:pt x="919" y="36"/>
                  </a:lnTo>
                  <a:lnTo>
                    <a:pt x="948" y="62"/>
                  </a:lnTo>
                  <a:lnTo>
                    <a:pt x="741" y="62"/>
                  </a:lnTo>
                  <a:cubicBezTo>
                    <a:pt x="720" y="98"/>
                    <a:pt x="698" y="127"/>
                    <a:pt x="669" y="151"/>
                  </a:cubicBezTo>
                  <a:lnTo>
                    <a:pt x="667" y="146"/>
                  </a:lnTo>
                  <a:cubicBezTo>
                    <a:pt x="688" y="120"/>
                    <a:pt x="705" y="93"/>
                    <a:pt x="720" y="67"/>
                  </a:cubicBezTo>
                  <a:cubicBezTo>
                    <a:pt x="732" y="40"/>
                    <a:pt x="739" y="21"/>
                    <a:pt x="744" y="4"/>
                  </a:cubicBezTo>
                  <a:moveTo>
                    <a:pt x="376" y="4"/>
                  </a:moveTo>
                  <a:lnTo>
                    <a:pt x="405" y="19"/>
                  </a:lnTo>
                  <a:lnTo>
                    <a:pt x="396" y="28"/>
                  </a:lnTo>
                  <a:lnTo>
                    <a:pt x="396" y="110"/>
                  </a:lnTo>
                  <a:cubicBezTo>
                    <a:pt x="408" y="91"/>
                    <a:pt x="417" y="74"/>
                    <a:pt x="422" y="60"/>
                  </a:cubicBezTo>
                  <a:lnTo>
                    <a:pt x="439" y="79"/>
                  </a:lnTo>
                  <a:cubicBezTo>
                    <a:pt x="434" y="81"/>
                    <a:pt x="420" y="96"/>
                    <a:pt x="396" y="122"/>
                  </a:cubicBezTo>
                  <a:cubicBezTo>
                    <a:pt x="393" y="160"/>
                    <a:pt x="393" y="187"/>
                    <a:pt x="391" y="196"/>
                  </a:cubicBezTo>
                  <a:cubicBezTo>
                    <a:pt x="408" y="206"/>
                    <a:pt x="420" y="213"/>
                    <a:pt x="422" y="218"/>
                  </a:cubicBezTo>
                  <a:cubicBezTo>
                    <a:pt x="427" y="223"/>
                    <a:pt x="429" y="230"/>
                    <a:pt x="429" y="235"/>
                  </a:cubicBezTo>
                  <a:cubicBezTo>
                    <a:pt x="429" y="240"/>
                    <a:pt x="429" y="242"/>
                    <a:pt x="427" y="247"/>
                  </a:cubicBezTo>
                  <a:cubicBezTo>
                    <a:pt x="424" y="252"/>
                    <a:pt x="424" y="254"/>
                    <a:pt x="422" y="254"/>
                  </a:cubicBezTo>
                  <a:cubicBezTo>
                    <a:pt x="420" y="254"/>
                    <a:pt x="417" y="249"/>
                    <a:pt x="415" y="242"/>
                  </a:cubicBezTo>
                  <a:cubicBezTo>
                    <a:pt x="410" y="232"/>
                    <a:pt x="403" y="220"/>
                    <a:pt x="388" y="203"/>
                  </a:cubicBezTo>
                  <a:cubicBezTo>
                    <a:pt x="384" y="247"/>
                    <a:pt x="364" y="280"/>
                    <a:pt x="338" y="304"/>
                  </a:cubicBezTo>
                  <a:lnTo>
                    <a:pt x="336" y="302"/>
                  </a:lnTo>
                  <a:cubicBezTo>
                    <a:pt x="352" y="276"/>
                    <a:pt x="364" y="249"/>
                    <a:pt x="369" y="220"/>
                  </a:cubicBezTo>
                  <a:cubicBezTo>
                    <a:pt x="374" y="192"/>
                    <a:pt x="379" y="158"/>
                    <a:pt x="379" y="120"/>
                  </a:cubicBezTo>
                  <a:cubicBezTo>
                    <a:pt x="379" y="81"/>
                    <a:pt x="376" y="43"/>
                    <a:pt x="376" y="4"/>
                  </a:cubicBezTo>
                  <a:moveTo>
                    <a:pt x="3031" y="4"/>
                  </a:moveTo>
                  <a:lnTo>
                    <a:pt x="3062" y="19"/>
                  </a:lnTo>
                  <a:lnTo>
                    <a:pt x="3050" y="26"/>
                  </a:lnTo>
                  <a:lnTo>
                    <a:pt x="3050" y="72"/>
                  </a:lnTo>
                  <a:cubicBezTo>
                    <a:pt x="3064" y="76"/>
                    <a:pt x="3074" y="81"/>
                    <a:pt x="3079" y="86"/>
                  </a:cubicBezTo>
                  <a:cubicBezTo>
                    <a:pt x="3086" y="88"/>
                    <a:pt x="3088" y="96"/>
                    <a:pt x="3086" y="103"/>
                  </a:cubicBezTo>
                  <a:cubicBezTo>
                    <a:pt x="3086" y="107"/>
                    <a:pt x="3084" y="112"/>
                    <a:pt x="3081" y="117"/>
                  </a:cubicBezTo>
                  <a:cubicBezTo>
                    <a:pt x="3076" y="120"/>
                    <a:pt x="3074" y="115"/>
                    <a:pt x="3069" y="105"/>
                  </a:cubicBezTo>
                  <a:cubicBezTo>
                    <a:pt x="3067" y="96"/>
                    <a:pt x="3060" y="86"/>
                    <a:pt x="3050" y="76"/>
                  </a:cubicBezTo>
                  <a:lnTo>
                    <a:pt x="3050" y="249"/>
                  </a:lnTo>
                  <a:cubicBezTo>
                    <a:pt x="3050" y="263"/>
                    <a:pt x="3050" y="280"/>
                    <a:pt x="3050" y="297"/>
                  </a:cubicBezTo>
                  <a:lnTo>
                    <a:pt x="3031" y="307"/>
                  </a:lnTo>
                  <a:cubicBezTo>
                    <a:pt x="3031" y="280"/>
                    <a:pt x="3031" y="259"/>
                    <a:pt x="3031" y="240"/>
                  </a:cubicBezTo>
                  <a:lnTo>
                    <a:pt x="3031" y="57"/>
                  </a:lnTo>
                  <a:cubicBezTo>
                    <a:pt x="3031" y="43"/>
                    <a:pt x="3031" y="23"/>
                    <a:pt x="3031" y="4"/>
                  </a:cubicBezTo>
                  <a:moveTo>
                    <a:pt x="2424" y="4"/>
                  </a:moveTo>
                  <a:lnTo>
                    <a:pt x="2450" y="21"/>
                  </a:lnTo>
                  <a:cubicBezTo>
                    <a:pt x="2443" y="21"/>
                    <a:pt x="2436" y="28"/>
                    <a:pt x="2426" y="40"/>
                  </a:cubicBezTo>
                  <a:lnTo>
                    <a:pt x="2508" y="40"/>
                  </a:lnTo>
                  <a:lnTo>
                    <a:pt x="2520" y="26"/>
                  </a:lnTo>
                  <a:lnTo>
                    <a:pt x="2544" y="50"/>
                  </a:lnTo>
                  <a:cubicBezTo>
                    <a:pt x="2529" y="52"/>
                    <a:pt x="2510" y="67"/>
                    <a:pt x="2488" y="98"/>
                  </a:cubicBezTo>
                  <a:lnTo>
                    <a:pt x="2568" y="98"/>
                  </a:lnTo>
                  <a:lnTo>
                    <a:pt x="2587" y="79"/>
                  </a:lnTo>
                  <a:lnTo>
                    <a:pt x="2613" y="105"/>
                  </a:lnTo>
                  <a:lnTo>
                    <a:pt x="2400" y="105"/>
                  </a:lnTo>
                  <a:lnTo>
                    <a:pt x="2400" y="180"/>
                  </a:lnTo>
                  <a:cubicBezTo>
                    <a:pt x="2400" y="216"/>
                    <a:pt x="2392" y="242"/>
                    <a:pt x="2378" y="261"/>
                  </a:cubicBezTo>
                  <a:cubicBezTo>
                    <a:pt x="2366" y="278"/>
                    <a:pt x="2349" y="295"/>
                    <a:pt x="2328" y="307"/>
                  </a:cubicBezTo>
                  <a:lnTo>
                    <a:pt x="2325" y="304"/>
                  </a:lnTo>
                  <a:cubicBezTo>
                    <a:pt x="2344" y="287"/>
                    <a:pt x="2359" y="271"/>
                    <a:pt x="2366" y="252"/>
                  </a:cubicBezTo>
                  <a:cubicBezTo>
                    <a:pt x="2376" y="235"/>
                    <a:pt x="2380" y="211"/>
                    <a:pt x="2380" y="182"/>
                  </a:cubicBezTo>
                  <a:lnTo>
                    <a:pt x="2380" y="91"/>
                  </a:lnTo>
                  <a:cubicBezTo>
                    <a:pt x="2364" y="105"/>
                    <a:pt x="2349" y="117"/>
                    <a:pt x="2332" y="124"/>
                  </a:cubicBezTo>
                  <a:lnTo>
                    <a:pt x="2330" y="120"/>
                  </a:lnTo>
                  <a:cubicBezTo>
                    <a:pt x="2352" y="105"/>
                    <a:pt x="2371" y="86"/>
                    <a:pt x="2388" y="67"/>
                  </a:cubicBezTo>
                  <a:cubicBezTo>
                    <a:pt x="2404" y="45"/>
                    <a:pt x="2416" y="26"/>
                    <a:pt x="2424" y="4"/>
                  </a:cubicBezTo>
                  <a:moveTo>
                    <a:pt x="1797" y="4"/>
                  </a:moveTo>
                  <a:lnTo>
                    <a:pt x="1833" y="19"/>
                  </a:lnTo>
                  <a:lnTo>
                    <a:pt x="1821" y="28"/>
                  </a:lnTo>
                  <a:lnTo>
                    <a:pt x="1821" y="52"/>
                  </a:lnTo>
                  <a:lnTo>
                    <a:pt x="1821" y="124"/>
                  </a:lnTo>
                  <a:cubicBezTo>
                    <a:pt x="1828" y="143"/>
                    <a:pt x="1836" y="158"/>
                    <a:pt x="1840" y="167"/>
                  </a:cubicBezTo>
                  <a:cubicBezTo>
                    <a:pt x="1872" y="134"/>
                    <a:pt x="1893" y="105"/>
                    <a:pt x="1905" y="76"/>
                  </a:cubicBezTo>
                  <a:lnTo>
                    <a:pt x="1929" y="103"/>
                  </a:lnTo>
                  <a:lnTo>
                    <a:pt x="1915" y="105"/>
                  </a:lnTo>
                  <a:cubicBezTo>
                    <a:pt x="1891" y="132"/>
                    <a:pt x="1867" y="153"/>
                    <a:pt x="1843" y="172"/>
                  </a:cubicBezTo>
                  <a:cubicBezTo>
                    <a:pt x="1879" y="232"/>
                    <a:pt x="1920" y="266"/>
                    <a:pt x="1963" y="276"/>
                  </a:cubicBezTo>
                  <a:lnTo>
                    <a:pt x="1963" y="280"/>
                  </a:lnTo>
                  <a:cubicBezTo>
                    <a:pt x="1948" y="280"/>
                    <a:pt x="1939" y="287"/>
                    <a:pt x="1936" y="297"/>
                  </a:cubicBezTo>
                  <a:cubicBezTo>
                    <a:pt x="1879" y="261"/>
                    <a:pt x="1840" y="206"/>
                    <a:pt x="1819" y="134"/>
                  </a:cubicBezTo>
                  <a:cubicBezTo>
                    <a:pt x="1812" y="184"/>
                    <a:pt x="1795" y="223"/>
                    <a:pt x="1771" y="249"/>
                  </a:cubicBezTo>
                  <a:cubicBezTo>
                    <a:pt x="1747" y="273"/>
                    <a:pt x="1711" y="295"/>
                    <a:pt x="1663" y="309"/>
                  </a:cubicBezTo>
                  <a:lnTo>
                    <a:pt x="1660" y="304"/>
                  </a:lnTo>
                  <a:cubicBezTo>
                    <a:pt x="1713" y="283"/>
                    <a:pt x="1747" y="256"/>
                    <a:pt x="1768" y="225"/>
                  </a:cubicBezTo>
                  <a:cubicBezTo>
                    <a:pt x="1788" y="192"/>
                    <a:pt x="1800" y="153"/>
                    <a:pt x="1800" y="112"/>
                  </a:cubicBezTo>
                  <a:cubicBezTo>
                    <a:pt x="1800" y="69"/>
                    <a:pt x="1800" y="33"/>
                    <a:pt x="1797" y="4"/>
                  </a:cubicBezTo>
                </a:path>
              </a:pathLst>
            </a:custGeom>
            <a:noFill/>
            <a:ln w="6096" cap="flat">
              <a:solidFill>
                <a:srgbClr val="000000">
                  <a:alpha val="100000"/>
                </a:srgbClr>
              </a:solidFill>
              <a:prstDash val="solid"/>
              <a:round/>
            </a:ln>
          </p:spPr>
          <p:txBody>
            <a:bodyPr rtlCol="0"/>
            <a:lstStyle/>
            <a:p>
              <a:pPr algn="ctr"/>
              <a:endParaRPr lang="zh-CN" altLang="en-US"/>
            </a:p>
          </p:txBody>
        </p:sp>
      </p:grpSp>
      <p:grpSp>
        <p:nvGrpSpPr>
          <p:cNvPr id="14" name="group 14"/>
          <p:cNvGrpSpPr/>
          <p:nvPr/>
        </p:nvGrpSpPr>
        <p:grpSpPr>
          <a:xfrm rot="21600000">
            <a:off x="5018532" y="2161032"/>
            <a:ext cx="198119" cy="198119"/>
            <a:chOff x="0" y="0"/>
            <a:chExt cx="198119" cy="198119"/>
          </a:xfrm>
        </p:grpSpPr>
        <p:sp>
          <p:nvSpPr>
            <p:cNvPr id="166" name="path"/>
            <p:cNvSpPr/>
            <p:nvPr/>
          </p:nvSpPr>
          <p:spPr>
            <a:xfrm>
              <a:off x="3047" y="3047"/>
              <a:ext cx="192023" cy="192023"/>
            </a:xfrm>
            <a:custGeom>
              <a:avLst/>
              <a:gdLst/>
              <a:ahLst/>
              <a:cxnLst/>
              <a:rect l="0" t="0" r="0" b="0"/>
              <a:pathLst>
                <a:path w="302" h="302">
                  <a:moveTo>
                    <a:pt x="136" y="0"/>
                  </a:moveTo>
                  <a:lnTo>
                    <a:pt x="167" y="14"/>
                  </a:lnTo>
                  <a:lnTo>
                    <a:pt x="155" y="21"/>
                  </a:lnTo>
                  <a:lnTo>
                    <a:pt x="155" y="45"/>
                  </a:lnTo>
                  <a:lnTo>
                    <a:pt x="240" y="45"/>
                  </a:lnTo>
                  <a:lnTo>
                    <a:pt x="259" y="26"/>
                  </a:lnTo>
                  <a:lnTo>
                    <a:pt x="283" y="52"/>
                  </a:lnTo>
                  <a:lnTo>
                    <a:pt x="155" y="52"/>
                  </a:lnTo>
                  <a:lnTo>
                    <a:pt x="155" y="88"/>
                  </a:lnTo>
                  <a:lnTo>
                    <a:pt x="223" y="88"/>
                  </a:lnTo>
                  <a:lnTo>
                    <a:pt x="240" y="72"/>
                  </a:lnTo>
                  <a:lnTo>
                    <a:pt x="263" y="95"/>
                  </a:lnTo>
                  <a:lnTo>
                    <a:pt x="155" y="95"/>
                  </a:lnTo>
                  <a:lnTo>
                    <a:pt x="155" y="134"/>
                  </a:lnTo>
                  <a:lnTo>
                    <a:pt x="254" y="134"/>
                  </a:lnTo>
                  <a:lnTo>
                    <a:pt x="273" y="115"/>
                  </a:lnTo>
                  <a:lnTo>
                    <a:pt x="300" y="141"/>
                  </a:lnTo>
                  <a:lnTo>
                    <a:pt x="155" y="141"/>
                  </a:lnTo>
                  <a:cubicBezTo>
                    <a:pt x="165" y="163"/>
                    <a:pt x="175" y="184"/>
                    <a:pt x="187" y="204"/>
                  </a:cubicBezTo>
                  <a:cubicBezTo>
                    <a:pt x="213" y="184"/>
                    <a:pt x="230" y="165"/>
                    <a:pt x="242" y="148"/>
                  </a:cubicBezTo>
                  <a:lnTo>
                    <a:pt x="263" y="170"/>
                  </a:lnTo>
                  <a:lnTo>
                    <a:pt x="252" y="170"/>
                  </a:lnTo>
                  <a:cubicBezTo>
                    <a:pt x="227" y="184"/>
                    <a:pt x="208" y="196"/>
                    <a:pt x="192" y="208"/>
                  </a:cubicBezTo>
                  <a:cubicBezTo>
                    <a:pt x="206" y="225"/>
                    <a:pt x="220" y="237"/>
                    <a:pt x="237" y="247"/>
                  </a:cubicBezTo>
                  <a:cubicBezTo>
                    <a:pt x="256" y="256"/>
                    <a:pt x="278" y="261"/>
                    <a:pt x="302" y="264"/>
                  </a:cubicBezTo>
                  <a:lnTo>
                    <a:pt x="302" y="268"/>
                  </a:lnTo>
                  <a:cubicBezTo>
                    <a:pt x="290" y="271"/>
                    <a:pt x="278" y="278"/>
                    <a:pt x="273" y="287"/>
                  </a:cubicBezTo>
                  <a:cubicBezTo>
                    <a:pt x="249" y="278"/>
                    <a:pt x="225" y="264"/>
                    <a:pt x="203" y="242"/>
                  </a:cubicBezTo>
                  <a:cubicBezTo>
                    <a:pt x="180" y="220"/>
                    <a:pt x="163" y="189"/>
                    <a:pt x="148" y="148"/>
                  </a:cubicBezTo>
                  <a:cubicBezTo>
                    <a:pt x="136" y="163"/>
                    <a:pt x="122" y="180"/>
                    <a:pt x="105" y="196"/>
                  </a:cubicBezTo>
                  <a:lnTo>
                    <a:pt x="105" y="271"/>
                  </a:lnTo>
                  <a:lnTo>
                    <a:pt x="172" y="244"/>
                  </a:lnTo>
                  <a:lnTo>
                    <a:pt x="177" y="249"/>
                  </a:lnTo>
                  <a:cubicBezTo>
                    <a:pt x="139" y="271"/>
                    <a:pt x="112" y="287"/>
                    <a:pt x="95" y="302"/>
                  </a:cubicBezTo>
                  <a:lnTo>
                    <a:pt x="81" y="280"/>
                  </a:lnTo>
                  <a:cubicBezTo>
                    <a:pt x="83" y="278"/>
                    <a:pt x="86" y="271"/>
                    <a:pt x="86" y="261"/>
                  </a:cubicBezTo>
                  <a:lnTo>
                    <a:pt x="86" y="211"/>
                  </a:lnTo>
                  <a:cubicBezTo>
                    <a:pt x="62" y="227"/>
                    <a:pt x="33" y="240"/>
                    <a:pt x="0" y="252"/>
                  </a:cubicBezTo>
                  <a:lnTo>
                    <a:pt x="0" y="247"/>
                  </a:lnTo>
                  <a:cubicBezTo>
                    <a:pt x="31" y="232"/>
                    <a:pt x="55" y="215"/>
                    <a:pt x="76" y="199"/>
                  </a:cubicBezTo>
                  <a:cubicBezTo>
                    <a:pt x="98" y="182"/>
                    <a:pt x="115" y="163"/>
                    <a:pt x="132" y="141"/>
                  </a:cubicBezTo>
                  <a:lnTo>
                    <a:pt x="47" y="141"/>
                  </a:lnTo>
                  <a:cubicBezTo>
                    <a:pt x="35" y="141"/>
                    <a:pt x="26" y="141"/>
                    <a:pt x="16" y="146"/>
                  </a:cubicBezTo>
                  <a:lnTo>
                    <a:pt x="4" y="134"/>
                  </a:lnTo>
                  <a:lnTo>
                    <a:pt x="139" y="134"/>
                  </a:lnTo>
                  <a:lnTo>
                    <a:pt x="139" y="95"/>
                  </a:lnTo>
                  <a:lnTo>
                    <a:pt x="88" y="95"/>
                  </a:lnTo>
                  <a:cubicBezTo>
                    <a:pt x="76" y="95"/>
                    <a:pt x="67" y="98"/>
                    <a:pt x="57" y="100"/>
                  </a:cubicBezTo>
                  <a:lnTo>
                    <a:pt x="45" y="88"/>
                  </a:lnTo>
                  <a:lnTo>
                    <a:pt x="139" y="88"/>
                  </a:lnTo>
                  <a:lnTo>
                    <a:pt x="139" y="52"/>
                  </a:lnTo>
                  <a:lnTo>
                    <a:pt x="67" y="52"/>
                  </a:lnTo>
                  <a:cubicBezTo>
                    <a:pt x="55" y="52"/>
                    <a:pt x="45" y="55"/>
                    <a:pt x="35" y="57"/>
                  </a:cubicBezTo>
                  <a:lnTo>
                    <a:pt x="23" y="45"/>
                  </a:lnTo>
                  <a:lnTo>
                    <a:pt x="139" y="45"/>
                  </a:lnTo>
                  <a:cubicBezTo>
                    <a:pt x="139" y="28"/>
                    <a:pt x="139" y="14"/>
                    <a:pt x="136" y="0"/>
                  </a:cubicBezTo>
                </a:path>
              </a:pathLst>
            </a:custGeom>
            <a:solidFill>
              <a:srgbClr val="000000">
                <a:alpha val="100000"/>
              </a:srgbClr>
            </a:solidFill>
            <a:ln cap="flat">
              <a:noFill/>
              <a:prstDash val="solid"/>
              <a:miter lim="0"/>
            </a:ln>
          </p:spPr>
          <p:txBody>
            <a:bodyPr rtlCol="0"/>
            <a:lstStyle/>
            <a:p>
              <a:pPr algn="ctr"/>
              <a:endParaRPr lang="zh-CN" altLang="en-US"/>
            </a:p>
          </p:txBody>
        </p:sp>
        <p:sp>
          <p:nvSpPr>
            <p:cNvPr id="168" name="path"/>
            <p:cNvSpPr/>
            <p:nvPr/>
          </p:nvSpPr>
          <p:spPr>
            <a:xfrm>
              <a:off x="0" y="0"/>
              <a:ext cx="198119" cy="198119"/>
            </a:xfrm>
            <a:custGeom>
              <a:avLst/>
              <a:gdLst/>
              <a:ahLst/>
              <a:cxnLst/>
              <a:rect l="0" t="0" r="0" b="0"/>
              <a:pathLst>
                <a:path w="311" h="311">
                  <a:moveTo>
                    <a:pt x="141" y="4"/>
                  </a:moveTo>
                  <a:lnTo>
                    <a:pt x="172" y="19"/>
                  </a:lnTo>
                  <a:lnTo>
                    <a:pt x="160" y="26"/>
                  </a:lnTo>
                  <a:lnTo>
                    <a:pt x="160" y="50"/>
                  </a:lnTo>
                  <a:lnTo>
                    <a:pt x="244" y="50"/>
                  </a:lnTo>
                  <a:lnTo>
                    <a:pt x="263" y="31"/>
                  </a:lnTo>
                  <a:lnTo>
                    <a:pt x="287" y="57"/>
                  </a:lnTo>
                  <a:lnTo>
                    <a:pt x="160" y="57"/>
                  </a:lnTo>
                  <a:lnTo>
                    <a:pt x="160" y="93"/>
                  </a:lnTo>
                  <a:lnTo>
                    <a:pt x="227" y="93"/>
                  </a:lnTo>
                  <a:lnTo>
                    <a:pt x="244" y="76"/>
                  </a:lnTo>
                  <a:lnTo>
                    <a:pt x="268" y="100"/>
                  </a:lnTo>
                  <a:lnTo>
                    <a:pt x="160" y="100"/>
                  </a:lnTo>
                  <a:lnTo>
                    <a:pt x="160" y="139"/>
                  </a:lnTo>
                  <a:lnTo>
                    <a:pt x="259" y="139"/>
                  </a:lnTo>
                  <a:lnTo>
                    <a:pt x="278" y="120"/>
                  </a:lnTo>
                  <a:lnTo>
                    <a:pt x="304" y="146"/>
                  </a:lnTo>
                  <a:lnTo>
                    <a:pt x="160" y="146"/>
                  </a:lnTo>
                  <a:cubicBezTo>
                    <a:pt x="170" y="167"/>
                    <a:pt x="180" y="189"/>
                    <a:pt x="191" y="208"/>
                  </a:cubicBezTo>
                  <a:cubicBezTo>
                    <a:pt x="218" y="189"/>
                    <a:pt x="235" y="170"/>
                    <a:pt x="247" y="153"/>
                  </a:cubicBezTo>
                  <a:lnTo>
                    <a:pt x="268" y="175"/>
                  </a:lnTo>
                  <a:lnTo>
                    <a:pt x="256" y="175"/>
                  </a:lnTo>
                  <a:cubicBezTo>
                    <a:pt x="232" y="189"/>
                    <a:pt x="213" y="201"/>
                    <a:pt x="196" y="213"/>
                  </a:cubicBezTo>
                  <a:cubicBezTo>
                    <a:pt x="211" y="230"/>
                    <a:pt x="225" y="242"/>
                    <a:pt x="242" y="251"/>
                  </a:cubicBezTo>
                  <a:cubicBezTo>
                    <a:pt x="261" y="261"/>
                    <a:pt x="283" y="266"/>
                    <a:pt x="307" y="268"/>
                  </a:cubicBezTo>
                  <a:lnTo>
                    <a:pt x="307" y="273"/>
                  </a:lnTo>
                  <a:cubicBezTo>
                    <a:pt x="295" y="275"/>
                    <a:pt x="283" y="283"/>
                    <a:pt x="278" y="292"/>
                  </a:cubicBezTo>
                  <a:cubicBezTo>
                    <a:pt x="254" y="283"/>
                    <a:pt x="230" y="268"/>
                    <a:pt x="208" y="247"/>
                  </a:cubicBezTo>
                  <a:cubicBezTo>
                    <a:pt x="184" y="225"/>
                    <a:pt x="167" y="194"/>
                    <a:pt x="153" y="153"/>
                  </a:cubicBezTo>
                  <a:cubicBezTo>
                    <a:pt x="141" y="167"/>
                    <a:pt x="127" y="184"/>
                    <a:pt x="110" y="201"/>
                  </a:cubicBezTo>
                  <a:lnTo>
                    <a:pt x="110" y="275"/>
                  </a:lnTo>
                  <a:lnTo>
                    <a:pt x="177" y="249"/>
                  </a:lnTo>
                  <a:lnTo>
                    <a:pt x="182" y="254"/>
                  </a:lnTo>
                  <a:cubicBezTo>
                    <a:pt x="143" y="275"/>
                    <a:pt x="117" y="292"/>
                    <a:pt x="100" y="307"/>
                  </a:cubicBezTo>
                  <a:lnTo>
                    <a:pt x="86" y="285"/>
                  </a:lnTo>
                  <a:cubicBezTo>
                    <a:pt x="88" y="283"/>
                    <a:pt x="91" y="275"/>
                    <a:pt x="91" y="266"/>
                  </a:cubicBezTo>
                  <a:lnTo>
                    <a:pt x="91" y="215"/>
                  </a:lnTo>
                  <a:cubicBezTo>
                    <a:pt x="67" y="232"/>
                    <a:pt x="38" y="244"/>
                    <a:pt x="4" y="256"/>
                  </a:cubicBezTo>
                  <a:lnTo>
                    <a:pt x="4" y="251"/>
                  </a:lnTo>
                  <a:cubicBezTo>
                    <a:pt x="35" y="237"/>
                    <a:pt x="60" y="220"/>
                    <a:pt x="81" y="203"/>
                  </a:cubicBezTo>
                  <a:cubicBezTo>
                    <a:pt x="103" y="187"/>
                    <a:pt x="120" y="167"/>
                    <a:pt x="136" y="146"/>
                  </a:cubicBezTo>
                  <a:lnTo>
                    <a:pt x="52" y="146"/>
                  </a:lnTo>
                  <a:cubicBezTo>
                    <a:pt x="40" y="146"/>
                    <a:pt x="31" y="146"/>
                    <a:pt x="21" y="151"/>
                  </a:cubicBezTo>
                  <a:lnTo>
                    <a:pt x="9" y="139"/>
                  </a:lnTo>
                  <a:lnTo>
                    <a:pt x="143" y="139"/>
                  </a:lnTo>
                  <a:lnTo>
                    <a:pt x="143" y="100"/>
                  </a:lnTo>
                  <a:lnTo>
                    <a:pt x="93" y="100"/>
                  </a:lnTo>
                  <a:cubicBezTo>
                    <a:pt x="81" y="100"/>
                    <a:pt x="71" y="103"/>
                    <a:pt x="62" y="105"/>
                  </a:cubicBezTo>
                  <a:lnTo>
                    <a:pt x="50" y="93"/>
                  </a:lnTo>
                  <a:lnTo>
                    <a:pt x="143" y="93"/>
                  </a:lnTo>
                  <a:lnTo>
                    <a:pt x="143" y="57"/>
                  </a:lnTo>
                  <a:lnTo>
                    <a:pt x="71" y="57"/>
                  </a:lnTo>
                  <a:cubicBezTo>
                    <a:pt x="60" y="57"/>
                    <a:pt x="50" y="60"/>
                    <a:pt x="40" y="62"/>
                  </a:cubicBezTo>
                  <a:lnTo>
                    <a:pt x="28" y="50"/>
                  </a:lnTo>
                  <a:lnTo>
                    <a:pt x="143" y="50"/>
                  </a:lnTo>
                  <a:cubicBezTo>
                    <a:pt x="143" y="33"/>
                    <a:pt x="143" y="19"/>
                    <a:pt x="141" y="4"/>
                  </a:cubicBezTo>
                </a:path>
              </a:pathLst>
            </a:custGeom>
            <a:noFill/>
            <a:ln w="6096" cap="flat">
              <a:solidFill>
                <a:srgbClr val="000000">
                  <a:alpha val="100000"/>
                </a:srgbClr>
              </a:solidFill>
              <a:prstDash val="solid"/>
              <a:round/>
            </a:ln>
          </p:spPr>
          <p:txBody>
            <a:bodyPr rtlCol="0"/>
            <a:lstStyle/>
            <a:p>
              <a:pPr algn="ctr"/>
              <a:endParaRPr lang="zh-CN" altLang="en-US"/>
            </a:p>
          </p:txBody>
        </p:sp>
      </p:grpSp>
      <p:sp>
        <p:nvSpPr>
          <p:cNvPr id="170" name="textbox 170"/>
          <p:cNvSpPr/>
          <p:nvPr/>
        </p:nvSpPr>
        <p:spPr>
          <a:xfrm>
            <a:off x="387095" y="5568695"/>
            <a:ext cx="3610609" cy="749934"/>
          </a:xfrm>
          <a:prstGeom prst="rect">
            <a:avLst/>
          </a:prstGeom>
          <a:solidFill>
            <a:srgbClr val="0D2340"/>
          </a:solidFill>
        </p:spPr>
        <p:txBody>
          <a:bodyPr vert="horz" wrap="square" lIns="0" tIns="0" rIns="0" bIns="0"/>
          <a:lstStyle/>
          <a:p>
            <a:pPr algn="l" rtl="0" eaLnBrk="0">
              <a:lnSpc>
                <a:spcPct val="125000"/>
              </a:lnSpc>
            </a:pPr>
            <a:endParaRPr lang="en-US" altLang="en-US" sz="300" dirty="0"/>
          </a:p>
          <a:p>
            <a:pPr marL="81280" indent="-3810" algn="l" rtl="0" eaLnBrk="0">
              <a:lnSpc>
                <a:spcPct val="104000"/>
              </a:lnSpc>
              <a:spcBef>
                <a:spcPts val="5"/>
              </a:spcBef>
            </a:pPr>
            <a:r>
              <a:rPr sz="1100" kern="0" spc="50" dirty="0">
                <a:ln w="3175" cap="flat" cmpd="sng">
                  <a:solidFill>
                    <a:srgbClr val="FFFFFF">
                      <a:alpha val="100000"/>
                    </a:srgbClr>
                  </a:solidFill>
                  <a:prstDash val="solid"/>
                  <a:miter lim="0"/>
                </a:ln>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备注</a:t>
            </a:r>
            <a:r>
              <a:rPr sz="900" kern="0" spc="50" dirty="0">
                <a:ln w="3175" cap="flat" cmpd="sng">
                  <a:solidFill>
                    <a:srgbClr val="FFFFFF">
                      <a:alpha val="100000"/>
                    </a:srgbClr>
                  </a:solidFill>
                  <a:prstDash val="solid"/>
                  <a:miter lim="0"/>
                </a:ln>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a:t>
            </a:r>
            <a:r>
              <a:rPr sz="1000" b="1" kern="0" spc="50" dirty="0">
                <a:solidFill>
                  <a:srgbClr val="FFFFFF">
                    <a:alpha val="100000"/>
                  </a:srgbClr>
                </a:solidFill>
                <a:latin typeface="Calibri" panose="020F0502020204030204"/>
                <a:ea typeface="Calibri" panose="020F0502020204030204"/>
                <a:cs typeface="Calibri" panose="020F0502020204030204"/>
              </a:rPr>
              <a:t>1.</a:t>
            </a:r>
            <a:r>
              <a:rPr sz="1000" kern="0" spc="50" dirty="0">
                <a:ln w="3175" cap="flat" cmpd="sng">
                  <a:solidFill>
                    <a:srgbClr val="FFFFFF">
                      <a:alpha val="100000"/>
                    </a:srgbClr>
                  </a:solidFill>
                  <a:prstDash val="solid"/>
                  <a:miter lim="0"/>
                </a:ln>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操作温度超过其闪点的乙类液体应视为甲</a:t>
            </a:r>
            <a:r>
              <a:rPr sz="1000" b="1" kern="0" spc="50" dirty="0">
                <a:solidFill>
                  <a:srgbClr val="FFFFFF">
                    <a:alpha val="100000"/>
                  </a:srgbClr>
                </a:solidFill>
                <a:latin typeface="Calibri" panose="020F0502020204030204"/>
                <a:ea typeface="Calibri" panose="020F0502020204030204"/>
                <a:cs typeface="Calibri" panose="020F0502020204030204"/>
              </a:rPr>
              <a:t>B</a:t>
            </a:r>
            <a:r>
              <a:rPr sz="1000" kern="0" spc="40" dirty="0">
                <a:ln w="3175" cap="flat" cmpd="sng">
                  <a:solidFill>
                    <a:srgbClr val="FFFFFF">
                      <a:alpha val="100000"/>
                    </a:srgbClr>
                  </a:solidFill>
                  <a:prstDash val="solid"/>
                  <a:miter lim="0"/>
                </a:ln>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类液体；</a:t>
            </a:r>
            <a:r>
              <a:rPr sz="1000" kern="0" spc="-10" dirty="0">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 </a:t>
            </a:r>
            <a:r>
              <a:rPr sz="1000" b="1" kern="0" spc="50" dirty="0">
                <a:solidFill>
                  <a:srgbClr val="FFFFFF">
                    <a:alpha val="100000"/>
                  </a:srgbClr>
                </a:solidFill>
                <a:latin typeface="Calibri" panose="020F0502020204030204"/>
                <a:ea typeface="Calibri" panose="020F0502020204030204"/>
                <a:cs typeface="Calibri" panose="020F0502020204030204"/>
              </a:rPr>
              <a:t>2. </a:t>
            </a:r>
            <a:r>
              <a:rPr sz="1000" kern="0" spc="50" dirty="0">
                <a:ln w="3175" cap="flat" cmpd="sng">
                  <a:solidFill>
                    <a:srgbClr val="FFFFFF">
                      <a:alpha val="100000"/>
                    </a:srgbClr>
                  </a:solidFill>
                  <a:prstDash val="solid"/>
                  <a:miter lim="0"/>
                </a:ln>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操作温度超过其闪点的丙</a:t>
            </a:r>
            <a:r>
              <a:rPr sz="1000" b="1" kern="0" spc="50" dirty="0">
                <a:solidFill>
                  <a:srgbClr val="FFFFFF">
                    <a:alpha val="100000"/>
                  </a:srgbClr>
                </a:solidFill>
                <a:latin typeface="Calibri" panose="020F0502020204030204"/>
                <a:ea typeface="Calibri" panose="020F0502020204030204"/>
                <a:cs typeface="Calibri" panose="020F0502020204030204"/>
              </a:rPr>
              <a:t>A</a:t>
            </a:r>
            <a:r>
              <a:rPr sz="1000" kern="0" spc="50" dirty="0">
                <a:ln w="3175" cap="flat" cmpd="sng">
                  <a:solidFill>
                    <a:srgbClr val="FFFFFF">
                      <a:alpha val="100000"/>
                    </a:srgbClr>
                  </a:solidFill>
                  <a:prstDash val="solid"/>
                  <a:miter lim="0"/>
                </a:ln>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类液体应视为乙</a:t>
            </a:r>
            <a:r>
              <a:rPr sz="1000" b="1" kern="0" spc="50" dirty="0">
                <a:solidFill>
                  <a:srgbClr val="FFFFFF">
                    <a:alpha val="100000"/>
                  </a:srgbClr>
                </a:solidFill>
                <a:latin typeface="Calibri" panose="020F0502020204030204"/>
                <a:ea typeface="Calibri" panose="020F0502020204030204"/>
                <a:cs typeface="Calibri" panose="020F0502020204030204"/>
              </a:rPr>
              <a:t>A</a:t>
            </a:r>
            <a:r>
              <a:rPr sz="1000" kern="0" spc="50" dirty="0">
                <a:ln w="3175" cap="flat" cmpd="sng">
                  <a:solidFill>
                    <a:srgbClr val="FFFFFF">
                      <a:alpha val="100000"/>
                    </a:srgbClr>
                  </a:solidFill>
                  <a:prstDash val="solid"/>
                  <a:miter lim="0"/>
                </a:ln>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类液</a:t>
            </a:r>
            <a:r>
              <a:rPr sz="1000" kern="0" spc="40" dirty="0">
                <a:ln w="3175" cap="flat" cmpd="sng">
                  <a:solidFill>
                    <a:srgbClr val="FFFFFF">
                      <a:alpha val="100000"/>
                    </a:srgbClr>
                  </a:solidFill>
                  <a:prstDash val="solid"/>
                  <a:miter lim="0"/>
                </a:ln>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体；</a:t>
            </a:r>
            <a:endParaRPr lang="en-US" altLang="en-US" sz="1000" dirty="0"/>
          </a:p>
          <a:p>
            <a:pPr marL="80010" indent="635" algn="l" rtl="0" eaLnBrk="0">
              <a:lnSpc>
                <a:spcPct val="106000"/>
              </a:lnSpc>
              <a:spcBef>
                <a:spcPts val="25"/>
              </a:spcBef>
            </a:pPr>
            <a:r>
              <a:rPr sz="1000" b="1" kern="0" spc="60" dirty="0">
                <a:solidFill>
                  <a:srgbClr val="FFFFFF">
                    <a:alpha val="100000"/>
                  </a:srgbClr>
                </a:solidFill>
                <a:latin typeface="Calibri" panose="020F0502020204030204"/>
                <a:ea typeface="Calibri" panose="020F0502020204030204"/>
                <a:cs typeface="Calibri" panose="020F0502020204030204"/>
              </a:rPr>
              <a:t>3. </a:t>
            </a:r>
            <a:r>
              <a:rPr sz="1000" kern="0" spc="60" dirty="0">
                <a:ln w="3175" cap="flat" cmpd="sng">
                  <a:solidFill>
                    <a:srgbClr val="FFFFFF">
                      <a:alpha val="100000"/>
                    </a:srgbClr>
                  </a:solidFill>
                  <a:prstDash val="solid"/>
                  <a:miter lim="0"/>
                </a:ln>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操作温度超过其闪点的丙</a:t>
            </a:r>
            <a:r>
              <a:rPr sz="1000" b="1" kern="0" spc="60" dirty="0">
                <a:solidFill>
                  <a:srgbClr val="FFFFFF">
                    <a:alpha val="100000"/>
                  </a:srgbClr>
                </a:solidFill>
                <a:latin typeface="Calibri" panose="020F0502020204030204"/>
                <a:ea typeface="Calibri" panose="020F0502020204030204"/>
                <a:cs typeface="Calibri" panose="020F0502020204030204"/>
              </a:rPr>
              <a:t>B</a:t>
            </a:r>
            <a:r>
              <a:rPr sz="1000" kern="0" spc="60" dirty="0">
                <a:ln w="3175" cap="flat" cmpd="sng">
                  <a:solidFill>
                    <a:srgbClr val="FFFFFF">
                      <a:alpha val="100000"/>
                    </a:srgbClr>
                  </a:solidFill>
                  <a:prstDash val="solid"/>
                  <a:miter lim="0"/>
                </a:ln>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类液体应视为乙</a:t>
            </a:r>
            <a:r>
              <a:rPr sz="1000" b="1" kern="0" spc="60" dirty="0">
                <a:solidFill>
                  <a:srgbClr val="FFFFFF">
                    <a:alpha val="100000"/>
                  </a:srgbClr>
                </a:solidFill>
                <a:latin typeface="Calibri" panose="020F0502020204030204"/>
                <a:ea typeface="Calibri" panose="020F0502020204030204"/>
                <a:cs typeface="Calibri" panose="020F0502020204030204"/>
              </a:rPr>
              <a:t>B</a:t>
            </a:r>
            <a:r>
              <a:rPr sz="1000" kern="0" spc="60" dirty="0">
                <a:ln w="3175" cap="flat" cmpd="sng">
                  <a:solidFill>
                    <a:srgbClr val="FFFFFF">
                      <a:alpha val="100000"/>
                    </a:srgbClr>
                  </a:solidFill>
                  <a:prstDash val="solid"/>
                  <a:miter lim="0"/>
                </a:ln>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类液</a:t>
            </a:r>
            <a:r>
              <a:rPr sz="1000" kern="0" spc="50" dirty="0">
                <a:ln w="3175" cap="flat" cmpd="sng">
                  <a:solidFill>
                    <a:srgbClr val="FFFFFF">
                      <a:alpha val="100000"/>
                    </a:srgbClr>
                  </a:solidFill>
                  <a:prstDash val="solid"/>
                  <a:miter lim="0"/>
                </a:ln>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体；操</a:t>
            </a:r>
            <a:r>
              <a:rPr sz="1000" kern="0" spc="-10" dirty="0">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   </a:t>
            </a:r>
            <a:r>
              <a:rPr sz="1000" kern="0" spc="50" dirty="0">
                <a:ln w="3175" cap="flat" cmpd="sng">
                  <a:solidFill>
                    <a:srgbClr val="FFFFFF">
                      <a:alpha val="100000"/>
                    </a:srgbClr>
                  </a:solidFill>
                  <a:prstDash val="solid"/>
                  <a:miter lim="0"/>
                </a:ln>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作温度超过其沸点的丙</a:t>
            </a:r>
            <a:r>
              <a:rPr sz="1000" kern="0" spc="-90" dirty="0">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 </a:t>
            </a:r>
            <a:r>
              <a:rPr sz="1000" b="1" kern="0" spc="50" dirty="0">
                <a:solidFill>
                  <a:srgbClr val="FFFFFF">
                    <a:alpha val="100000"/>
                  </a:srgbClr>
                </a:solidFill>
                <a:latin typeface="Calibri" panose="020F0502020204030204"/>
                <a:ea typeface="Calibri" panose="020F0502020204030204"/>
                <a:cs typeface="Calibri" panose="020F0502020204030204"/>
              </a:rPr>
              <a:t>B</a:t>
            </a:r>
            <a:r>
              <a:rPr sz="1000" kern="0" spc="50" dirty="0">
                <a:ln w="3175" cap="flat" cmpd="sng">
                  <a:solidFill>
                    <a:srgbClr val="FFFFFF">
                      <a:alpha val="100000"/>
                    </a:srgbClr>
                  </a:solidFill>
                  <a:prstDash val="solid"/>
                  <a:miter lim="0"/>
                </a:ln>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类液体应视为</a:t>
            </a:r>
            <a:r>
              <a:rPr sz="1000" kern="0" spc="-110" dirty="0">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 </a:t>
            </a:r>
            <a:r>
              <a:rPr sz="1000" kern="0" spc="50" dirty="0">
                <a:ln w="3175" cap="flat" cmpd="sng">
                  <a:solidFill>
                    <a:srgbClr val="FFFFFF">
                      <a:alpha val="100000"/>
                    </a:srgbClr>
                  </a:solidFill>
                  <a:prstDash val="solid"/>
                  <a:miter lim="0"/>
                </a:ln>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乙</a:t>
            </a:r>
            <a:r>
              <a:rPr sz="1000" b="1" kern="0" spc="50" dirty="0">
                <a:solidFill>
                  <a:srgbClr val="FFFFFF">
                    <a:alpha val="100000"/>
                  </a:srgbClr>
                </a:solidFill>
                <a:latin typeface="Calibri" panose="020F0502020204030204"/>
                <a:ea typeface="Calibri" panose="020F0502020204030204"/>
                <a:cs typeface="Calibri" panose="020F0502020204030204"/>
              </a:rPr>
              <a:t>A</a:t>
            </a:r>
            <a:r>
              <a:rPr sz="1000" kern="0" spc="50" dirty="0">
                <a:ln w="3175" cap="flat" cmpd="sng">
                  <a:solidFill>
                    <a:srgbClr val="FFFFFF">
                      <a:alpha val="100000"/>
                    </a:srgbClr>
                  </a:solidFill>
                  <a:prstDash val="solid"/>
                  <a:miter lim="0"/>
                </a:ln>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类液体</a:t>
            </a:r>
            <a:endParaRPr lang="en-US" altLang="en-US" sz="1000" dirty="0"/>
          </a:p>
        </p:txBody>
      </p:sp>
      <p:sp>
        <p:nvSpPr>
          <p:cNvPr id="172" name="textbox 172"/>
          <p:cNvSpPr/>
          <p:nvPr/>
        </p:nvSpPr>
        <p:spPr>
          <a:xfrm>
            <a:off x="509151" y="1491940"/>
            <a:ext cx="1971039" cy="328295"/>
          </a:xfrm>
          <a:prstGeom prst="rect">
            <a:avLst/>
          </a:prstGeom>
        </p:spPr>
        <p:txBody>
          <a:bodyPr vert="horz" wrap="square" lIns="0" tIns="0" rIns="0" bIns="0"/>
          <a:lstStyle/>
          <a:p>
            <a:pPr algn="l" rtl="0" eaLnBrk="0">
              <a:lnSpc>
                <a:spcPct val="74000"/>
              </a:lnSpc>
            </a:pPr>
            <a:endParaRPr lang="en-US" altLang="en-US" sz="100" dirty="0"/>
          </a:p>
          <a:p>
            <a:pPr marL="12700" algn="l" rtl="0" eaLnBrk="0">
              <a:lnSpc>
                <a:spcPct val="95000"/>
              </a:lnSpc>
            </a:pPr>
            <a:r>
              <a:rPr sz="2100" b="1" kern="0" spc="80" dirty="0">
                <a:solidFill>
                  <a:srgbClr val="1A4780">
                    <a:alpha val="100000"/>
                  </a:srgbClr>
                </a:solidFill>
                <a:latin typeface="微软雅黑" panose="020B0503020204020204" charset="-122"/>
                <a:ea typeface="微软雅黑" panose="020B0503020204020204" charset="-122"/>
                <a:cs typeface="微软雅黑" panose="020B0503020204020204" charset="-122"/>
              </a:rPr>
              <a:t>可燃气体的定义</a:t>
            </a:r>
            <a:endParaRPr lang="en-US" altLang="en-US" sz="2100" dirty="0"/>
          </a:p>
        </p:txBody>
      </p:sp>
      <p:sp>
        <p:nvSpPr>
          <p:cNvPr id="174" name="rect"/>
          <p:cNvSpPr/>
          <p:nvPr/>
        </p:nvSpPr>
        <p:spPr>
          <a:xfrm>
            <a:off x="4247388" y="2689097"/>
            <a:ext cx="4879847" cy="32004"/>
          </a:xfrm>
          <a:prstGeom prst="rect">
            <a:avLst/>
          </a:prstGeom>
          <a:solidFill>
            <a:srgbClr val="FF0000">
              <a:alpha val="100000"/>
            </a:srgbClr>
          </a:solidFill>
          <a:ln cap="flat">
            <a:noFill/>
            <a:prstDash val="solid"/>
            <a:miter lim="0"/>
          </a:ln>
        </p:spPr>
        <p:txBody>
          <a:bodyPr rtlCol="0"/>
          <a:lstStyle/>
          <a:p>
            <a:pPr algn="ctr"/>
            <a:endParaRPr lang="zh-CN" altLang="en-US"/>
          </a:p>
        </p:txBody>
      </p:sp>
      <p:sp>
        <p:nvSpPr>
          <p:cNvPr id="176" name="rect"/>
          <p:cNvSpPr/>
          <p:nvPr/>
        </p:nvSpPr>
        <p:spPr>
          <a:xfrm>
            <a:off x="4247388" y="2954273"/>
            <a:ext cx="4879847" cy="32003"/>
          </a:xfrm>
          <a:prstGeom prst="rect">
            <a:avLst/>
          </a:prstGeom>
          <a:solidFill>
            <a:srgbClr val="FF0000">
              <a:alpha val="100000"/>
            </a:srgbClr>
          </a:solidFill>
          <a:ln cap="flat">
            <a:noFill/>
            <a:prstDash val="solid"/>
            <a:miter lim="0"/>
          </a:ln>
        </p:spPr>
        <p:txBody>
          <a:bodyPr rtlCol="0"/>
          <a:lstStyle/>
          <a:p>
            <a:pPr algn="ctr"/>
            <a:endParaRPr lang="zh-CN" altLang="en-US"/>
          </a:p>
        </p:txBody>
      </p:sp>
      <p:sp>
        <p:nvSpPr>
          <p:cNvPr id="178" name="rect"/>
          <p:cNvSpPr/>
          <p:nvPr/>
        </p:nvSpPr>
        <p:spPr>
          <a:xfrm>
            <a:off x="5390388" y="4240529"/>
            <a:ext cx="3869435" cy="32003"/>
          </a:xfrm>
          <a:prstGeom prst="rect">
            <a:avLst/>
          </a:prstGeom>
          <a:solidFill>
            <a:srgbClr val="FF0000">
              <a:alpha val="100000"/>
            </a:srgbClr>
          </a:solidFill>
          <a:ln cap="flat">
            <a:noFill/>
            <a:prstDash val="solid"/>
            <a:miter lim="0"/>
          </a:ln>
        </p:spPr>
        <p:txBody>
          <a:bodyPr rtlCol="0"/>
          <a:lstStyle/>
          <a:p>
            <a:pPr algn="ctr"/>
            <a:endParaRPr lang="zh-CN" altLang="en-US"/>
          </a:p>
        </p:txBody>
      </p:sp>
      <p:sp>
        <p:nvSpPr>
          <p:cNvPr id="180" name="rect"/>
          <p:cNvSpPr/>
          <p:nvPr/>
        </p:nvSpPr>
        <p:spPr>
          <a:xfrm>
            <a:off x="5390388" y="5368290"/>
            <a:ext cx="3869435" cy="32003"/>
          </a:xfrm>
          <a:prstGeom prst="rect">
            <a:avLst/>
          </a:prstGeom>
          <a:solidFill>
            <a:srgbClr val="FF0000">
              <a:alpha val="100000"/>
            </a:srgbClr>
          </a:solidFill>
          <a:ln cap="flat">
            <a:noFill/>
            <a:prstDash val="solid"/>
            <a:miter lim="0"/>
          </a:ln>
        </p:spPr>
        <p:txBody>
          <a:bodyPr rtlCol="0"/>
          <a:lstStyle/>
          <a:p>
            <a:pPr algn="ctr"/>
            <a:endParaRPr lang="zh-CN" altLang="en-US"/>
          </a:p>
        </p:txBody>
      </p:sp>
      <p:sp>
        <p:nvSpPr>
          <p:cNvPr id="182" name="rect"/>
          <p:cNvSpPr/>
          <p:nvPr/>
        </p:nvSpPr>
        <p:spPr>
          <a:xfrm>
            <a:off x="9243821" y="4256531"/>
            <a:ext cx="32004" cy="1127760"/>
          </a:xfrm>
          <a:prstGeom prst="rect">
            <a:avLst/>
          </a:prstGeom>
          <a:solidFill>
            <a:srgbClr val="FF0000">
              <a:alpha val="100000"/>
            </a:srgbClr>
          </a:solidFill>
          <a:ln cap="flat">
            <a:noFill/>
            <a:prstDash val="solid"/>
            <a:miter lim="0"/>
          </a:ln>
        </p:spPr>
        <p:txBody>
          <a:bodyPr rtlCol="0"/>
          <a:lstStyle/>
          <a:p>
            <a:pPr algn="ctr"/>
            <a:endParaRPr lang="zh-CN" altLang="en-US"/>
          </a:p>
        </p:txBody>
      </p:sp>
      <p:sp>
        <p:nvSpPr>
          <p:cNvPr id="184" name="rect"/>
          <p:cNvSpPr/>
          <p:nvPr/>
        </p:nvSpPr>
        <p:spPr>
          <a:xfrm>
            <a:off x="5374385" y="4256531"/>
            <a:ext cx="32003" cy="1127760"/>
          </a:xfrm>
          <a:prstGeom prst="rect">
            <a:avLst/>
          </a:prstGeom>
          <a:solidFill>
            <a:srgbClr val="FF0000">
              <a:alpha val="100000"/>
            </a:srgbClr>
          </a:solidFill>
          <a:ln cap="flat">
            <a:noFill/>
            <a:prstDash val="solid"/>
            <a:miter lim="0"/>
          </a:ln>
        </p:spPr>
        <p:txBody>
          <a:bodyPr rtlCol="0"/>
          <a:lstStyle/>
          <a:p>
            <a:pPr algn="ctr"/>
            <a:endParaRPr lang="zh-CN" altLang="en-US"/>
          </a:p>
        </p:txBody>
      </p:sp>
      <p:sp>
        <p:nvSpPr>
          <p:cNvPr id="186" name="path"/>
          <p:cNvSpPr/>
          <p:nvPr/>
        </p:nvSpPr>
        <p:spPr>
          <a:xfrm>
            <a:off x="9111233" y="2705100"/>
            <a:ext cx="32004" cy="265175"/>
          </a:xfrm>
          <a:custGeom>
            <a:avLst/>
            <a:gdLst/>
            <a:ahLst/>
            <a:cxnLst/>
            <a:rect l="0" t="0" r="0" b="0"/>
            <a:pathLst>
              <a:path w="50" h="417">
                <a:moveTo>
                  <a:pt x="25" y="0"/>
                </a:moveTo>
                <a:lnTo>
                  <a:pt x="25" y="417"/>
                </a:lnTo>
              </a:path>
            </a:pathLst>
          </a:custGeom>
          <a:noFill/>
          <a:ln w="32003" cap="flat">
            <a:solidFill>
              <a:srgbClr val="FF0000">
                <a:alpha val="100000"/>
              </a:srgbClr>
            </a:solidFill>
            <a:prstDash val="solid"/>
            <a:miter lim="800000"/>
          </a:ln>
        </p:spPr>
        <p:txBody>
          <a:bodyPr rtlCol="0"/>
          <a:lstStyle/>
          <a:p>
            <a:pPr algn="ctr"/>
            <a:endParaRPr lang="zh-CN" altLang="en-US"/>
          </a:p>
        </p:txBody>
      </p:sp>
      <p:sp>
        <p:nvSpPr>
          <p:cNvPr id="188" name="path"/>
          <p:cNvSpPr/>
          <p:nvPr/>
        </p:nvSpPr>
        <p:spPr>
          <a:xfrm>
            <a:off x="4231385" y="2705100"/>
            <a:ext cx="32003" cy="265175"/>
          </a:xfrm>
          <a:custGeom>
            <a:avLst/>
            <a:gdLst/>
            <a:ahLst/>
            <a:cxnLst/>
            <a:rect l="0" t="0" r="0" b="0"/>
            <a:pathLst>
              <a:path w="50" h="417">
                <a:moveTo>
                  <a:pt x="25" y="417"/>
                </a:moveTo>
                <a:lnTo>
                  <a:pt x="25" y="0"/>
                </a:lnTo>
              </a:path>
            </a:pathLst>
          </a:custGeom>
          <a:noFill/>
          <a:ln w="32003" cap="flat">
            <a:solidFill>
              <a:srgbClr val="FF0000">
                <a:alpha val="100000"/>
              </a:srgbClr>
            </a:solidFill>
            <a:prstDash val="solid"/>
            <a:miter lim="800000"/>
          </a:ln>
        </p:spPr>
        <p:txBody>
          <a:bodyPr rtlCol="0"/>
          <a:lstStyle/>
          <a:p>
            <a:pPr algn="ct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picture 190"/>
          <p:cNvPicPr>
            <a:picLocks noChangeAspect="1"/>
          </p:cNvPicPr>
          <p:nvPr/>
        </p:nvPicPr>
        <p:blipFill>
          <a:blip r:embed="rId1"/>
          <a:stretch>
            <a:fillRect/>
          </a:stretch>
        </p:blipFill>
        <p:spPr>
          <a:xfrm rot="21600000">
            <a:off x="952500" y="2354580"/>
            <a:ext cx="3512819" cy="3255264"/>
          </a:xfrm>
          <a:prstGeom prst="rect">
            <a:avLst/>
          </a:prstGeom>
        </p:spPr>
      </p:pic>
      <p:sp>
        <p:nvSpPr>
          <p:cNvPr id="192" name="textbox 192"/>
          <p:cNvSpPr/>
          <p:nvPr/>
        </p:nvSpPr>
        <p:spPr>
          <a:xfrm>
            <a:off x="5391403" y="2703067"/>
            <a:ext cx="3999229" cy="951230"/>
          </a:xfrm>
          <a:prstGeom prst="rect">
            <a:avLst/>
          </a:prstGeom>
        </p:spPr>
        <p:txBody>
          <a:bodyPr vert="horz" wrap="square" lIns="0" tIns="0" rIns="0" bIns="0"/>
          <a:lstStyle/>
          <a:p>
            <a:pPr algn="l" rtl="0" eaLnBrk="0">
              <a:lnSpc>
                <a:spcPct val="83000"/>
              </a:lnSpc>
            </a:pPr>
            <a:endParaRPr lang="en-US" altLang="en-US" sz="100" dirty="0"/>
          </a:p>
          <a:p>
            <a:pPr marL="17145" algn="l" rtl="0" eaLnBrk="0">
              <a:lnSpc>
                <a:spcPct val="88000"/>
              </a:lnSpc>
            </a:pPr>
            <a:r>
              <a:rPr sz="15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rPr>
              <a:t>劳动者在职业活动过程中，通过皮肤接触或</a:t>
            </a:r>
            <a:endParaRPr lang="en-US" altLang="en-US" sz="1500" dirty="0"/>
          </a:p>
          <a:p>
            <a:pPr marL="22860" algn="l" rtl="0" eaLnBrk="0">
              <a:lnSpc>
                <a:spcPct val="88000"/>
              </a:lnSpc>
              <a:spcBef>
                <a:spcPts val="925"/>
              </a:spcBef>
            </a:pPr>
            <a:r>
              <a:rPr sz="1500"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rPr>
              <a:t>呼吸可导致死亡或永久性健康伤害的毒性</a:t>
            </a:r>
            <a:r>
              <a:rPr sz="1500" kern="0" spc="130" dirty="0">
                <a:solidFill>
                  <a:srgbClr val="000000">
                    <a:alpha val="100000"/>
                  </a:srgbClr>
                </a:solidFill>
                <a:latin typeface="微软雅黑" panose="020B0503020204020204" charset="-122"/>
                <a:ea typeface="微软雅黑" panose="020B0503020204020204" charset="-122"/>
                <a:cs typeface="微软雅黑" panose="020B0503020204020204" charset="-122"/>
              </a:rPr>
              <a:t>气</a:t>
            </a:r>
            <a:endParaRPr lang="en-US" altLang="en-US" sz="1500" dirty="0"/>
          </a:p>
          <a:p>
            <a:pPr algn="l" rtl="0" eaLnBrk="0">
              <a:lnSpc>
                <a:spcPct val="100000"/>
              </a:lnSpc>
            </a:pPr>
            <a:endParaRPr lang="en-US" altLang="en-US" sz="1200" dirty="0"/>
          </a:p>
          <a:p>
            <a:pPr algn="l" rtl="0" eaLnBrk="0">
              <a:lnSpc>
                <a:spcPct val="9000"/>
              </a:lnSpc>
            </a:pPr>
            <a:endParaRPr lang="en-US" altLang="en-US" sz="100" dirty="0"/>
          </a:p>
          <a:p>
            <a:pPr marL="12700" algn="l" rtl="0" eaLnBrk="0">
              <a:lnSpc>
                <a:spcPct val="91000"/>
              </a:lnSpc>
            </a:pPr>
            <a:r>
              <a:rPr sz="16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体或毒性蒸气</a:t>
            </a:r>
            <a:r>
              <a:rPr sz="2200" kern="0" spc="20" baseline="-2600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endParaRPr lang="en-US" altLang="en-US" sz="2200" baseline="-26000" dirty="0"/>
          </a:p>
        </p:txBody>
      </p:sp>
      <p:sp>
        <p:nvSpPr>
          <p:cNvPr id="194" name="textbox 194"/>
          <p:cNvSpPr/>
          <p:nvPr/>
        </p:nvSpPr>
        <p:spPr>
          <a:xfrm>
            <a:off x="5323332" y="1927859"/>
            <a:ext cx="2508885" cy="431800"/>
          </a:xfrm>
          <a:prstGeom prst="rect">
            <a:avLst/>
          </a:prstGeom>
          <a:solidFill>
            <a:srgbClr val="ED7D31"/>
          </a:solidFill>
        </p:spPr>
        <p:txBody>
          <a:bodyPr vert="horz" wrap="square" lIns="0" tIns="0" rIns="0" bIns="0"/>
          <a:lstStyle/>
          <a:p>
            <a:pPr algn="l" rtl="0" eaLnBrk="0">
              <a:lnSpc>
                <a:spcPct val="108000"/>
              </a:lnSpc>
            </a:pPr>
            <a:endParaRPr lang="en-US" altLang="en-US" sz="600" dirty="0"/>
          </a:p>
          <a:p>
            <a:pPr marL="77470" algn="l" rtl="0" eaLnBrk="0">
              <a:lnSpc>
                <a:spcPts val="1945"/>
              </a:lnSpc>
              <a:spcBef>
                <a:spcPts val="5"/>
              </a:spcBef>
            </a:pPr>
            <a:r>
              <a:rPr sz="1600" kern="0" spc="4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什么是有毒气体？</a:t>
            </a:r>
            <a:endParaRPr lang="en-US" altLang="en-US" sz="1600" dirty="0"/>
          </a:p>
        </p:txBody>
      </p:sp>
      <p:sp>
        <p:nvSpPr>
          <p:cNvPr id="196" name="textbox 196"/>
          <p:cNvSpPr/>
          <p:nvPr/>
        </p:nvSpPr>
        <p:spPr>
          <a:xfrm>
            <a:off x="508138" y="1493438"/>
            <a:ext cx="1973579" cy="328295"/>
          </a:xfrm>
          <a:prstGeom prst="rect">
            <a:avLst/>
          </a:prstGeom>
        </p:spPr>
        <p:txBody>
          <a:bodyPr vert="horz" wrap="square" lIns="0" tIns="0" rIns="0" bIns="0"/>
          <a:lstStyle/>
          <a:p>
            <a:pPr algn="l" rtl="0" eaLnBrk="0">
              <a:lnSpc>
                <a:spcPct val="74000"/>
              </a:lnSpc>
            </a:pPr>
            <a:endParaRPr lang="en-US" altLang="en-US" sz="100" dirty="0"/>
          </a:p>
          <a:p>
            <a:pPr marL="12700" algn="l" rtl="0" eaLnBrk="0">
              <a:lnSpc>
                <a:spcPct val="95000"/>
              </a:lnSpc>
            </a:pPr>
            <a:r>
              <a:rPr sz="2100" b="1" kern="0" spc="80" dirty="0">
                <a:solidFill>
                  <a:srgbClr val="1A4780">
                    <a:alpha val="100000"/>
                  </a:srgbClr>
                </a:solidFill>
                <a:latin typeface="微软雅黑" panose="020B0503020204020204" charset="-122"/>
                <a:ea typeface="微软雅黑" panose="020B0503020204020204" charset="-122"/>
                <a:cs typeface="微软雅黑" panose="020B0503020204020204" charset="-122"/>
              </a:rPr>
              <a:t>有毒气体的定义</a:t>
            </a:r>
            <a:endParaRPr lang="en-US" altLang="en-US" sz="2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picture 198"/>
          <p:cNvPicPr>
            <a:picLocks noChangeAspect="1"/>
          </p:cNvPicPr>
          <p:nvPr/>
        </p:nvPicPr>
        <p:blipFill>
          <a:blip r:embed="rId1"/>
          <a:stretch>
            <a:fillRect/>
          </a:stretch>
        </p:blipFill>
        <p:spPr>
          <a:xfrm rot="21600000">
            <a:off x="559308" y="2194559"/>
            <a:ext cx="8799575" cy="4021835"/>
          </a:xfrm>
          <a:prstGeom prst="rect">
            <a:avLst/>
          </a:prstGeom>
        </p:spPr>
      </p:pic>
      <p:sp>
        <p:nvSpPr>
          <p:cNvPr id="200" name="path"/>
          <p:cNvSpPr/>
          <p:nvPr/>
        </p:nvSpPr>
        <p:spPr>
          <a:xfrm>
            <a:off x="1397508" y="4607051"/>
            <a:ext cx="3179064" cy="1162812"/>
          </a:xfrm>
          <a:custGeom>
            <a:avLst/>
            <a:gdLst/>
            <a:ahLst/>
            <a:cxnLst/>
            <a:rect l="0" t="0" r="0" b="0"/>
            <a:pathLst>
              <a:path w="5006" h="1831">
                <a:moveTo>
                  <a:pt x="1288" y="79"/>
                </a:moveTo>
                <a:lnTo>
                  <a:pt x="1288" y="79"/>
                </a:lnTo>
                <a:lnTo>
                  <a:pt x="1281" y="79"/>
                </a:lnTo>
                <a:lnTo>
                  <a:pt x="1257" y="79"/>
                </a:lnTo>
                <a:lnTo>
                  <a:pt x="1248" y="79"/>
                </a:lnTo>
                <a:lnTo>
                  <a:pt x="1240" y="79"/>
                </a:lnTo>
                <a:lnTo>
                  <a:pt x="1183" y="79"/>
                </a:lnTo>
                <a:lnTo>
                  <a:pt x="1142" y="79"/>
                </a:lnTo>
                <a:lnTo>
                  <a:pt x="1068" y="79"/>
                </a:lnTo>
                <a:lnTo>
                  <a:pt x="967" y="79"/>
                </a:lnTo>
                <a:lnTo>
                  <a:pt x="868" y="79"/>
                </a:lnTo>
                <a:lnTo>
                  <a:pt x="753" y="79"/>
                </a:lnTo>
                <a:lnTo>
                  <a:pt x="703" y="79"/>
                </a:lnTo>
                <a:lnTo>
                  <a:pt x="597" y="86"/>
                </a:lnTo>
                <a:lnTo>
                  <a:pt x="472" y="86"/>
                </a:lnTo>
                <a:lnTo>
                  <a:pt x="391" y="93"/>
                </a:lnTo>
                <a:lnTo>
                  <a:pt x="307" y="120"/>
                </a:lnTo>
                <a:lnTo>
                  <a:pt x="266" y="127"/>
                </a:lnTo>
                <a:lnTo>
                  <a:pt x="216" y="144"/>
                </a:lnTo>
                <a:lnTo>
                  <a:pt x="192" y="160"/>
                </a:lnTo>
                <a:lnTo>
                  <a:pt x="144" y="194"/>
                </a:lnTo>
                <a:lnTo>
                  <a:pt x="117" y="225"/>
                </a:lnTo>
                <a:lnTo>
                  <a:pt x="86" y="252"/>
                </a:lnTo>
                <a:lnTo>
                  <a:pt x="43" y="333"/>
                </a:lnTo>
                <a:lnTo>
                  <a:pt x="26" y="384"/>
                </a:lnTo>
                <a:lnTo>
                  <a:pt x="19" y="458"/>
                </a:lnTo>
                <a:lnTo>
                  <a:pt x="12" y="516"/>
                </a:lnTo>
                <a:lnTo>
                  <a:pt x="12" y="580"/>
                </a:lnTo>
                <a:lnTo>
                  <a:pt x="12" y="648"/>
                </a:lnTo>
                <a:lnTo>
                  <a:pt x="12" y="696"/>
                </a:lnTo>
                <a:lnTo>
                  <a:pt x="12" y="763"/>
                </a:lnTo>
                <a:lnTo>
                  <a:pt x="26" y="828"/>
                </a:lnTo>
                <a:lnTo>
                  <a:pt x="36" y="861"/>
                </a:lnTo>
                <a:lnTo>
                  <a:pt x="76" y="919"/>
                </a:lnTo>
                <a:lnTo>
                  <a:pt x="117" y="976"/>
                </a:lnTo>
                <a:lnTo>
                  <a:pt x="144" y="1027"/>
                </a:lnTo>
                <a:lnTo>
                  <a:pt x="192" y="1084"/>
                </a:lnTo>
                <a:lnTo>
                  <a:pt x="232" y="1125"/>
                </a:lnTo>
                <a:lnTo>
                  <a:pt x="276" y="1159"/>
                </a:lnTo>
                <a:lnTo>
                  <a:pt x="300" y="1192"/>
                </a:lnTo>
                <a:lnTo>
                  <a:pt x="340" y="1216"/>
                </a:lnTo>
                <a:lnTo>
                  <a:pt x="398" y="1257"/>
                </a:lnTo>
                <a:lnTo>
                  <a:pt x="489" y="1308"/>
                </a:lnTo>
                <a:lnTo>
                  <a:pt x="580" y="1341"/>
                </a:lnTo>
                <a:lnTo>
                  <a:pt x="679" y="1389"/>
                </a:lnTo>
                <a:lnTo>
                  <a:pt x="746" y="1413"/>
                </a:lnTo>
                <a:lnTo>
                  <a:pt x="835" y="1447"/>
                </a:lnTo>
                <a:lnTo>
                  <a:pt x="919" y="1488"/>
                </a:lnTo>
                <a:lnTo>
                  <a:pt x="1108" y="1538"/>
                </a:lnTo>
                <a:lnTo>
                  <a:pt x="1257" y="1588"/>
                </a:lnTo>
                <a:lnTo>
                  <a:pt x="1413" y="1629"/>
                </a:lnTo>
                <a:lnTo>
                  <a:pt x="1586" y="1670"/>
                </a:lnTo>
                <a:lnTo>
                  <a:pt x="1752" y="1694"/>
                </a:lnTo>
                <a:lnTo>
                  <a:pt x="1924" y="1728"/>
                </a:lnTo>
                <a:lnTo>
                  <a:pt x="2080" y="1744"/>
                </a:lnTo>
                <a:lnTo>
                  <a:pt x="2270" y="1778"/>
                </a:lnTo>
                <a:lnTo>
                  <a:pt x="2452" y="1785"/>
                </a:lnTo>
                <a:lnTo>
                  <a:pt x="2652" y="1802"/>
                </a:lnTo>
                <a:lnTo>
                  <a:pt x="2824" y="1802"/>
                </a:lnTo>
                <a:lnTo>
                  <a:pt x="3031" y="1802"/>
                </a:lnTo>
                <a:lnTo>
                  <a:pt x="3112" y="1802"/>
                </a:lnTo>
                <a:lnTo>
                  <a:pt x="3285" y="1819"/>
                </a:lnTo>
                <a:lnTo>
                  <a:pt x="3458" y="1819"/>
                </a:lnTo>
                <a:lnTo>
                  <a:pt x="3616" y="1819"/>
                </a:lnTo>
                <a:lnTo>
                  <a:pt x="3765" y="1819"/>
                </a:lnTo>
                <a:lnTo>
                  <a:pt x="3945" y="1819"/>
                </a:lnTo>
                <a:lnTo>
                  <a:pt x="4111" y="1819"/>
                </a:lnTo>
                <a:lnTo>
                  <a:pt x="4226" y="1819"/>
                </a:lnTo>
                <a:lnTo>
                  <a:pt x="4324" y="1795"/>
                </a:lnTo>
                <a:lnTo>
                  <a:pt x="4408" y="1778"/>
                </a:lnTo>
                <a:lnTo>
                  <a:pt x="4500" y="1737"/>
                </a:lnTo>
                <a:lnTo>
                  <a:pt x="4581" y="1711"/>
                </a:lnTo>
                <a:lnTo>
                  <a:pt x="4672" y="1663"/>
                </a:lnTo>
                <a:lnTo>
                  <a:pt x="4747" y="1605"/>
                </a:lnTo>
                <a:lnTo>
                  <a:pt x="4795" y="1572"/>
                </a:lnTo>
                <a:lnTo>
                  <a:pt x="4812" y="1531"/>
                </a:lnTo>
                <a:lnTo>
                  <a:pt x="4838" y="1497"/>
                </a:lnTo>
                <a:lnTo>
                  <a:pt x="4869" y="1440"/>
                </a:lnTo>
                <a:lnTo>
                  <a:pt x="4903" y="1365"/>
                </a:lnTo>
                <a:lnTo>
                  <a:pt x="4927" y="1274"/>
                </a:lnTo>
                <a:lnTo>
                  <a:pt x="4960" y="1166"/>
                </a:lnTo>
                <a:lnTo>
                  <a:pt x="4968" y="1051"/>
                </a:lnTo>
                <a:lnTo>
                  <a:pt x="4977" y="952"/>
                </a:lnTo>
                <a:lnTo>
                  <a:pt x="4994" y="854"/>
                </a:lnTo>
                <a:lnTo>
                  <a:pt x="4994" y="722"/>
                </a:lnTo>
                <a:lnTo>
                  <a:pt x="4994" y="621"/>
                </a:lnTo>
                <a:lnTo>
                  <a:pt x="4994" y="566"/>
                </a:lnTo>
                <a:lnTo>
                  <a:pt x="4960" y="532"/>
                </a:lnTo>
                <a:lnTo>
                  <a:pt x="4944" y="482"/>
                </a:lnTo>
                <a:lnTo>
                  <a:pt x="4912" y="441"/>
                </a:lnTo>
                <a:lnTo>
                  <a:pt x="4869" y="408"/>
                </a:lnTo>
                <a:lnTo>
                  <a:pt x="4821" y="367"/>
                </a:lnTo>
                <a:lnTo>
                  <a:pt x="4771" y="333"/>
                </a:lnTo>
                <a:lnTo>
                  <a:pt x="4720" y="300"/>
                </a:lnTo>
                <a:lnTo>
                  <a:pt x="4622" y="259"/>
                </a:lnTo>
                <a:lnTo>
                  <a:pt x="4548" y="218"/>
                </a:lnTo>
                <a:lnTo>
                  <a:pt x="4473" y="184"/>
                </a:lnTo>
                <a:lnTo>
                  <a:pt x="4449" y="184"/>
                </a:lnTo>
                <a:lnTo>
                  <a:pt x="4415" y="177"/>
                </a:lnTo>
                <a:lnTo>
                  <a:pt x="4293" y="153"/>
                </a:lnTo>
                <a:lnTo>
                  <a:pt x="4209" y="144"/>
                </a:lnTo>
                <a:lnTo>
                  <a:pt x="4118" y="120"/>
                </a:lnTo>
                <a:lnTo>
                  <a:pt x="4029" y="93"/>
                </a:lnTo>
                <a:lnTo>
                  <a:pt x="3921" y="86"/>
                </a:lnTo>
                <a:lnTo>
                  <a:pt x="3813" y="79"/>
                </a:lnTo>
                <a:lnTo>
                  <a:pt x="3691" y="45"/>
                </a:lnTo>
                <a:lnTo>
                  <a:pt x="3583" y="36"/>
                </a:lnTo>
                <a:lnTo>
                  <a:pt x="3451" y="28"/>
                </a:lnTo>
                <a:lnTo>
                  <a:pt x="3352" y="28"/>
                </a:lnTo>
                <a:lnTo>
                  <a:pt x="3228" y="28"/>
                </a:lnTo>
                <a:lnTo>
                  <a:pt x="3072" y="28"/>
                </a:lnTo>
                <a:lnTo>
                  <a:pt x="2947" y="28"/>
                </a:lnTo>
                <a:lnTo>
                  <a:pt x="2824" y="28"/>
                </a:lnTo>
                <a:lnTo>
                  <a:pt x="2683" y="28"/>
                </a:lnTo>
                <a:lnTo>
                  <a:pt x="2560" y="28"/>
                </a:lnTo>
                <a:lnTo>
                  <a:pt x="2462" y="28"/>
                </a:lnTo>
                <a:lnTo>
                  <a:pt x="2412" y="28"/>
                </a:lnTo>
                <a:lnTo>
                  <a:pt x="2344" y="28"/>
                </a:lnTo>
                <a:lnTo>
                  <a:pt x="2303" y="28"/>
                </a:lnTo>
                <a:lnTo>
                  <a:pt x="2256" y="28"/>
                </a:lnTo>
                <a:lnTo>
                  <a:pt x="2198" y="28"/>
                </a:lnTo>
                <a:lnTo>
                  <a:pt x="2138" y="28"/>
                </a:lnTo>
                <a:lnTo>
                  <a:pt x="2073" y="28"/>
                </a:lnTo>
                <a:lnTo>
                  <a:pt x="2032" y="28"/>
                </a:lnTo>
                <a:lnTo>
                  <a:pt x="1982" y="28"/>
                </a:lnTo>
                <a:lnTo>
                  <a:pt x="1934" y="28"/>
                </a:lnTo>
                <a:lnTo>
                  <a:pt x="1891" y="28"/>
                </a:lnTo>
                <a:lnTo>
                  <a:pt x="1850" y="28"/>
                </a:lnTo>
                <a:lnTo>
                  <a:pt x="1792" y="28"/>
                </a:lnTo>
                <a:lnTo>
                  <a:pt x="1752" y="28"/>
                </a:lnTo>
                <a:lnTo>
                  <a:pt x="1694" y="12"/>
                </a:lnTo>
                <a:lnTo>
                  <a:pt x="1670" y="12"/>
                </a:lnTo>
                <a:lnTo>
                  <a:pt x="1636" y="12"/>
                </a:lnTo>
                <a:lnTo>
                  <a:pt x="1603" y="12"/>
                </a:lnTo>
                <a:lnTo>
                  <a:pt x="1596" y="12"/>
                </a:lnTo>
                <a:lnTo>
                  <a:pt x="1579" y="12"/>
                </a:lnTo>
                <a:lnTo>
                  <a:pt x="1569" y="12"/>
                </a:lnTo>
                <a:lnTo>
                  <a:pt x="1552" y="12"/>
                </a:lnTo>
                <a:lnTo>
                  <a:pt x="1528" y="12"/>
                </a:lnTo>
                <a:lnTo>
                  <a:pt x="1512" y="12"/>
                </a:lnTo>
                <a:lnTo>
                  <a:pt x="1504" y="12"/>
                </a:lnTo>
                <a:lnTo>
                  <a:pt x="1478" y="12"/>
                </a:lnTo>
                <a:lnTo>
                  <a:pt x="1471" y="12"/>
                </a:lnTo>
                <a:lnTo>
                  <a:pt x="1463" y="12"/>
                </a:lnTo>
                <a:lnTo>
                  <a:pt x="1454" y="12"/>
                </a:lnTo>
                <a:lnTo>
                  <a:pt x="1437" y="12"/>
                </a:lnTo>
                <a:lnTo>
                  <a:pt x="1420" y="12"/>
                </a:lnTo>
                <a:lnTo>
                  <a:pt x="1413" y="12"/>
                </a:lnTo>
                <a:lnTo>
                  <a:pt x="1396" y="12"/>
                </a:lnTo>
                <a:lnTo>
                  <a:pt x="1389" y="12"/>
                </a:lnTo>
                <a:lnTo>
                  <a:pt x="1363" y="12"/>
                </a:lnTo>
                <a:lnTo>
                  <a:pt x="1348" y="19"/>
                </a:lnTo>
                <a:lnTo>
                  <a:pt x="1339" y="19"/>
                </a:lnTo>
                <a:lnTo>
                  <a:pt x="1332" y="28"/>
                </a:lnTo>
                <a:lnTo>
                  <a:pt x="1322" y="36"/>
                </a:lnTo>
                <a:lnTo>
                  <a:pt x="1315" y="36"/>
                </a:lnTo>
                <a:lnTo>
                  <a:pt x="1305" y="45"/>
                </a:lnTo>
                <a:lnTo>
                  <a:pt x="1298" y="52"/>
                </a:lnTo>
                <a:lnTo>
                  <a:pt x="1288" y="62"/>
                </a:lnTo>
                <a:lnTo>
                  <a:pt x="1274" y="62"/>
                </a:lnTo>
                <a:lnTo>
                  <a:pt x="1264" y="69"/>
                </a:lnTo>
              </a:path>
            </a:pathLst>
          </a:custGeom>
          <a:noFill/>
          <a:ln w="15240" cap="rnd">
            <a:solidFill>
              <a:srgbClr val="FF0000">
                <a:alpha val="100000"/>
              </a:srgbClr>
            </a:solidFill>
            <a:prstDash val="solid"/>
            <a:round/>
          </a:ln>
        </p:spPr>
        <p:txBody>
          <a:bodyPr rtlCol="0"/>
          <a:lstStyle/>
          <a:p>
            <a:pPr algn="ctr"/>
            <a:endParaRPr lang="zh-CN" altLang="en-US"/>
          </a:p>
        </p:txBody>
      </p:sp>
      <p:sp>
        <p:nvSpPr>
          <p:cNvPr id="202" name="path"/>
          <p:cNvSpPr/>
          <p:nvPr/>
        </p:nvSpPr>
        <p:spPr>
          <a:xfrm>
            <a:off x="6876288" y="3822191"/>
            <a:ext cx="2645664" cy="1193292"/>
          </a:xfrm>
          <a:custGeom>
            <a:avLst/>
            <a:gdLst/>
            <a:ahLst/>
            <a:cxnLst/>
            <a:rect l="0" t="0" r="0" b="0"/>
            <a:pathLst>
              <a:path w="4166" h="1879">
                <a:moveTo>
                  <a:pt x="1399" y="12"/>
                </a:moveTo>
                <a:lnTo>
                  <a:pt x="1399" y="12"/>
                </a:lnTo>
                <a:lnTo>
                  <a:pt x="1389" y="26"/>
                </a:lnTo>
                <a:lnTo>
                  <a:pt x="1382" y="26"/>
                </a:lnTo>
                <a:lnTo>
                  <a:pt x="1372" y="26"/>
                </a:lnTo>
                <a:lnTo>
                  <a:pt x="1358" y="36"/>
                </a:lnTo>
                <a:lnTo>
                  <a:pt x="1341" y="43"/>
                </a:lnTo>
                <a:lnTo>
                  <a:pt x="1291" y="52"/>
                </a:lnTo>
                <a:lnTo>
                  <a:pt x="1216" y="60"/>
                </a:lnTo>
                <a:lnTo>
                  <a:pt x="1101" y="67"/>
                </a:lnTo>
                <a:lnTo>
                  <a:pt x="945" y="100"/>
                </a:lnTo>
                <a:lnTo>
                  <a:pt x="804" y="110"/>
                </a:lnTo>
                <a:lnTo>
                  <a:pt x="688" y="141"/>
                </a:lnTo>
                <a:lnTo>
                  <a:pt x="549" y="158"/>
                </a:lnTo>
                <a:lnTo>
                  <a:pt x="458" y="167"/>
                </a:lnTo>
                <a:lnTo>
                  <a:pt x="367" y="201"/>
                </a:lnTo>
                <a:lnTo>
                  <a:pt x="302" y="232"/>
                </a:lnTo>
                <a:lnTo>
                  <a:pt x="252" y="259"/>
                </a:lnTo>
                <a:lnTo>
                  <a:pt x="235" y="273"/>
                </a:lnTo>
                <a:lnTo>
                  <a:pt x="201" y="290"/>
                </a:lnTo>
                <a:lnTo>
                  <a:pt x="177" y="333"/>
                </a:lnTo>
                <a:lnTo>
                  <a:pt x="144" y="374"/>
                </a:lnTo>
                <a:lnTo>
                  <a:pt x="127" y="415"/>
                </a:lnTo>
                <a:lnTo>
                  <a:pt x="95" y="472"/>
                </a:lnTo>
                <a:lnTo>
                  <a:pt x="79" y="513"/>
                </a:lnTo>
                <a:lnTo>
                  <a:pt x="69" y="554"/>
                </a:lnTo>
                <a:lnTo>
                  <a:pt x="52" y="588"/>
                </a:lnTo>
                <a:lnTo>
                  <a:pt x="45" y="628"/>
                </a:lnTo>
                <a:lnTo>
                  <a:pt x="28" y="679"/>
                </a:lnTo>
                <a:lnTo>
                  <a:pt x="21" y="720"/>
                </a:lnTo>
                <a:lnTo>
                  <a:pt x="21" y="777"/>
                </a:lnTo>
                <a:lnTo>
                  <a:pt x="12" y="852"/>
                </a:lnTo>
                <a:lnTo>
                  <a:pt x="12" y="892"/>
                </a:lnTo>
                <a:lnTo>
                  <a:pt x="12" y="976"/>
                </a:lnTo>
                <a:lnTo>
                  <a:pt x="12" y="1075"/>
                </a:lnTo>
                <a:lnTo>
                  <a:pt x="12" y="1173"/>
                </a:lnTo>
                <a:lnTo>
                  <a:pt x="21" y="1272"/>
                </a:lnTo>
                <a:lnTo>
                  <a:pt x="35" y="1329"/>
                </a:lnTo>
                <a:lnTo>
                  <a:pt x="79" y="1413"/>
                </a:lnTo>
                <a:lnTo>
                  <a:pt x="95" y="1454"/>
                </a:lnTo>
                <a:lnTo>
                  <a:pt x="110" y="1488"/>
                </a:lnTo>
                <a:lnTo>
                  <a:pt x="136" y="1536"/>
                </a:lnTo>
                <a:lnTo>
                  <a:pt x="160" y="1562"/>
                </a:lnTo>
                <a:lnTo>
                  <a:pt x="170" y="1586"/>
                </a:lnTo>
                <a:lnTo>
                  <a:pt x="184" y="1603"/>
                </a:lnTo>
                <a:lnTo>
                  <a:pt x="201" y="1636"/>
                </a:lnTo>
                <a:lnTo>
                  <a:pt x="218" y="1653"/>
                </a:lnTo>
                <a:lnTo>
                  <a:pt x="252" y="1668"/>
                </a:lnTo>
                <a:lnTo>
                  <a:pt x="292" y="1684"/>
                </a:lnTo>
                <a:lnTo>
                  <a:pt x="333" y="1694"/>
                </a:lnTo>
                <a:lnTo>
                  <a:pt x="400" y="1735"/>
                </a:lnTo>
                <a:lnTo>
                  <a:pt x="448" y="1742"/>
                </a:lnTo>
                <a:lnTo>
                  <a:pt x="482" y="1752"/>
                </a:lnTo>
                <a:lnTo>
                  <a:pt x="523" y="1776"/>
                </a:lnTo>
                <a:lnTo>
                  <a:pt x="564" y="1785"/>
                </a:lnTo>
                <a:lnTo>
                  <a:pt x="624" y="1792"/>
                </a:lnTo>
                <a:lnTo>
                  <a:pt x="705" y="1816"/>
                </a:lnTo>
                <a:lnTo>
                  <a:pt x="813" y="1826"/>
                </a:lnTo>
                <a:lnTo>
                  <a:pt x="888" y="1833"/>
                </a:lnTo>
                <a:lnTo>
                  <a:pt x="952" y="1850"/>
                </a:lnTo>
                <a:lnTo>
                  <a:pt x="1027" y="1857"/>
                </a:lnTo>
                <a:lnTo>
                  <a:pt x="1118" y="1857"/>
                </a:lnTo>
                <a:lnTo>
                  <a:pt x="1233" y="1867"/>
                </a:lnTo>
                <a:lnTo>
                  <a:pt x="1358" y="1867"/>
                </a:lnTo>
                <a:lnTo>
                  <a:pt x="1473" y="1867"/>
                </a:lnTo>
                <a:lnTo>
                  <a:pt x="1622" y="1867"/>
                </a:lnTo>
                <a:lnTo>
                  <a:pt x="1752" y="1867"/>
                </a:lnTo>
                <a:lnTo>
                  <a:pt x="1876" y="1867"/>
                </a:lnTo>
                <a:lnTo>
                  <a:pt x="2001" y="1867"/>
                </a:lnTo>
                <a:lnTo>
                  <a:pt x="2140" y="1867"/>
                </a:lnTo>
                <a:lnTo>
                  <a:pt x="2224" y="1867"/>
                </a:lnTo>
                <a:lnTo>
                  <a:pt x="2296" y="1867"/>
                </a:lnTo>
                <a:lnTo>
                  <a:pt x="2354" y="1867"/>
                </a:lnTo>
                <a:lnTo>
                  <a:pt x="2404" y="1867"/>
                </a:lnTo>
                <a:lnTo>
                  <a:pt x="2455" y="1867"/>
                </a:lnTo>
                <a:lnTo>
                  <a:pt x="2503" y="1867"/>
                </a:lnTo>
                <a:lnTo>
                  <a:pt x="2553" y="1867"/>
                </a:lnTo>
                <a:lnTo>
                  <a:pt x="2594" y="1867"/>
                </a:lnTo>
                <a:lnTo>
                  <a:pt x="2644" y="1857"/>
                </a:lnTo>
                <a:lnTo>
                  <a:pt x="2709" y="1857"/>
                </a:lnTo>
                <a:lnTo>
                  <a:pt x="2760" y="1843"/>
                </a:lnTo>
                <a:lnTo>
                  <a:pt x="2882" y="1802"/>
                </a:lnTo>
                <a:lnTo>
                  <a:pt x="2990" y="1792"/>
                </a:lnTo>
                <a:lnTo>
                  <a:pt x="3081" y="1776"/>
                </a:lnTo>
                <a:lnTo>
                  <a:pt x="3163" y="1776"/>
                </a:lnTo>
                <a:lnTo>
                  <a:pt x="3237" y="1768"/>
                </a:lnTo>
                <a:lnTo>
                  <a:pt x="3264" y="1768"/>
                </a:lnTo>
                <a:lnTo>
                  <a:pt x="3278" y="1759"/>
                </a:lnTo>
                <a:lnTo>
                  <a:pt x="3288" y="1759"/>
                </a:lnTo>
                <a:lnTo>
                  <a:pt x="3304" y="1759"/>
                </a:lnTo>
                <a:lnTo>
                  <a:pt x="3338" y="1752"/>
                </a:lnTo>
                <a:lnTo>
                  <a:pt x="3352" y="1742"/>
                </a:lnTo>
                <a:lnTo>
                  <a:pt x="3386" y="1742"/>
                </a:lnTo>
                <a:lnTo>
                  <a:pt x="3412" y="1742"/>
                </a:lnTo>
                <a:lnTo>
                  <a:pt x="3484" y="1735"/>
                </a:lnTo>
                <a:lnTo>
                  <a:pt x="3559" y="1728"/>
                </a:lnTo>
                <a:lnTo>
                  <a:pt x="3650" y="1718"/>
                </a:lnTo>
                <a:lnTo>
                  <a:pt x="3748" y="1694"/>
                </a:lnTo>
                <a:lnTo>
                  <a:pt x="3840" y="1677"/>
                </a:lnTo>
                <a:lnTo>
                  <a:pt x="3914" y="1677"/>
                </a:lnTo>
                <a:lnTo>
                  <a:pt x="3948" y="1668"/>
                </a:lnTo>
                <a:lnTo>
                  <a:pt x="3988" y="1653"/>
                </a:lnTo>
                <a:lnTo>
                  <a:pt x="4012" y="1644"/>
                </a:lnTo>
                <a:lnTo>
                  <a:pt x="4029" y="1636"/>
                </a:lnTo>
                <a:lnTo>
                  <a:pt x="4046" y="1620"/>
                </a:lnTo>
                <a:lnTo>
                  <a:pt x="4055" y="1610"/>
                </a:lnTo>
                <a:lnTo>
                  <a:pt x="4070" y="1579"/>
                </a:lnTo>
                <a:lnTo>
                  <a:pt x="4080" y="1528"/>
                </a:lnTo>
                <a:lnTo>
                  <a:pt x="4104" y="1471"/>
                </a:lnTo>
                <a:lnTo>
                  <a:pt x="4120" y="1396"/>
                </a:lnTo>
                <a:lnTo>
                  <a:pt x="4128" y="1305"/>
                </a:lnTo>
                <a:lnTo>
                  <a:pt x="4137" y="1214"/>
                </a:lnTo>
                <a:lnTo>
                  <a:pt x="4154" y="1132"/>
                </a:lnTo>
                <a:lnTo>
                  <a:pt x="4154" y="1058"/>
                </a:lnTo>
                <a:lnTo>
                  <a:pt x="4154" y="993"/>
                </a:lnTo>
                <a:lnTo>
                  <a:pt x="4154" y="926"/>
                </a:lnTo>
                <a:lnTo>
                  <a:pt x="4137" y="852"/>
                </a:lnTo>
                <a:lnTo>
                  <a:pt x="4087" y="777"/>
                </a:lnTo>
                <a:lnTo>
                  <a:pt x="3998" y="655"/>
                </a:lnTo>
                <a:lnTo>
                  <a:pt x="3948" y="597"/>
                </a:lnTo>
                <a:lnTo>
                  <a:pt x="3897" y="554"/>
                </a:lnTo>
                <a:lnTo>
                  <a:pt x="3832" y="513"/>
                </a:lnTo>
                <a:lnTo>
                  <a:pt x="3775" y="480"/>
                </a:lnTo>
                <a:lnTo>
                  <a:pt x="3708" y="456"/>
                </a:lnTo>
                <a:lnTo>
                  <a:pt x="3667" y="439"/>
                </a:lnTo>
                <a:lnTo>
                  <a:pt x="3616" y="422"/>
                </a:lnTo>
                <a:lnTo>
                  <a:pt x="3542" y="407"/>
                </a:lnTo>
                <a:lnTo>
                  <a:pt x="3494" y="398"/>
                </a:lnTo>
                <a:lnTo>
                  <a:pt x="3420" y="381"/>
                </a:lnTo>
                <a:lnTo>
                  <a:pt x="3321" y="364"/>
                </a:lnTo>
                <a:lnTo>
                  <a:pt x="3146" y="347"/>
                </a:lnTo>
                <a:lnTo>
                  <a:pt x="3048" y="333"/>
                </a:lnTo>
                <a:lnTo>
                  <a:pt x="2940" y="324"/>
                </a:lnTo>
                <a:lnTo>
                  <a:pt x="2875" y="324"/>
                </a:lnTo>
                <a:lnTo>
                  <a:pt x="2824" y="316"/>
                </a:lnTo>
                <a:lnTo>
                  <a:pt x="2767" y="316"/>
                </a:lnTo>
                <a:lnTo>
                  <a:pt x="2709" y="300"/>
                </a:lnTo>
                <a:lnTo>
                  <a:pt x="2678" y="290"/>
                </a:lnTo>
                <a:lnTo>
                  <a:pt x="2618" y="283"/>
                </a:lnTo>
                <a:lnTo>
                  <a:pt x="2577" y="273"/>
                </a:lnTo>
                <a:lnTo>
                  <a:pt x="2536" y="273"/>
                </a:lnTo>
                <a:lnTo>
                  <a:pt x="2495" y="266"/>
                </a:lnTo>
                <a:lnTo>
                  <a:pt x="2421" y="249"/>
                </a:lnTo>
                <a:lnTo>
                  <a:pt x="2354" y="242"/>
                </a:lnTo>
                <a:lnTo>
                  <a:pt x="2313" y="242"/>
                </a:lnTo>
                <a:lnTo>
                  <a:pt x="2255" y="242"/>
                </a:lnTo>
                <a:lnTo>
                  <a:pt x="2232" y="232"/>
                </a:lnTo>
                <a:lnTo>
                  <a:pt x="2174" y="216"/>
                </a:lnTo>
                <a:lnTo>
                  <a:pt x="2150" y="208"/>
                </a:lnTo>
                <a:lnTo>
                  <a:pt x="2124" y="208"/>
                </a:lnTo>
                <a:lnTo>
                  <a:pt x="2100" y="208"/>
                </a:lnTo>
                <a:lnTo>
                  <a:pt x="2075" y="201"/>
                </a:lnTo>
                <a:lnTo>
                  <a:pt x="2059" y="201"/>
                </a:lnTo>
                <a:lnTo>
                  <a:pt x="2025" y="192"/>
                </a:lnTo>
                <a:lnTo>
                  <a:pt x="2008" y="192"/>
                </a:lnTo>
                <a:lnTo>
                  <a:pt x="2001" y="192"/>
                </a:lnTo>
                <a:lnTo>
                  <a:pt x="1968" y="184"/>
                </a:lnTo>
                <a:lnTo>
                  <a:pt x="1958" y="175"/>
                </a:lnTo>
                <a:lnTo>
                  <a:pt x="1927" y="175"/>
                </a:lnTo>
                <a:lnTo>
                  <a:pt x="1893" y="167"/>
                </a:lnTo>
                <a:lnTo>
                  <a:pt x="1876" y="167"/>
                </a:lnTo>
                <a:lnTo>
                  <a:pt x="1860" y="167"/>
                </a:lnTo>
                <a:lnTo>
                  <a:pt x="1836" y="158"/>
                </a:lnTo>
                <a:lnTo>
                  <a:pt x="1812" y="158"/>
                </a:lnTo>
                <a:lnTo>
                  <a:pt x="1802" y="158"/>
                </a:lnTo>
                <a:lnTo>
                  <a:pt x="1785" y="151"/>
                </a:lnTo>
                <a:lnTo>
                  <a:pt x="1778" y="141"/>
                </a:lnTo>
                <a:lnTo>
                  <a:pt x="1761" y="134"/>
                </a:lnTo>
                <a:lnTo>
                  <a:pt x="1752" y="134"/>
                </a:lnTo>
                <a:lnTo>
                  <a:pt x="1711" y="127"/>
                </a:lnTo>
                <a:lnTo>
                  <a:pt x="1704" y="117"/>
                </a:lnTo>
                <a:lnTo>
                  <a:pt x="1670" y="110"/>
                </a:lnTo>
                <a:lnTo>
                  <a:pt x="1663" y="110"/>
                </a:lnTo>
                <a:lnTo>
                  <a:pt x="1646" y="100"/>
                </a:lnTo>
                <a:lnTo>
                  <a:pt x="1636" y="100"/>
                </a:lnTo>
                <a:lnTo>
                  <a:pt x="1629" y="93"/>
                </a:lnTo>
                <a:lnTo>
                  <a:pt x="1622" y="93"/>
                </a:lnTo>
                <a:lnTo>
                  <a:pt x="1596" y="93"/>
                </a:lnTo>
                <a:lnTo>
                  <a:pt x="1596" y="84"/>
                </a:lnTo>
                <a:lnTo>
                  <a:pt x="1588" y="84"/>
                </a:lnTo>
                <a:lnTo>
                  <a:pt x="1579" y="84"/>
                </a:lnTo>
                <a:lnTo>
                  <a:pt x="1572" y="84"/>
                </a:lnTo>
                <a:lnTo>
                  <a:pt x="1572" y="76"/>
                </a:lnTo>
                <a:lnTo>
                  <a:pt x="1548" y="76"/>
                </a:lnTo>
                <a:lnTo>
                  <a:pt x="1538" y="76"/>
                </a:lnTo>
                <a:lnTo>
                  <a:pt x="1521" y="76"/>
                </a:lnTo>
                <a:lnTo>
                  <a:pt x="1514" y="76"/>
                </a:lnTo>
                <a:lnTo>
                  <a:pt x="1504" y="67"/>
                </a:lnTo>
                <a:lnTo>
                  <a:pt x="1497" y="67"/>
                </a:lnTo>
                <a:lnTo>
                  <a:pt x="1490" y="67"/>
                </a:lnTo>
                <a:lnTo>
                  <a:pt x="1480" y="67"/>
                </a:lnTo>
                <a:lnTo>
                  <a:pt x="1464" y="67"/>
                </a:lnTo>
                <a:lnTo>
                  <a:pt x="1456" y="67"/>
                </a:lnTo>
                <a:lnTo>
                  <a:pt x="1447" y="52"/>
                </a:lnTo>
                <a:lnTo>
                  <a:pt x="1430" y="52"/>
                </a:lnTo>
                <a:lnTo>
                  <a:pt x="1423" y="52"/>
                </a:lnTo>
                <a:lnTo>
                  <a:pt x="1416" y="52"/>
                </a:lnTo>
                <a:lnTo>
                  <a:pt x="1406" y="52"/>
                </a:lnTo>
                <a:lnTo>
                  <a:pt x="1399" y="52"/>
                </a:lnTo>
                <a:lnTo>
                  <a:pt x="1389" y="52"/>
                </a:lnTo>
                <a:lnTo>
                  <a:pt x="1382" y="52"/>
                </a:lnTo>
                <a:lnTo>
                  <a:pt x="1372" y="52"/>
                </a:lnTo>
                <a:lnTo>
                  <a:pt x="1365" y="43"/>
                </a:lnTo>
                <a:lnTo>
                  <a:pt x="1358" y="43"/>
                </a:lnTo>
                <a:lnTo>
                  <a:pt x="1341" y="43"/>
                </a:lnTo>
                <a:lnTo>
                  <a:pt x="1332" y="43"/>
                </a:lnTo>
                <a:lnTo>
                  <a:pt x="1324" y="43"/>
                </a:lnTo>
                <a:lnTo>
                  <a:pt x="1308" y="43"/>
                </a:lnTo>
                <a:lnTo>
                  <a:pt x="1291" y="43"/>
                </a:lnTo>
              </a:path>
            </a:pathLst>
          </a:custGeom>
          <a:noFill/>
          <a:ln w="15240" cap="rnd">
            <a:solidFill>
              <a:srgbClr val="FF0000">
                <a:alpha val="100000"/>
              </a:srgbClr>
            </a:solidFill>
            <a:prstDash val="solid"/>
            <a:round/>
          </a:ln>
        </p:spPr>
        <p:txBody>
          <a:bodyPr rtlCol="0"/>
          <a:lstStyle/>
          <a:p>
            <a:pPr algn="ctr"/>
            <a:endParaRPr lang="zh-CN" altLang="en-US"/>
          </a:p>
        </p:txBody>
      </p:sp>
      <p:sp>
        <p:nvSpPr>
          <p:cNvPr id="204" name="textbox 204"/>
          <p:cNvSpPr/>
          <p:nvPr/>
        </p:nvSpPr>
        <p:spPr>
          <a:xfrm>
            <a:off x="505006" y="1461715"/>
            <a:ext cx="2531745" cy="328295"/>
          </a:xfrm>
          <a:prstGeom prst="rect">
            <a:avLst/>
          </a:prstGeom>
        </p:spPr>
        <p:txBody>
          <a:bodyPr vert="horz" wrap="square" lIns="0" tIns="0" rIns="0" bIns="0"/>
          <a:lstStyle/>
          <a:p>
            <a:pPr algn="l" rtl="0" eaLnBrk="0">
              <a:lnSpc>
                <a:spcPct val="73000"/>
              </a:lnSpc>
            </a:pPr>
            <a:endParaRPr lang="en-US" altLang="en-US" sz="100" dirty="0"/>
          </a:p>
          <a:p>
            <a:pPr marL="12700" algn="l" rtl="0" eaLnBrk="0">
              <a:lnSpc>
                <a:spcPct val="95000"/>
              </a:lnSpc>
            </a:pPr>
            <a:r>
              <a:rPr sz="2100" b="1" kern="0" spc="90" dirty="0">
                <a:solidFill>
                  <a:srgbClr val="1A4780">
                    <a:alpha val="100000"/>
                  </a:srgbClr>
                </a:solidFill>
                <a:latin typeface="微软雅黑" panose="020B0503020204020204" charset="-122"/>
                <a:ea typeface="微软雅黑" panose="020B0503020204020204" charset="-122"/>
                <a:cs typeface="微软雅黑" panose="020B0503020204020204" charset="-122"/>
              </a:rPr>
              <a:t>有毒气体的参考范围</a:t>
            </a:r>
            <a:endParaRPr lang="en-US" altLang="en-US" sz="2100" dirty="0"/>
          </a:p>
        </p:txBody>
      </p:sp>
      <p:sp>
        <p:nvSpPr>
          <p:cNvPr id="206" name="path"/>
          <p:cNvSpPr/>
          <p:nvPr/>
        </p:nvSpPr>
        <p:spPr>
          <a:xfrm>
            <a:off x="1831847" y="2700527"/>
            <a:ext cx="176783" cy="1345691"/>
          </a:xfrm>
          <a:custGeom>
            <a:avLst/>
            <a:gdLst/>
            <a:ahLst/>
            <a:cxnLst/>
            <a:rect l="0" t="0" r="0" b="0"/>
            <a:pathLst>
              <a:path w="278" h="2119">
                <a:moveTo>
                  <a:pt x="12" y="12"/>
                </a:moveTo>
                <a:lnTo>
                  <a:pt x="19" y="12"/>
                </a:lnTo>
                <a:lnTo>
                  <a:pt x="36" y="19"/>
                </a:lnTo>
                <a:lnTo>
                  <a:pt x="52" y="36"/>
                </a:lnTo>
                <a:lnTo>
                  <a:pt x="52" y="52"/>
                </a:lnTo>
                <a:lnTo>
                  <a:pt x="62" y="86"/>
                </a:lnTo>
                <a:lnTo>
                  <a:pt x="69" y="93"/>
                </a:lnTo>
                <a:lnTo>
                  <a:pt x="86" y="127"/>
                </a:lnTo>
                <a:lnTo>
                  <a:pt x="93" y="160"/>
                </a:lnTo>
                <a:lnTo>
                  <a:pt x="120" y="184"/>
                </a:lnTo>
                <a:lnTo>
                  <a:pt x="127" y="192"/>
                </a:lnTo>
                <a:lnTo>
                  <a:pt x="127" y="208"/>
                </a:lnTo>
                <a:lnTo>
                  <a:pt x="134" y="208"/>
                </a:lnTo>
                <a:lnTo>
                  <a:pt x="151" y="192"/>
                </a:lnTo>
                <a:lnTo>
                  <a:pt x="151" y="184"/>
                </a:lnTo>
                <a:lnTo>
                  <a:pt x="160" y="160"/>
                </a:lnTo>
                <a:lnTo>
                  <a:pt x="192" y="127"/>
                </a:lnTo>
                <a:lnTo>
                  <a:pt x="201" y="120"/>
                </a:lnTo>
                <a:lnTo>
                  <a:pt x="218" y="93"/>
                </a:lnTo>
                <a:lnTo>
                  <a:pt x="225" y="93"/>
                </a:lnTo>
                <a:lnTo>
                  <a:pt x="242" y="86"/>
                </a:lnTo>
                <a:lnTo>
                  <a:pt x="242" y="76"/>
                </a:lnTo>
                <a:lnTo>
                  <a:pt x="259" y="69"/>
                </a:lnTo>
                <a:moveTo>
                  <a:pt x="28" y="1999"/>
                </a:moveTo>
                <a:lnTo>
                  <a:pt x="36" y="2008"/>
                </a:lnTo>
                <a:lnTo>
                  <a:pt x="36" y="2015"/>
                </a:lnTo>
                <a:lnTo>
                  <a:pt x="45" y="2015"/>
                </a:lnTo>
                <a:lnTo>
                  <a:pt x="62" y="2056"/>
                </a:lnTo>
                <a:lnTo>
                  <a:pt x="69" y="2056"/>
                </a:lnTo>
                <a:lnTo>
                  <a:pt x="69" y="2073"/>
                </a:lnTo>
                <a:lnTo>
                  <a:pt x="76" y="2090"/>
                </a:lnTo>
                <a:lnTo>
                  <a:pt x="76" y="2107"/>
                </a:lnTo>
                <a:lnTo>
                  <a:pt x="93" y="2107"/>
                </a:lnTo>
                <a:lnTo>
                  <a:pt x="103" y="2107"/>
                </a:lnTo>
                <a:lnTo>
                  <a:pt x="120" y="2107"/>
                </a:lnTo>
                <a:lnTo>
                  <a:pt x="134" y="2100"/>
                </a:lnTo>
                <a:lnTo>
                  <a:pt x="168" y="2049"/>
                </a:lnTo>
                <a:lnTo>
                  <a:pt x="192" y="2025"/>
                </a:lnTo>
                <a:lnTo>
                  <a:pt x="208" y="1999"/>
                </a:lnTo>
                <a:lnTo>
                  <a:pt x="235" y="1982"/>
                </a:lnTo>
                <a:lnTo>
                  <a:pt x="252" y="1967"/>
                </a:lnTo>
                <a:lnTo>
                  <a:pt x="259" y="1958"/>
                </a:lnTo>
                <a:lnTo>
                  <a:pt x="266" y="1958"/>
                </a:lnTo>
              </a:path>
            </a:pathLst>
          </a:custGeom>
          <a:noFill/>
          <a:ln w="15240" cap="rnd">
            <a:solidFill>
              <a:srgbClr val="FF0000">
                <a:alpha val="100000"/>
              </a:srgbClr>
            </a:solidFill>
            <a:prstDash val="solid"/>
            <a:round/>
          </a:ln>
        </p:spPr>
        <p:txBody>
          <a:bodyPr rtlCol="0"/>
          <a:lstStyle/>
          <a:p>
            <a:pPr algn="ctr"/>
            <a:endParaRPr lang="zh-CN" altLang="en-US"/>
          </a:p>
        </p:txBody>
      </p:sp>
      <p:sp>
        <p:nvSpPr>
          <p:cNvPr id="208" name="path"/>
          <p:cNvSpPr/>
          <p:nvPr/>
        </p:nvSpPr>
        <p:spPr>
          <a:xfrm>
            <a:off x="7086600" y="5539740"/>
            <a:ext cx="297179" cy="167640"/>
          </a:xfrm>
          <a:custGeom>
            <a:avLst/>
            <a:gdLst/>
            <a:ahLst/>
            <a:cxnLst/>
            <a:rect l="0" t="0" r="0" b="0"/>
            <a:pathLst>
              <a:path w="467" h="264">
                <a:moveTo>
                  <a:pt x="11" y="12"/>
                </a:moveTo>
                <a:lnTo>
                  <a:pt x="11" y="12"/>
                </a:lnTo>
                <a:lnTo>
                  <a:pt x="35" y="19"/>
                </a:lnTo>
                <a:lnTo>
                  <a:pt x="52" y="45"/>
                </a:lnTo>
                <a:lnTo>
                  <a:pt x="69" y="79"/>
                </a:lnTo>
                <a:lnTo>
                  <a:pt x="86" y="120"/>
                </a:lnTo>
                <a:lnTo>
                  <a:pt x="93" y="151"/>
                </a:lnTo>
                <a:lnTo>
                  <a:pt x="110" y="194"/>
                </a:lnTo>
                <a:lnTo>
                  <a:pt x="110" y="211"/>
                </a:lnTo>
                <a:lnTo>
                  <a:pt x="110" y="225"/>
                </a:lnTo>
                <a:lnTo>
                  <a:pt x="110" y="235"/>
                </a:lnTo>
                <a:lnTo>
                  <a:pt x="117" y="252"/>
                </a:lnTo>
                <a:lnTo>
                  <a:pt x="134" y="252"/>
                </a:lnTo>
                <a:lnTo>
                  <a:pt x="143" y="252"/>
                </a:lnTo>
                <a:lnTo>
                  <a:pt x="167" y="252"/>
                </a:lnTo>
                <a:lnTo>
                  <a:pt x="191" y="242"/>
                </a:lnTo>
                <a:lnTo>
                  <a:pt x="225" y="218"/>
                </a:lnTo>
                <a:lnTo>
                  <a:pt x="266" y="184"/>
                </a:lnTo>
                <a:lnTo>
                  <a:pt x="292" y="151"/>
                </a:lnTo>
                <a:lnTo>
                  <a:pt x="340" y="120"/>
                </a:lnTo>
                <a:lnTo>
                  <a:pt x="367" y="110"/>
                </a:lnTo>
                <a:lnTo>
                  <a:pt x="381" y="103"/>
                </a:lnTo>
                <a:lnTo>
                  <a:pt x="407" y="86"/>
                </a:lnTo>
                <a:lnTo>
                  <a:pt x="424" y="79"/>
                </a:lnTo>
                <a:lnTo>
                  <a:pt x="431" y="79"/>
                </a:lnTo>
                <a:lnTo>
                  <a:pt x="439" y="79"/>
                </a:lnTo>
                <a:lnTo>
                  <a:pt x="448" y="69"/>
                </a:lnTo>
                <a:lnTo>
                  <a:pt x="455" y="69"/>
                </a:lnTo>
                <a:lnTo>
                  <a:pt x="455" y="62"/>
                </a:lnTo>
              </a:path>
            </a:pathLst>
          </a:custGeom>
          <a:noFill/>
          <a:ln w="15240" cap="rnd">
            <a:solidFill>
              <a:srgbClr val="FF0000">
                <a:alpha val="100000"/>
              </a:srgbClr>
            </a:solidFill>
            <a:prstDash val="solid"/>
            <a:round/>
          </a:ln>
        </p:spPr>
        <p:txBody>
          <a:bodyPr rtlCol="0"/>
          <a:lstStyle/>
          <a:p>
            <a:pPr algn="ctr"/>
            <a:endParaRPr lang="zh-CN" altLang="en-US"/>
          </a:p>
        </p:txBody>
      </p:sp>
      <p:sp>
        <p:nvSpPr>
          <p:cNvPr id="210" name="path"/>
          <p:cNvSpPr/>
          <p:nvPr/>
        </p:nvSpPr>
        <p:spPr>
          <a:xfrm>
            <a:off x="7144512" y="3233927"/>
            <a:ext cx="219455" cy="204216"/>
          </a:xfrm>
          <a:custGeom>
            <a:avLst/>
            <a:gdLst/>
            <a:ahLst/>
            <a:cxnLst/>
            <a:rect l="0" t="0" r="0" b="0"/>
            <a:pathLst>
              <a:path w="345" h="321">
                <a:moveTo>
                  <a:pt x="11" y="12"/>
                </a:moveTo>
                <a:lnTo>
                  <a:pt x="11" y="12"/>
                </a:lnTo>
                <a:lnTo>
                  <a:pt x="19" y="12"/>
                </a:lnTo>
                <a:lnTo>
                  <a:pt x="35" y="21"/>
                </a:lnTo>
                <a:lnTo>
                  <a:pt x="60" y="45"/>
                </a:lnTo>
                <a:lnTo>
                  <a:pt x="76" y="96"/>
                </a:lnTo>
                <a:lnTo>
                  <a:pt x="100" y="136"/>
                </a:lnTo>
                <a:lnTo>
                  <a:pt x="141" y="211"/>
                </a:lnTo>
                <a:lnTo>
                  <a:pt x="158" y="252"/>
                </a:lnTo>
                <a:lnTo>
                  <a:pt x="175" y="285"/>
                </a:lnTo>
                <a:lnTo>
                  <a:pt x="184" y="302"/>
                </a:lnTo>
                <a:lnTo>
                  <a:pt x="191" y="309"/>
                </a:lnTo>
                <a:lnTo>
                  <a:pt x="201" y="302"/>
                </a:lnTo>
                <a:lnTo>
                  <a:pt x="208" y="285"/>
                </a:lnTo>
                <a:lnTo>
                  <a:pt x="232" y="261"/>
                </a:lnTo>
                <a:lnTo>
                  <a:pt x="259" y="227"/>
                </a:lnTo>
                <a:lnTo>
                  <a:pt x="266" y="218"/>
                </a:lnTo>
                <a:lnTo>
                  <a:pt x="300" y="187"/>
                </a:lnTo>
                <a:lnTo>
                  <a:pt x="323" y="160"/>
                </a:lnTo>
                <a:lnTo>
                  <a:pt x="333" y="153"/>
                </a:lnTo>
              </a:path>
            </a:pathLst>
          </a:custGeom>
          <a:noFill/>
          <a:ln w="15240" cap="rnd">
            <a:solidFill>
              <a:srgbClr val="FF0000">
                <a:alpha val="100000"/>
              </a:srgbClr>
            </a:solidFill>
            <a:prstDash val="solid"/>
            <a:round/>
          </a:ln>
        </p:spPr>
        <p:txBody>
          <a:bodyPr rtlCol="0"/>
          <a:lstStyle/>
          <a:p>
            <a:pPr algn="ctr"/>
            <a:endParaRPr lang="zh-CN" altLang="en-US"/>
          </a:p>
        </p:txBody>
      </p:sp>
      <p:sp>
        <p:nvSpPr>
          <p:cNvPr id="212" name="path"/>
          <p:cNvSpPr/>
          <p:nvPr/>
        </p:nvSpPr>
        <p:spPr>
          <a:xfrm>
            <a:off x="7086600" y="2406395"/>
            <a:ext cx="193547" cy="120396"/>
          </a:xfrm>
          <a:custGeom>
            <a:avLst/>
            <a:gdLst/>
            <a:ahLst/>
            <a:cxnLst/>
            <a:rect l="0" t="0" r="0" b="0"/>
            <a:pathLst>
              <a:path w="304" h="189">
                <a:moveTo>
                  <a:pt x="11" y="12"/>
                </a:moveTo>
                <a:lnTo>
                  <a:pt x="28" y="12"/>
                </a:lnTo>
                <a:lnTo>
                  <a:pt x="35" y="12"/>
                </a:lnTo>
                <a:lnTo>
                  <a:pt x="69" y="45"/>
                </a:lnTo>
                <a:lnTo>
                  <a:pt x="93" y="62"/>
                </a:lnTo>
                <a:lnTo>
                  <a:pt x="110" y="103"/>
                </a:lnTo>
                <a:lnTo>
                  <a:pt x="117" y="112"/>
                </a:lnTo>
                <a:lnTo>
                  <a:pt x="127" y="127"/>
                </a:lnTo>
                <a:lnTo>
                  <a:pt x="127" y="136"/>
                </a:lnTo>
                <a:lnTo>
                  <a:pt x="127" y="144"/>
                </a:lnTo>
                <a:lnTo>
                  <a:pt x="127" y="153"/>
                </a:lnTo>
                <a:lnTo>
                  <a:pt x="134" y="160"/>
                </a:lnTo>
                <a:lnTo>
                  <a:pt x="151" y="177"/>
                </a:lnTo>
                <a:lnTo>
                  <a:pt x="167" y="177"/>
                </a:lnTo>
                <a:lnTo>
                  <a:pt x="184" y="177"/>
                </a:lnTo>
                <a:lnTo>
                  <a:pt x="191" y="160"/>
                </a:lnTo>
                <a:lnTo>
                  <a:pt x="208" y="136"/>
                </a:lnTo>
                <a:lnTo>
                  <a:pt x="249" y="86"/>
                </a:lnTo>
                <a:lnTo>
                  <a:pt x="275" y="62"/>
                </a:lnTo>
                <a:lnTo>
                  <a:pt x="283" y="55"/>
                </a:lnTo>
                <a:lnTo>
                  <a:pt x="292" y="45"/>
                </a:lnTo>
                <a:lnTo>
                  <a:pt x="292" y="38"/>
                </a:lnTo>
              </a:path>
            </a:pathLst>
          </a:custGeom>
          <a:noFill/>
          <a:ln w="15240" cap="rnd">
            <a:solidFill>
              <a:srgbClr val="FF0000">
                <a:alpha val="100000"/>
              </a:srgbClr>
            </a:solidFill>
            <a:prstDash val="solid"/>
            <a:round/>
          </a:ln>
        </p:spPr>
        <p:txBody>
          <a:bodyPr rtlCol="0"/>
          <a:lstStyle/>
          <a:p>
            <a:pPr algn="ct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picture 214"/>
          <p:cNvPicPr>
            <a:picLocks noChangeAspect="1"/>
          </p:cNvPicPr>
          <p:nvPr/>
        </p:nvPicPr>
        <p:blipFill>
          <a:blip r:embed="rId1"/>
          <a:stretch>
            <a:fillRect/>
          </a:stretch>
        </p:blipFill>
        <p:spPr>
          <a:xfrm rot="21600000">
            <a:off x="4439411" y="1444752"/>
            <a:ext cx="5308091" cy="4867655"/>
          </a:xfrm>
          <a:prstGeom prst="rect">
            <a:avLst/>
          </a:prstGeom>
        </p:spPr>
      </p:pic>
      <p:sp>
        <p:nvSpPr>
          <p:cNvPr id="216" name="textbox 216"/>
          <p:cNvSpPr/>
          <p:nvPr/>
        </p:nvSpPr>
        <p:spPr>
          <a:xfrm>
            <a:off x="310129" y="2720870"/>
            <a:ext cx="3999865" cy="1428114"/>
          </a:xfrm>
          <a:prstGeom prst="rect">
            <a:avLst/>
          </a:prstGeom>
        </p:spPr>
        <p:txBody>
          <a:bodyPr vert="horz" wrap="square" lIns="0" tIns="0" rIns="0" bIns="0"/>
          <a:lstStyle/>
          <a:p>
            <a:pPr algn="l" rtl="0" eaLnBrk="0">
              <a:lnSpc>
                <a:spcPct val="88000"/>
              </a:lnSpc>
            </a:pPr>
            <a:endParaRPr lang="en-US" altLang="en-US" sz="100" dirty="0"/>
          </a:p>
          <a:p>
            <a:pPr marL="12700" algn="l" rtl="0" eaLnBrk="0">
              <a:lnSpc>
                <a:spcPct val="85000"/>
              </a:lnSpc>
            </a:pPr>
            <a:r>
              <a:rPr sz="1600" b="1" kern="0" spc="50" dirty="0">
                <a:solidFill>
                  <a:srgbClr val="474747">
                    <a:alpha val="100000"/>
                  </a:srgbClr>
                </a:solidFill>
                <a:latin typeface="微软雅黑" panose="020B0503020204020204" charset="-122"/>
                <a:ea typeface="微软雅黑" panose="020B0503020204020204" charset="-122"/>
                <a:cs typeface="微软雅黑" panose="020B0503020204020204" charset="-122"/>
              </a:rPr>
              <a:t>石油化工可燃气体和有毒气</a:t>
            </a:r>
            <a:r>
              <a:rPr sz="1600" b="1" kern="0" spc="40" dirty="0">
                <a:solidFill>
                  <a:srgbClr val="474747">
                    <a:alpha val="100000"/>
                  </a:srgbClr>
                </a:solidFill>
                <a:latin typeface="微软雅黑" panose="020B0503020204020204" charset="-122"/>
                <a:ea typeface="微软雅黑" panose="020B0503020204020204" charset="-122"/>
                <a:cs typeface="微软雅黑" panose="020B0503020204020204" charset="-122"/>
              </a:rPr>
              <a:t>体检测报警设计</a:t>
            </a:r>
            <a:endParaRPr lang="en-US" altLang="en-US" sz="1600" dirty="0"/>
          </a:p>
          <a:p>
            <a:pPr marL="1790065" algn="l" rtl="0" eaLnBrk="0">
              <a:lnSpc>
                <a:spcPts val="2640"/>
              </a:lnSpc>
            </a:pPr>
            <a:r>
              <a:rPr sz="1600" b="1" kern="0" spc="40" dirty="0">
                <a:solidFill>
                  <a:srgbClr val="474747">
                    <a:alpha val="100000"/>
                  </a:srgbClr>
                </a:solidFill>
                <a:latin typeface="微软雅黑" panose="020B0503020204020204" charset="-122"/>
                <a:ea typeface="微软雅黑" panose="020B0503020204020204" charset="-122"/>
                <a:cs typeface="微软雅黑" panose="020B0503020204020204" charset="-122"/>
              </a:rPr>
              <a:t>标准</a:t>
            </a:r>
            <a:endParaRPr lang="en-US" altLang="en-US" sz="1600" dirty="0"/>
          </a:p>
          <a:p>
            <a:pPr marL="1187450" algn="l" rtl="0" eaLnBrk="0">
              <a:lnSpc>
                <a:spcPct val="84000"/>
              </a:lnSpc>
              <a:spcBef>
                <a:spcPts val="1490"/>
              </a:spcBef>
            </a:pPr>
            <a:r>
              <a:rPr sz="1600" b="1" kern="0" spc="0" dirty="0">
                <a:solidFill>
                  <a:srgbClr val="474747">
                    <a:alpha val="100000"/>
                  </a:srgbClr>
                </a:solidFill>
                <a:latin typeface="Calibri" panose="020F0502020204030204"/>
                <a:ea typeface="Calibri" panose="020F0502020204030204"/>
                <a:cs typeface="Calibri" panose="020F0502020204030204"/>
              </a:rPr>
              <a:t>GB</a:t>
            </a:r>
            <a:r>
              <a:rPr sz="1600" b="1" kern="0" spc="20" dirty="0">
                <a:solidFill>
                  <a:srgbClr val="474747">
                    <a:alpha val="100000"/>
                  </a:srgbClr>
                </a:solidFill>
                <a:latin typeface="Calibri" panose="020F0502020204030204"/>
                <a:ea typeface="Calibri" panose="020F0502020204030204"/>
                <a:cs typeface="Calibri" panose="020F0502020204030204"/>
              </a:rPr>
              <a:t>/T 50493-2019</a:t>
            </a:r>
            <a:endParaRPr lang="en-US" altLang="en-US" sz="1600" dirty="0"/>
          </a:p>
          <a:p>
            <a:pPr algn="l" rtl="0" eaLnBrk="0">
              <a:lnSpc>
                <a:spcPct val="113000"/>
              </a:lnSpc>
            </a:pPr>
            <a:endParaRPr lang="en-US" altLang="en-US" sz="1000" dirty="0"/>
          </a:p>
          <a:p>
            <a:pPr algn="l" rtl="0" eaLnBrk="0">
              <a:lnSpc>
                <a:spcPct val="101000"/>
              </a:lnSpc>
            </a:pPr>
            <a:endParaRPr lang="en-US" altLang="en-US" sz="400" dirty="0"/>
          </a:p>
          <a:p>
            <a:pPr marL="1188085" algn="l" rtl="0" eaLnBrk="0">
              <a:lnSpc>
                <a:spcPct val="95000"/>
              </a:lnSpc>
              <a:spcBef>
                <a:spcPts val="0"/>
              </a:spcBef>
            </a:pPr>
            <a:r>
              <a:rPr sz="1600" kern="0" spc="40" dirty="0">
                <a:ln w="3175" cap="flat" cmpd="sng">
                  <a:solidFill>
                    <a:srgbClr val="474747">
                      <a:alpha val="100000"/>
                    </a:srgbClr>
                  </a:solidFill>
                  <a:prstDash val="solid"/>
                  <a:miter lim="0"/>
                </a:ln>
                <a:solidFill>
                  <a:srgbClr val="474747">
                    <a:alpha val="100000"/>
                  </a:srgbClr>
                </a:solidFill>
                <a:latin typeface="宋体" panose="02010600030101010101" pitchFamily="2" charset="-122"/>
                <a:ea typeface="宋体" panose="02010600030101010101" pitchFamily="2" charset="-122"/>
                <a:cs typeface="宋体" panose="02010600030101010101" pitchFamily="2" charset="-122"/>
              </a:rPr>
              <a:t>所列的</a:t>
            </a:r>
            <a:r>
              <a:rPr sz="1600"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常见</a:t>
            </a:r>
            <a:r>
              <a:rPr sz="1600" kern="0" spc="40" dirty="0">
                <a:ln w="3175" cap="flat" cmpd="sng">
                  <a:solidFill>
                    <a:srgbClr val="474747">
                      <a:alpha val="100000"/>
                    </a:srgbClr>
                  </a:solidFill>
                  <a:prstDash val="solid"/>
                  <a:miter lim="0"/>
                </a:ln>
                <a:solidFill>
                  <a:srgbClr val="474747">
                    <a:alpha val="100000"/>
                  </a:srgbClr>
                </a:solidFill>
                <a:latin typeface="宋体" panose="02010600030101010101" pitchFamily="2" charset="-122"/>
                <a:ea typeface="宋体" panose="02010600030101010101" pitchFamily="2" charset="-122"/>
                <a:cs typeface="宋体" panose="02010600030101010101" pitchFamily="2" charset="-122"/>
              </a:rPr>
              <a:t>有毒气体</a:t>
            </a:r>
            <a:endParaRPr lang="en-US" altLang="en-US" sz="1600" dirty="0"/>
          </a:p>
        </p:txBody>
      </p:sp>
      <p:sp>
        <p:nvSpPr>
          <p:cNvPr id="218" name="textbox 218"/>
          <p:cNvSpPr/>
          <p:nvPr/>
        </p:nvSpPr>
        <p:spPr>
          <a:xfrm>
            <a:off x="505006" y="1463213"/>
            <a:ext cx="2531745" cy="328295"/>
          </a:xfrm>
          <a:prstGeom prst="rect">
            <a:avLst/>
          </a:prstGeom>
        </p:spPr>
        <p:txBody>
          <a:bodyPr vert="horz" wrap="square" lIns="0" tIns="0" rIns="0" bIns="0"/>
          <a:lstStyle/>
          <a:p>
            <a:pPr algn="l" rtl="0" eaLnBrk="0">
              <a:lnSpc>
                <a:spcPct val="73000"/>
              </a:lnSpc>
            </a:pPr>
            <a:endParaRPr lang="en-US" altLang="en-US" sz="100" dirty="0"/>
          </a:p>
          <a:p>
            <a:pPr marL="12700" algn="l" rtl="0" eaLnBrk="0">
              <a:lnSpc>
                <a:spcPct val="95000"/>
              </a:lnSpc>
            </a:pPr>
            <a:r>
              <a:rPr sz="2100" b="1" kern="0" spc="90" dirty="0">
                <a:solidFill>
                  <a:srgbClr val="1A4780">
                    <a:alpha val="100000"/>
                  </a:srgbClr>
                </a:solidFill>
                <a:latin typeface="微软雅黑" panose="020B0503020204020204" charset="-122"/>
                <a:ea typeface="微软雅黑" panose="020B0503020204020204" charset="-122"/>
                <a:cs typeface="微软雅黑" panose="020B0503020204020204" charset="-122"/>
              </a:rPr>
              <a:t>有毒气体的参考范围</a:t>
            </a:r>
            <a:endParaRPr lang="en-US" altLang="en-US" sz="2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6"/>
          <p:cNvGrpSpPr/>
          <p:nvPr/>
        </p:nvGrpSpPr>
        <p:grpSpPr>
          <a:xfrm rot="21600000">
            <a:off x="3666743" y="2598419"/>
            <a:ext cx="3354323" cy="2833116"/>
            <a:chOff x="0" y="0"/>
            <a:chExt cx="3354323" cy="2833116"/>
          </a:xfrm>
        </p:grpSpPr>
        <p:sp>
          <p:nvSpPr>
            <p:cNvPr id="220" name="rect"/>
            <p:cNvSpPr/>
            <p:nvPr/>
          </p:nvSpPr>
          <p:spPr>
            <a:xfrm>
              <a:off x="0" y="0"/>
              <a:ext cx="3354323" cy="2833116"/>
            </a:xfrm>
            <a:prstGeom prst="rect">
              <a:avLst/>
            </a:prstGeom>
            <a:solidFill>
              <a:srgbClr val="80D5D4">
                <a:alpha val="100000"/>
              </a:srgbClr>
            </a:solidFill>
            <a:ln cap="flat">
              <a:noFill/>
              <a:prstDash val="solid"/>
              <a:miter lim="0"/>
            </a:ln>
          </p:spPr>
          <p:txBody>
            <a:bodyPr rtlCol="0"/>
            <a:lstStyle/>
            <a:p>
              <a:pPr algn="ctr"/>
              <a:endParaRPr lang="zh-CN" altLang="en-US"/>
            </a:p>
          </p:txBody>
        </p:sp>
        <p:pic>
          <p:nvPicPr>
            <p:cNvPr id="222" name="picture 222"/>
            <p:cNvPicPr>
              <a:picLocks noChangeAspect="1"/>
            </p:cNvPicPr>
            <p:nvPr/>
          </p:nvPicPr>
          <p:blipFill>
            <a:blip r:embed="rId1"/>
            <a:stretch>
              <a:fillRect/>
            </a:stretch>
          </p:blipFill>
          <p:spPr>
            <a:xfrm rot="21600000">
              <a:off x="70104" y="480060"/>
              <a:ext cx="1874519" cy="1869947"/>
            </a:xfrm>
            <a:prstGeom prst="rect">
              <a:avLst/>
            </a:prstGeom>
          </p:spPr>
        </p:pic>
        <p:pic>
          <p:nvPicPr>
            <p:cNvPr id="224" name="picture 224"/>
            <p:cNvPicPr>
              <a:picLocks noChangeAspect="1"/>
            </p:cNvPicPr>
            <p:nvPr/>
          </p:nvPicPr>
          <p:blipFill>
            <a:blip r:embed="rId2"/>
            <a:stretch>
              <a:fillRect/>
            </a:stretch>
          </p:blipFill>
          <p:spPr>
            <a:xfrm rot="21600000">
              <a:off x="70865" y="479298"/>
              <a:ext cx="3214116" cy="1872995"/>
            </a:xfrm>
            <a:prstGeom prst="rect">
              <a:avLst/>
            </a:prstGeom>
          </p:spPr>
        </p:pic>
        <p:sp>
          <p:nvSpPr>
            <p:cNvPr id="226" name="textbox 226"/>
            <p:cNvSpPr/>
            <p:nvPr/>
          </p:nvSpPr>
          <p:spPr>
            <a:xfrm>
              <a:off x="362425" y="1273131"/>
              <a:ext cx="2635885" cy="1522730"/>
            </a:xfrm>
            <a:prstGeom prst="rect">
              <a:avLst/>
            </a:prstGeom>
          </p:spPr>
          <p:txBody>
            <a:bodyPr vert="horz" wrap="square" lIns="0" tIns="0" rIns="0" bIns="0"/>
            <a:lstStyle/>
            <a:p>
              <a:pPr algn="l" rtl="0" eaLnBrk="0">
                <a:lnSpc>
                  <a:spcPct val="82000"/>
                </a:lnSpc>
              </a:pPr>
              <a:endParaRPr lang="en-US" altLang="en-US" sz="100" dirty="0"/>
            </a:p>
            <a:p>
              <a:pPr marL="12700" algn="l" rtl="0" eaLnBrk="0">
                <a:lnSpc>
                  <a:spcPct val="94000"/>
                </a:lnSpc>
              </a:pPr>
              <a:r>
                <a:rPr sz="19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可燃气体        有毒气体</a:t>
              </a:r>
              <a:endParaRPr lang="en-US" altLang="en-US" sz="1900" dirty="0"/>
            </a:p>
            <a:p>
              <a:pPr algn="l" rtl="0" eaLnBrk="0">
                <a:lnSpc>
                  <a:spcPct val="100000"/>
                </a:lnSpc>
              </a:pPr>
              <a:endParaRPr lang="en-US" altLang="en-US" sz="1000" dirty="0"/>
            </a:p>
            <a:p>
              <a:pPr algn="l" rtl="0" eaLnBrk="0">
                <a:lnSpc>
                  <a:spcPct val="100000"/>
                </a:lnSpc>
              </a:pPr>
              <a:endParaRPr lang="en-US" altLang="en-US" sz="1000" dirty="0"/>
            </a:p>
            <a:p>
              <a:pPr algn="l" rtl="0" eaLnBrk="0">
                <a:lnSpc>
                  <a:spcPct val="100000"/>
                </a:lnSpc>
              </a:pPr>
              <a:endParaRPr lang="en-US" altLang="en-US" sz="1000" dirty="0"/>
            </a:p>
            <a:p>
              <a:pPr algn="l" rtl="0" eaLnBrk="0">
                <a:lnSpc>
                  <a:spcPct val="100000"/>
                </a:lnSpc>
              </a:pPr>
              <a:endParaRPr lang="en-US" altLang="en-US" sz="1000" dirty="0"/>
            </a:p>
            <a:p>
              <a:pPr marL="1067435" algn="l" rtl="0" eaLnBrk="0">
                <a:lnSpc>
                  <a:spcPct val="84000"/>
                </a:lnSpc>
                <a:spcBef>
                  <a:spcPts val="575"/>
                </a:spcBef>
              </a:pPr>
              <a:r>
                <a:rPr sz="19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混合</a:t>
              </a:r>
              <a:endParaRPr lang="en-US" altLang="en-US" sz="1900" dirty="0"/>
            </a:p>
            <a:p>
              <a:pPr marL="1067435" algn="l" rtl="0" eaLnBrk="0">
                <a:lnSpc>
                  <a:spcPts val="2360"/>
                </a:lnSpc>
              </a:pPr>
              <a:r>
                <a:rPr sz="19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气体</a:t>
              </a:r>
              <a:endParaRPr lang="en-US" altLang="en-US" sz="1900" dirty="0"/>
            </a:p>
          </p:txBody>
        </p:sp>
      </p:grpSp>
      <p:sp>
        <p:nvSpPr>
          <p:cNvPr id="228" name="textbox 228"/>
          <p:cNvSpPr/>
          <p:nvPr/>
        </p:nvSpPr>
        <p:spPr>
          <a:xfrm>
            <a:off x="1834896" y="5692139"/>
            <a:ext cx="7019925" cy="533400"/>
          </a:xfrm>
          <a:prstGeom prst="rect">
            <a:avLst/>
          </a:prstGeom>
          <a:solidFill>
            <a:srgbClr val="D9D9D9"/>
          </a:solidFill>
        </p:spPr>
        <p:txBody>
          <a:bodyPr vert="horz" wrap="square" lIns="0" tIns="0" rIns="0" bIns="0"/>
          <a:lstStyle/>
          <a:p>
            <a:pPr algn="l" rtl="0" eaLnBrk="0">
              <a:lnSpc>
                <a:spcPct val="129000"/>
              </a:lnSpc>
            </a:pPr>
            <a:endParaRPr lang="en-US" altLang="en-US" sz="300" dirty="0"/>
          </a:p>
          <a:p>
            <a:pPr marL="78105" indent="635" algn="l" rtl="0" eaLnBrk="0">
              <a:lnSpc>
                <a:spcPct val="101000"/>
              </a:lnSpc>
              <a:spcBef>
                <a:spcPts val="0"/>
              </a:spcBef>
            </a:pP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可燃气体与有毒气体同时存在的多组分混合气体，</a:t>
            </a:r>
            <a:r>
              <a:rPr sz="1400" b="1" kern="0" spc="-3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泄漏时</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可燃气体浓度和有毒气体   </a:t>
            </a:r>
            <a:r>
              <a:rPr sz="14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浓度有可能同时达到报警设定值，应分别设</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置可燃气体探测器和有毒气体探测器</a:t>
            </a:r>
            <a:endParaRPr lang="en-US" altLang="en-US" sz="1400" dirty="0"/>
          </a:p>
        </p:txBody>
      </p:sp>
      <p:sp>
        <p:nvSpPr>
          <p:cNvPr id="230" name="textbox 230"/>
          <p:cNvSpPr/>
          <p:nvPr/>
        </p:nvSpPr>
        <p:spPr>
          <a:xfrm>
            <a:off x="778763" y="3518916"/>
            <a:ext cx="2403475" cy="762000"/>
          </a:xfrm>
          <a:prstGeom prst="rect">
            <a:avLst/>
          </a:prstGeom>
          <a:solidFill>
            <a:srgbClr val="C4D9F3"/>
          </a:solidFill>
        </p:spPr>
        <p:txBody>
          <a:bodyPr vert="horz" wrap="square" lIns="0" tIns="0" rIns="0" bIns="0"/>
          <a:lstStyle/>
          <a:p>
            <a:pPr algn="l" rtl="0" eaLnBrk="0">
              <a:lnSpc>
                <a:spcPct val="125000"/>
              </a:lnSpc>
            </a:pPr>
            <a:endParaRPr lang="en-US" altLang="en-US" sz="300" dirty="0"/>
          </a:p>
          <a:p>
            <a:pPr marL="76835" indent="1270" algn="l" rtl="0" eaLnBrk="0">
              <a:lnSpc>
                <a:spcPct val="103000"/>
              </a:lnSpc>
              <a:spcBef>
                <a:spcPts val="0"/>
              </a:spcBef>
            </a:pP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泄漏气体中可燃气体浓度 </a:t>
            </a:r>
            <a:r>
              <a:rPr sz="14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可能达到报警设定值时，   </a:t>
            </a:r>
            <a:r>
              <a:rPr sz="14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应设置可燃气体探测器</a:t>
            </a:r>
            <a:endParaRPr lang="en-US" altLang="en-US" sz="1400" dirty="0"/>
          </a:p>
        </p:txBody>
      </p:sp>
      <p:sp>
        <p:nvSpPr>
          <p:cNvPr id="232" name="textbox 232"/>
          <p:cNvSpPr/>
          <p:nvPr/>
        </p:nvSpPr>
        <p:spPr>
          <a:xfrm>
            <a:off x="3666743" y="1802892"/>
            <a:ext cx="3354704" cy="533400"/>
          </a:xfrm>
          <a:prstGeom prst="rect">
            <a:avLst/>
          </a:prstGeom>
          <a:solidFill>
            <a:srgbClr val="F2F2F2"/>
          </a:solidFill>
        </p:spPr>
        <p:txBody>
          <a:bodyPr vert="horz" wrap="square" lIns="0" tIns="0" rIns="0" bIns="0"/>
          <a:lstStyle/>
          <a:p>
            <a:pPr algn="l" rtl="0" eaLnBrk="0">
              <a:lnSpc>
                <a:spcPct val="132000"/>
              </a:lnSpc>
            </a:pPr>
            <a:endParaRPr lang="en-US" altLang="en-US" sz="300" dirty="0"/>
          </a:p>
          <a:p>
            <a:pPr marL="80010" indent="4445" algn="l" rtl="0" eaLnBrk="0">
              <a:lnSpc>
                <a:spcPct val="101000"/>
              </a:lnSpc>
              <a:spcBef>
                <a:spcPts val="0"/>
              </a:spcBef>
            </a:pP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既属于可燃气体又属于有</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毒气体的单     </a:t>
            </a:r>
            <a:r>
              <a:rPr sz="14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组分气体介质，应设有毒气体探测器；</a:t>
            </a:r>
            <a:endParaRPr lang="en-US" altLang="en-US" sz="1400" dirty="0"/>
          </a:p>
        </p:txBody>
      </p:sp>
      <p:sp>
        <p:nvSpPr>
          <p:cNvPr id="234" name="textbox 234"/>
          <p:cNvSpPr/>
          <p:nvPr/>
        </p:nvSpPr>
        <p:spPr>
          <a:xfrm>
            <a:off x="7633716" y="3518916"/>
            <a:ext cx="2246629" cy="762000"/>
          </a:xfrm>
          <a:prstGeom prst="rect">
            <a:avLst/>
          </a:prstGeom>
          <a:solidFill>
            <a:srgbClr val="C4D9F3"/>
          </a:solidFill>
        </p:spPr>
        <p:txBody>
          <a:bodyPr vert="horz" wrap="square" lIns="0" tIns="0" rIns="0" bIns="0"/>
          <a:lstStyle/>
          <a:p>
            <a:pPr algn="l" rtl="0" eaLnBrk="0">
              <a:lnSpc>
                <a:spcPct val="125000"/>
              </a:lnSpc>
            </a:pPr>
            <a:endParaRPr lang="en-US" altLang="en-US" sz="300" dirty="0"/>
          </a:p>
          <a:p>
            <a:pPr marL="76835" indent="1270" algn="l" rtl="0" eaLnBrk="0">
              <a:lnSpc>
                <a:spcPct val="103000"/>
              </a:lnSpc>
              <a:spcBef>
                <a:spcPts val="5"/>
              </a:spcBef>
            </a:pP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泄漏气体中有毒气体浓度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可能达到报警设定值</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时，</a:t>
            </a: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应设置有毒气体探测</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器；</a:t>
            </a:r>
            <a:endParaRPr lang="en-US" altLang="en-US" sz="1400" dirty="0"/>
          </a:p>
        </p:txBody>
      </p:sp>
      <p:sp>
        <p:nvSpPr>
          <p:cNvPr id="236" name="textbox 236"/>
          <p:cNvSpPr/>
          <p:nvPr/>
        </p:nvSpPr>
        <p:spPr>
          <a:xfrm>
            <a:off x="407583" y="1257729"/>
            <a:ext cx="2461260" cy="327659"/>
          </a:xfrm>
          <a:prstGeom prst="rect">
            <a:avLst/>
          </a:prstGeom>
        </p:spPr>
        <p:txBody>
          <a:bodyPr vert="horz" wrap="square" lIns="0" tIns="0" rIns="0" bIns="0"/>
          <a:lstStyle/>
          <a:p>
            <a:pPr algn="l" rtl="0" eaLnBrk="0">
              <a:lnSpc>
                <a:spcPct val="92000"/>
              </a:lnSpc>
            </a:pPr>
            <a:endParaRPr lang="en-US" altLang="en-US" sz="100" dirty="0"/>
          </a:p>
          <a:p>
            <a:pPr marL="12700" algn="l" rtl="0" eaLnBrk="0">
              <a:lnSpc>
                <a:spcPct val="94000"/>
              </a:lnSpc>
            </a:pPr>
            <a:r>
              <a:rPr sz="2100" b="1" kern="0" spc="0" dirty="0">
                <a:solidFill>
                  <a:srgbClr val="1A4780">
                    <a:alpha val="100000"/>
                  </a:srgbClr>
                </a:solidFill>
                <a:latin typeface="Arial" panose="020B0604020202020204"/>
                <a:ea typeface="Arial" panose="020B0604020202020204"/>
                <a:cs typeface="Arial" panose="020B0604020202020204"/>
              </a:rPr>
              <a:t>GDS</a:t>
            </a:r>
            <a:r>
              <a:rPr sz="2100" b="1" kern="0" spc="90" dirty="0">
                <a:solidFill>
                  <a:srgbClr val="1A4780">
                    <a:alpha val="100000"/>
                  </a:srgbClr>
                </a:solidFill>
                <a:latin typeface="微软雅黑" panose="020B0503020204020204" charset="-122"/>
                <a:ea typeface="微软雅黑" panose="020B0503020204020204" charset="-122"/>
                <a:cs typeface="微软雅黑" panose="020B0503020204020204" charset="-122"/>
              </a:rPr>
              <a:t>设计</a:t>
            </a:r>
            <a:r>
              <a:rPr sz="2100" b="1" kern="0" spc="90" dirty="0">
                <a:solidFill>
                  <a:srgbClr val="1A4780">
                    <a:alpha val="100000"/>
                  </a:srgbClr>
                </a:solidFill>
                <a:latin typeface="Arial" panose="020B0604020202020204"/>
                <a:ea typeface="Arial" panose="020B0604020202020204"/>
                <a:cs typeface="Arial" panose="020B0604020202020204"/>
              </a:rPr>
              <a:t>- </a:t>
            </a:r>
            <a:r>
              <a:rPr sz="2100" b="1" kern="0" spc="90" dirty="0">
                <a:solidFill>
                  <a:srgbClr val="1A4780">
                    <a:alpha val="100000"/>
                  </a:srgbClr>
                </a:solidFill>
                <a:latin typeface="微软雅黑" panose="020B0503020204020204" charset="-122"/>
                <a:ea typeface="微软雅黑" panose="020B0503020204020204" charset="-122"/>
                <a:cs typeface="微软雅黑" panose="020B0503020204020204" charset="-122"/>
              </a:rPr>
              <a:t>基本规定</a:t>
            </a:r>
            <a:endParaRPr lang="en-US" altLang="en-US" sz="2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textbox 238"/>
          <p:cNvSpPr/>
          <p:nvPr/>
        </p:nvSpPr>
        <p:spPr>
          <a:xfrm>
            <a:off x="440436" y="2144267"/>
            <a:ext cx="2425064" cy="3761740"/>
          </a:xfrm>
          <a:prstGeom prst="rect">
            <a:avLst/>
          </a:prstGeom>
          <a:solidFill>
            <a:srgbClr val="F2F2F2"/>
          </a:solidFill>
        </p:spPr>
        <p:txBody>
          <a:bodyPr vert="horz" wrap="square" lIns="0" tIns="0" rIns="0" bIns="0"/>
          <a:lstStyle/>
          <a:p>
            <a:pPr algn="l" rtl="0" eaLnBrk="0">
              <a:lnSpc>
                <a:spcPct val="100000"/>
              </a:lnSpc>
            </a:pPr>
            <a:endParaRPr lang="en-US" altLang="en-US" sz="200" dirty="0"/>
          </a:p>
          <a:p>
            <a:pPr marL="2540" indent="1270" algn="l" rtl="0" eaLnBrk="0">
              <a:lnSpc>
                <a:spcPct val="107000"/>
              </a:lnSpc>
              <a:spcBef>
                <a:spcPts val="0"/>
              </a:spcBef>
            </a:pPr>
            <a:r>
              <a:rPr sz="17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可燃气体和有毒气体的 </a:t>
            </a:r>
            <a:r>
              <a:rPr sz="17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检测报警</a:t>
            </a:r>
            <a:r>
              <a:rPr sz="17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应采用两级</a:t>
            </a:r>
            <a:r>
              <a:rPr sz="17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报  </a:t>
            </a:r>
            <a:r>
              <a:rPr sz="17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警。</a:t>
            </a:r>
            <a:endParaRPr lang="en-US" altLang="en-US" sz="1700" dirty="0"/>
          </a:p>
          <a:p>
            <a:pPr algn="l" rtl="0" eaLnBrk="0">
              <a:lnSpc>
                <a:spcPct val="183000"/>
              </a:lnSpc>
            </a:pPr>
            <a:endParaRPr lang="en-US" altLang="en-US" sz="1000" dirty="0"/>
          </a:p>
          <a:p>
            <a:pPr algn="l" rtl="0" eaLnBrk="0">
              <a:lnSpc>
                <a:spcPct val="108000"/>
              </a:lnSpc>
            </a:pPr>
            <a:endParaRPr lang="en-US" altLang="en-US" sz="400" dirty="0"/>
          </a:p>
          <a:p>
            <a:pPr marL="1270" indent="16510" algn="l" rtl="0" eaLnBrk="0">
              <a:lnSpc>
                <a:spcPct val="109000"/>
              </a:lnSpc>
              <a:spcBef>
                <a:spcPts val="5"/>
              </a:spcBef>
            </a:pPr>
            <a:r>
              <a:rPr sz="17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同级别的有毒气体和可   </a:t>
            </a:r>
            <a:r>
              <a:rPr sz="17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燃气体同时报警时，</a:t>
            </a:r>
            <a:r>
              <a:rPr sz="1700" b="1" kern="0" spc="-4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有</a:t>
            </a:r>
            <a:r>
              <a:rPr sz="17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毒气体的报警级别应优   </a:t>
            </a:r>
            <a:r>
              <a:rPr sz="17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先。</a:t>
            </a:r>
            <a:endParaRPr lang="en-US" altLang="en-US" sz="1700" dirty="0"/>
          </a:p>
        </p:txBody>
      </p:sp>
      <p:grpSp>
        <p:nvGrpSpPr>
          <p:cNvPr id="18" name="group 18"/>
          <p:cNvGrpSpPr/>
          <p:nvPr/>
        </p:nvGrpSpPr>
        <p:grpSpPr>
          <a:xfrm rot="21600000">
            <a:off x="7623047" y="2033015"/>
            <a:ext cx="1764791" cy="1943100"/>
            <a:chOff x="0" y="0"/>
            <a:chExt cx="1764791" cy="1943100"/>
          </a:xfrm>
        </p:grpSpPr>
        <p:pic>
          <p:nvPicPr>
            <p:cNvPr id="240" name="picture 240"/>
            <p:cNvPicPr>
              <a:picLocks noChangeAspect="1"/>
            </p:cNvPicPr>
            <p:nvPr/>
          </p:nvPicPr>
          <p:blipFill>
            <a:blip r:embed="rId1"/>
            <a:stretch>
              <a:fillRect/>
            </a:stretch>
          </p:blipFill>
          <p:spPr>
            <a:xfrm rot="21600000">
              <a:off x="0" y="0"/>
              <a:ext cx="1764791" cy="1943100"/>
            </a:xfrm>
            <a:prstGeom prst="rect">
              <a:avLst/>
            </a:prstGeom>
          </p:spPr>
        </p:pic>
        <p:sp>
          <p:nvSpPr>
            <p:cNvPr id="242" name="textbox 242"/>
            <p:cNvSpPr/>
            <p:nvPr/>
          </p:nvSpPr>
          <p:spPr>
            <a:xfrm>
              <a:off x="-12700" y="-12700"/>
              <a:ext cx="1790700" cy="1986279"/>
            </a:xfrm>
            <a:prstGeom prst="rect">
              <a:avLst/>
            </a:prstGeom>
          </p:spPr>
          <p:txBody>
            <a:bodyPr vert="horz" wrap="square" lIns="0" tIns="0" rIns="0" bIns="0"/>
            <a:lstStyle/>
            <a:p>
              <a:pPr algn="l" rtl="0" eaLnBrk="0">
                <a:lnSpc>
                  <a:spcPct val="120000"/>
                </a:lnSpc>
              </a:pPr>
              <a:endParaRPr lang="en-US" altLang="en-US" sz="400" dirty="0"/>
            </a:p>
            <a:p>
              <a:pPr marL="89535" algn="l" rtl="0" eaLnBrk="0">
                <a:lnSpc>
                  <a:spcPct val="102000"/>
                </a:lnSpc>
                <a:spcBef>
                  <a:spcPts val="5"/>
                </a:spcBef>
              </a:pP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现场探测器自带的</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警报器接受一二级</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报警信号</a:t>
              </a:r>
              <a:endParaRPr lang="en-US" altLang="en-US" sz="1400" dirty="0"/>
            </a:p>
          </p:txBody>
        </p:sp>
      </p:grpSp>
      <p:pic>
        <p:nvPicPr>
          <p:cNvPr id="244" name="picture 244"/>
          <p:cNvPicPr>
            <a:picLocks noChangeAspect="1"/>
          </p:cNvPicPr>
          <p:nvPr/>
        </p:nvPicPr>
        <p:blipFill>
          <a:blip r:embed="rId2"/>
          <a:stretch>
            <a:fillRect/>
          </a:stretch>
        </p:blipFill>
        <p:spPr>
          <a:xfrm rot="21600000">
            <a:off x="4081272" y="2849880"/>
            <a:ext cx="832103" cy="2299715"/>
          </a:xfrm>
          <a:prstGeom prst="rect">
            <a:avLst/>
          </a:prstGeom>
        </p:spPr>
      </p:pic>
      <p:sp>
        <p:nvSpPr>
          <p:cNvPr id="246" name="textbox 246"/>
          <p:cNvSpPr/>
          <p:nvPr/>
        </p:nvSpPr>
        <p:spPr>
          <a:xfrm>
            <a:off x="4910328" y="4652771"/>
            <a:ext cx="1765300" cy="990600"/>
          </a:xfrm>
          <a:prstGeom prst="rect">
            <a:avLst/>
          </a:prstGeom>
          <a:solidFill>
            <a:srgbClr val="C4D9F3"/>
          </a:solidFill>
        </p:spPr>
        <p:txBody>
          <a:bodyPr vert="horz" wrap="square" lIns="0" tIns="0" rIns="0" bIns="0"/>
          <a:lstStyle/>
          <a:p>
            <a:pPr algn="l" rtl="0" eaLnBrk="0">
              <a:lnSpc>
                <a:spcPct val="120000"/>
              </a:lnSpc>
            </a:pPr>
            <a:endParaRPr lang="en-US" altLang="en-US" sz="300" dirty="0"/>
          </a:p>
          <a:p>
            <a:pPr marL="77470" indent="1270" algn="l" rtl="0" eaLnBrk="0">
              <a:lnSpc>
                <a:spcPct val="104000"/>
              </a:lnSpc>
              <a:spcBef>
                <a:spcPts val="0"/>
              </a:spcBef>
            </a:pP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一级报警为气体泄</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漏警示，</a:t>
            </a:r>
            <a:r>
              <a:rPr sz="1400" b="1" kern="0" spc="-3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提示操作</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人员及时到现场巡</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检处理</a:t>
            </a:r>
            <a:endParaRPr lang="en-US" altLang="en-US" sz="1400" dirty="0"/>
          </a:p>
        </p:txBody>
      </p:sp>
      <p:sp>
        <p:nvSpPr>
          <p:cNvPr id="248" name="textbox 248"/>
          <p:cNvSpPr/>
          <p:nvPr/>
        </p:nvSpPr>
        <p:spPr>
          <a:xfrm>
            <a:off x="4899660" y="3364991"/>
            <a:ext cx="1765300" cy="990600"/>
          </a:xfrm>
          <a:prstGeom prst="rect">
            <a:avLst/>
          </a:prstGeom>
          <a:solidFill>
            <a:srgbClr val="C4D9F3"/>
          </a:solidFill>
        </p:spPr>
        <p:txBody>
          <a:bodyPr vert="horz" wrap="square" lIns="0" tIns="0" rIns="0" bIns="0"/>
          <a:lstStyle/>
          <a:p>
            <a:pPr algn="l" rtl="0" eaLnBrk="0">
              <a:lnSpc>
                <a:spcPct val="123000"/>
              </a:lnSpc>
            </a:pPr>
            <a:endParaRPr lang="en-US" altLang="en-US" sz="300" dirty="0"/>
          </a:p>
          <a:p>
            <a:pPr marL="77470" indent="3810" algn="l" rtl="0" eaLnBrk="0">
              <a:lnSpc>
                <a:spcPct val="104000"/>
              </a:lnSpc>
              <a:spcBef>
                <a:spcPts val="5"/>
              </a:spcBef>
            </a:pP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二级报警为气体泄</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漏紧急报警，</a:t>
            </a:r>
            <a:r>
              <a:rPr sz="1400" b="1" kern="0" spc="-3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提示</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操作人员采取紧急</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处理措施</a:t>
            </a:r>
            <a:endParaRPr lang="en-US" altLang="en-US" sz="1400" dirty="0"/>
          </a:p>
        </p:txBody>
      </p:sp>
      <p:sp>
        <p:nvSpPr>
          <p:cNvPr id="250" name="textbox 250"/>
          <p:cNvSpPr/>
          <p:nvPr/>
        </p:nvSpPr>
        <p:spPr>
          <a:xfrm>
            <a:off x="7635239" y="4081271"/>
            <a:ext cx="1906904" cy="762000"/>
          </a:xfrm>
          <a:prstGeom prst="rect">
            <a:avLst/>
          </a:prstGeom>
          <a:solidFill>
            <a:srgbClr val="F2F2F2"/>
          </a:solidFill>
        </p:spPr>
        <p:txBody>
          <a:bodyPr vert="horz" wrap="square" lIns="0" tIns="0" rIns="0" bIns="0"/>
          <a:lstStyle/>
          <a:p>
            <a:pPr algn="l" rtl="0" eaLnBrk="0">
              <a:lnSpc>
                <a:spcPct val="102000"/>
              </a:lnSpc>
            </a:pPr>
            <a:endParaRPr lang="en-US" altLang="en-US" sz="400" dirty="0"/>
          </a:p>
          <a:p>
            <a:pPr marL="75565" indent="635" algn="l" rtl="0" eaLnBrk="0">
              <a:lnSpc>
                <a:spcPct val="102000"/>
              </a:lnSpc>
              <a:spcBef>
                <a:spcPts val="0"/>
              </a:spcBef>
            </a:pP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现场现场区域警报器</a:t>
            </a: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rPr>
              <a:t>接受</a:t>
            </a:r>
            <a:r>
              <a:rPr sz="1400" b="1" kern="0" spc="0" dirty="0">
                <a:solidFill>
                  <a:srgbClr val="000000">
                    <a:alpha val="100000"/>
                  </a:srgbClr>
                </a:solidFill>
                <a:latin typeface="Arial" panose="020B0604020202020204"/>
                <a:ea typeface="Arial" panose="020B0604020202020204"/>
                <a:cs typeface="Arial" panose="020B0604020202020204"/>
              </a:rPr>
              <a:t>GDS</a:t>
            </a:r>
            <a:r>
              <a:rPr sz="1400" b="1"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rPr>
              <a:t>系统输出的</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第二级报警信号</a:t>
            </a:r>
            <a:endParaRPr lang="en-US" altLang="en-US" sz="1400" dirty="0"/>
          </a:p>
        </p:txBody>
      </p:sp>
      <p:sp>
        <p:nvSpPr>
          <p:cNvPr id="252" name="textbox 252"/>
          <p:cNvSpPr/>
          <p:nvPr/>
        </p:nvSpPr>
        <p:spPr>
          <a:xfrm>
            <a:off x="4899660" y="2470403"/>
            <a:ext cx="1765300" cy="762000"/>
          </a:xfrm>
          <a:prstGeom prst="rect">
            <a:avLst/>
          </a:prstGeom>
          <a:solidFill>
            <a:srgbClr val="C4D9F3"/>
          </a:solidFill>
        </p:spPr>
        <p:txBody>
          <a:bodyPr vert="horz" wrap="square" lIns="0" tIns="0" rIns="0" bIns="0"/>
          <a:lstStyle/>
          <a:p>
            <a:pPr algn="l" rtl="0" eaLnBrk="0">
              <a:lnSpc>
                <a:spcPct val="121000"/>
              </a:lnSpc>
            </a:pPr>
            <a:endParaRPr lang="en-US" altLang="en-US" sz="300" dirty="0"/>
          </a:p>
          <a:p>
            <a:pPr marL="78105" indent="1270" algn="l" rtl="0" eaLnBrk="0">
              <a:lnSpc>
                <a:spcPct val="103000"/>
              </a:lnSpc>
            </a:pP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需联动保护时取二</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级报警接点信号作</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联动保护条件</a:t>
            </a:r>
            <a:endParaRPr lang="en-US" altLang="en-US" sz="1400" dirty="0"/>
          </a:p>
        </p:txBody>
      </p:sp>
      <p:sp>
        <p:nvSpPr>
          <p:cNvPr id="254" name="textbox 254"/>
          <p:cNvSpPr/>
          <p:nvPr/>
        </p:nvSpPr>
        <p:spPr>
          <a:xfrm>
            <a:off x="406085" y="1256231"/>
            <a:ext cx="2461260" cy="327659"/>
          </a:xfrm>
          <a:prstGeom prst="rect">
            <a:avLst/>
          </a:prstGeom>
        </p:spPr>
        <p:txBody>
          <a:bodyPr vert="horz" wrap="square" lIns="0" tIns="0" rIns="0" bIns="0"/>
          <a:lstStyle/>
          <a:p>
            <a:pPr algn="l" rtl="0" eaLnBrk="0">
              <a:lnSpc>
                <a:spcPct val="92000"/>
              </a:lnSpc>
            </a:pPr>
            <a:endParaRPr lang="en-US" altLang="en-US" sz="100" dirty="0"/>
          </a:p>
          <a:p>
            <a:pPr marL="12700" algn="l" rtl="0" eaLnBrk="0">
              <a:lnSpc>
                <a:spcPct val="94000"/>
              </a:lnSpc>
            </a:pPr>
            <a:r>
              <a:rPr sz="2100" b="1" kern="0" spc="0" dirty="0">
                <a:solidFill>
                  <a:srgbClr val="1A4780">
                    <a:alpha val="100000"/>
                  </a:srgbClr>
                </a:solidFill>
                <a:latin typeface="Arial" panose="020B0604020202020204"/>
                <a:ea typeface="Arial" panose="020B0604020202020204"/>
                <a:cs typeface="Arial" panose="020B0604020202020204"/>
              </a:rPr>
              <a:t>GDS</a:t>
            </a:r>
            <a:r>
              <a:rPr sz="2100" b="1" kern="0" spc="90" dirty="0">
                <a:solidFill>
                  <a:srgbClr val="1A4780">
                    <a:alpha val="100000"/>
                  </a:srgbClr>
                </a:solidFill>
                <a:latin typeface="微软雅黑" panose="020B0503020204020204" charset="-122"/>
                <a:ea typeface="微软雅黑" panose="020B0503020204020204" charset="-122"/>
                <a:cs typeface="微软雅黑" panose="020B0503020204020204" charset="-122"/>
              </a:rPr>
              <a:t>设计</a:t>
            </a:r>
            <a:r>
              <a:rPr sz="2100" b="1" kern="0" spc="90" dirty="0">
                <a:solidFill>
                  <a:srgbClr val="1A4780">
                    <a:alpha val="100000"/>
                  </a:srgbClr>
                </a:solidFill>
                <a:latin typeface="Arial" panose="020B0604020202020204"/>
                <a:ea typeface="Arial" panose="020B0604020202020204"/>
                <a:cs typeface="Arial" panose="020B0604020202020204"/>
              </a:rPr>
              <a:t>- </a:t>
            </a:r>
            <a:r>
              <a:rPr sz="2100" b="1" kern="0" spc="90" dirty="0">
                <a:solidFill>
                  <a:srgbClr val="1A4780">
                    <a:alpha val="100000"/>
                  </a:srgbClr>
                </a:solidFill>
                <a:latin typeface="微软雅黑" panose="020B0503020204020204" charset="-122"/>
                <a:ea typeface="微软雅黑" panose="020B0503020204020204" charset="-122"/>
                <a:cs typeface="微软雅黑" panose="020B0503020204020204" charset="-122"/>
              </a:rPr>
              <a:t>基本规定</a:t>
            </a:r>
            <a:endParaRPr lang="en-US" altLang="en-US" sz="2100" dirty="0"/>
          </a:p>
        </p:txBody>
      </p:sp>
      <p:graphicFrame>
        <p:nvGraphicFramePr>
          <p:cNvPr id="256" name="table 256"/>
          <p:cNvGraphicFramePr>
            <a:graphicFrameLocks noGrp="1"/>
          </p:cNvGraphicFramePr>
          <p:nvPr/>
        </p:nvGraphicFramePr>
        <p:xfrm>
          <a:off x="3813047" y="3265169"/>
          <a:ext cx="274954" cy="1769110"/>
        </p:xfrm>
        <a:graphic>
          <a:graphicData uri="http://schemas.openxmlformats.org/drawingml/2006/table">
            <a:tbl>
              <a:tblPr>
                <a:solidFill>
                  <a:srgbClr val="C4D9F3"/>
                </a:solidFill>
              </a:tblPr>
              <a:tblGrid>
                <a:gridCol w="274954"/>
              </a:tblGrid>
              <a:tr h="220344">
                <a:tc>
                  <a:txBody>
                    <a:bodyPr/>
                    <a:lstStyle/>
                    <a:p>
                      <a:pPr algn="l" rtl="0" eaLnBrk="0">
                        <a:lnSpc>
                          <a:spcPct val="100000"/>
                        </a:lnSpc>
                      </a:pPr>
                      <a:endParaRPr lang="en-US" altLang="en-US" sz="1000" dirty="0"/>
                    </a:p>
                  </a:txBody>
                  <a:tcPr marL="0" marR="0" marT="0" marB="0" vert="horz">
                    <a:lnL w="9525" cap="flat" cmpd="sng" algn="ctr">
                      <a:solidFill>
                        <a:srgbClr val="10325C"/>
                      </a:solidFill>
                      <a:prstDash val="solid"/>
                      <a:round/>
                      <a:headEnd type="none" w="med" len="med"/>
                      <a:tailEnd type="none" w="med" len="med"/>
                    </a:lnL>
                    <a:lnR w="9525" cap="flat" cmpd="sng" algn="ctr">
                      <a:solidFill>
                        <a:srgbClr val="10325C"/>
                      </a:solidFill>
                      <a:prstDash val="solid"/>
                      <a:round/>
                      <a:headEnd type="none" w="med" len="med"/>
                      <a:tailEnd type="none" w="med" len="med"/>
                    </a:lnR>
                    <a:lnT w="9525" cap="flat" cmpd="sng" algn="ctr">
                      <a:solidFill>
                        <a:srgbClr val="10325C"/>
                      </a:solidFill>
                      <a:prstDash val="solid"/>
                      <a:round/>
                      <a:headEnd type="none" w="med" len="med"/>
                      <a:tailEnd type="none" w="med" len="med"/>
                    </a:lnT>
                    <a:lnB w="3175" cap="flat" cmpd="sng" algn="ctr">
                      <a:solidFill>
                        <a:srgbClr val="10325C"/>
                      </a:solidFill>
                      <a:prstDash val="solid"/>
                      <a:round/>
                      <a:headEnd type="none" w="med" len="med"/>
                      <a:tailEnd type="none" w="med" len="med"/>
                    </a:lnB>
                    <a:solidFill>
                      <a:srgbClr val="C4D9F3"/>
                    </a:solidFill>
                  </a:tcPr>
                </a:tc>
              </a:tr>
              <a:tr h="332104">
                <a:tc>
                  <a:txBody>
                    <a:bodyPr/>
                    <a:lstStyle/>
                    <a:p>
                      <a:pPr algn="l" rtl="0" eaLnBrk="0">
                        <a:lnSpc>
                          <a:spcPct val="100000"/>
                        </a:lnSpc>
                      </a:pPr>
                      <a:endParaRPr lang="en-US" altLang="en-US" sz="1000" dirty="0"/>
                    </a:p>
                  </a:txBody>
                  <a:tcPr marL="0" marR="0" marT="0" marB="0" vert="horz">
                    <a:lnL w="9525" cap="flat" cmpd="sng" algn="ctr">
                      <a:solidFill>
                        <a:srgbClr val="10325C"/>
                      </a:solidFill>
                      <a:prstDash val="solid"/>
                      <a:round/>
                      <a:headEnd type="none" w="med" len="med"/>
                      <a:tailEnd type="none" w="med" len="med"/>
                    </a:lnL>
                    <a:lnR w="9525" cap="flat" cmpd="sng" algn="ctr">
                      <a:solidFill>
                        <a:srgbClr val="10325C"/>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4D9F3"/>
                    </a:solidFill>
                  </a:tcPr>
                </a:tc>
              </a:tr>
              <a:tr h="1216660">
                <a:tc>
                  <a:txBody>
                    <a:bodyPr/>
                    <a:lstStyle/>
                    <a:p>
                      <a:pPr algn="l" rtl="0" eaLnBrk="0">
                        <a:lnSpc>
                          <a:spcPct val="100000"/>
                        </a:lnSpc>
                      </a:pPr>
                      <a:endParaRPr lang="en-US" altLang="en-US" sz="1000" dirty="0"/>
                    </a:p>
                  </a:txBody>
                  <a:tcPr marL="0" marR="0" marT="0" marB="0" vert="horz">
                    <a:lnL w="9525" cap="flat" cmpd="sng" algn="ctr">
                      <a:solidFill>
                        <a:srgbClr val="10325C"/>
                      </a:solidFill>
                      <a:prstDash val="solid"/>
                      <a:round/>
                      <a:headEnd type="none" w="med" len="med"/>
                      <a:tailEnd type="none" w="med" len="med"/>
                    </a:lnL>
                    <a:lnR w="9525" cap="flat" cmpd="sng" algn="ctr">
                      <a:solidFill>
                        <a:srgbClr val="10325C"/>
                      </a:solidFill>
                      <a:prstDash val="solid"/>
                      <a:round/>
                      <a:headEnd type="none" w="med" len="med"/>
                      <a:tailEnd type="none" w="med" len="med"/>
                    </a:lnR>
                    <a:lnT w="3175" cap="flat" cmpd="sng" algn="ctr">
                      <a:solidFill>
                        <a:srgbClr val="10325C"/>
                      </a:solidFill>
                      <a:prstDash val="solid"/>
                      <a:round/>
                      <a:headEnd type="none" w="med" len="med"/>
                      <a:tailEnd type="none" w="med" len="med"/>
                    </a:lnT>
                    <a:lnB w="9525" cap="flat" cmpd="sng" algn="ctr">
                      <a:solidFill>
                        <a:srgbClr val="10325C"/>
                      </a:solidFill>
                      <a:prstDash val="solid"/>
                      <a:round/>
                      <a:headEnd type="none" w="med" len="med"/>
                      <a:tailEnd type="none" w="med" len="med"/>
                    </a:lnB>
                    <a:solidFill>
                      <a:srgbClr val="C4D9F3"/>
                    </a:solidFill>
                  </a:tcPr>
                </a:tc>
              </a:tr>
            </a:tbl>
          </a:graphicData>
        </a:graphic>
      </p:graphicFrame>
      <p:pic>
        <p:nvPicPr>
          <p:cNvPr id="258" name="picture 258"/>
          <p:cNvPicPr>
            <a:picLocks noChangeAspect="1"/>
          </p:cNvPicPr>
          <p:nvPr/>
        </p:nvPicPr>
        <p:blipFill>
          <a:blip r:embed="rId3"/>
          <a:stretch>
            <a:fillRect/>
          </a:stretch>
        </p:blipFill>
        <p:spPr>
          <a:xfrm rot="21600000">
            <a:off x="8462771" y="4908803"/>
            <a:ext cx="518159" cy="766572"/>
          </a:xfrm>
          <a:prstGeom prst="rect">
            <a:avLst/>
          </a:prstGeom>
        </p:spPr>
      </p:pic>
      <p:grpSp>
        <p:nvGrpSpPr>
          <p:cNvPr id="20" name="group 20"/>
          <p:cNvGrpSpPr/>
          <p:nvPr/>
        </p:nvGrpSpPr>
        <p:grpSpPr>
          <a:xfrm rot="21600000">
            <a:off x="3731513" y="3771138"/>
            <a:ext cx="83820" cy="92964"/>
            <a:chOff x="0" y="0"/>
            <a:chExt cx="83820" cy="92964"/>
          </a:xfrm>
        </p:grpSpPr>
        <p:sp>
          <p:nvSpPr>
            <p:cNvPr id="260" name="path"/>
            <p:cNvSpPr/>
            <p:nvPr/>
          </p:nvSpPr>
          <p:spPr>
            <a:xfrm>
              <a:off x="5334" y="5333"/>
              <a:ext cx="73152" cy="82296"/>
            </a:xfrm>
            <a:custGeom>
              <a:avLst/>
              <a:gdLst/>
              <a:ahLst/>
              <a:cxnLst/>
              <a:rect l="0" t="0" r="0" b="0"/>
              <a:pathLst>
                <a:path w="115" h="129">
                  <a:moveTo>
                    <a:pt x="0" y="0"/>
                  </a:moveTo>
                  <a:lnTo>
                    <a:pt x="115" y="64"/>
                  </a:lnTo>
                  <a:lnTo>
                    <a:pt x="0" y="129"/>
                  </a:lnTo>
                  <a:lnTo>
                    <a:pt x="0" y="0"/>
                  </a:lnTo>
                  <a:close/>
                </a:path>
              </a:pathLst>
            </a:custGeom>
            <a:solidFill>
              <a:srgbClr val="C4D9F3">
                <a:alpha val="100000"/>
              </a:srgbClr>
            </a:solidFill>
            <a:ln cap="flat">
              <a:noFill/>
              <a:prstDash val="solid"/>
              <a:miter lim="0"/>
            </a:ln>
          </p:spPr>
          <p:txBody>
            <a:bodyPr rtlCol="0"/>
            <a:lstStyle/>
            <a:p>
              <a:pPr algn="ctr"/>
              <a:endParaRPr lang="zh-CN" altLang="en-US"/>
            </a:p>
          </p:txBody>
        </p:sp>
        <p:sp>
          <p:nvSpPr>
            <p:cNvPr id="262" name="path"/>
            <p:cNvSpPr/>
            <p:nvPr/>
          </p:nvSpPr>
          <p:spPr>
            <a:xfrm>
              <a:off x="0" y="0"/>
              <a:ext cx="83820" cy="92964"/>
            </a:xfrm>
            <a:custGeom>
              <a:avLst/>
              <a:gdLst/>
              <a:ahLst/>
              <a:cxnLst/>
              <a:rect l="0" t="0" r="0" b="0"/>
              <a:pathLst>
                <a:path w="132" h="146">
                  <a:moveTo>
                    <a:pt x="8" y="8"/>
                  </a:moveTo>
                  <a:lnTo>
                    <a:pt x="123" y="73"/>
                  </a:lnTo>
                  <a:lnTo>
                    <a:pt x="8" y="137"/>
                  </a:lnTo>
                  <a:lnTo>
                    <a:pt x="8" y="8"/>
                  </a:lnTo>
                  <a:close/>
                </a:path>
              </a:pathLst>
            </a:custGeom>
            <a:noFill/>
            <a:ln w="10668" cap="flat">
              <a:solidFill>
                <a:srgbClr val="10325C">
                  <a:alpha val="100000"/>
                </a:srgbClr>
              </a:solidFill>
              <a:prstDash val="solid"/>
              <a:miter lim="800000"/>
            </a:ln>
          </p:spPr>
          <p:txBody>
            <a:bodyPr rtlCol="0"/>
            <a:lstStyle/>
            <a:p>
              <a:pPr algn="ctr"/>
              <a:endParaRPr lang="zh-CN" altLang="en-US"/>
            </a:p>
          </p:txBody>
        </p:sp>
      </p:grpSp>
      <p:grpSp>
        <p:nvGrpSpPr>
          <p:cNvPr id="22" name="group 22"/>
          <p:cNvGrpSpPr/>
          <p:nvPr/>
        </p:nvGrpSpPr>
        <p:grpSpPr>
          <a:xfrm rot="21600000">
            <a:off x="3740658" y="3438905"/>
            <a:ext cx="83819" cy="92963"/>
            <a:chOff x="0" y="0"/>
            <a:chExt cx="83819" cy="92963"/>
          </a:xfrm>
        </p:grpSpPr>
        <p:sp>
          <p:nvSpPr>
            <p:cNvPr id="264" name="path"/>
            <p:cNvSpPr/>
            <p:nvPr/>
          </p:nvSpPr>
          <p:spPr>
            <a:xfrm>
              <a:off x="5333" y="5334"/>
              <a:ext cx="73151" cy="82295"/>
            </a:xfrm>
            <a:custGeom>
              <a:avLst/>
              <a:gdLst/>
              <a:ahLst/>
              <a:cxnLst/>
              <a:rect l="0" t="0" r="0" b="0"/>
              <a:pathLst>
                <a:path w="115" h="129">
                  <a:moveTo>
                    <a:pt x="0" y="0"/>
                  </a:moveTo>
                  <a:lnTo>
                    <a:pt x="115" y="64"/>
                  </a:lnTo>
                  <a:lnTo>
                    <a:pt x="0" y="129"/>
                  </a:lnTo>
                  <a:lnTo>
                    <a:pt x="0" y="0"/>
                  </a:lnTo>
                  <a:close/>
                </a:path>
              </a:pathLst>
            </a:custGeom>
            <a:solidFill>
              <a:srgbClr val="C4D9F3">
                <a:alpha val="100000"/>
              </a:srgbClr>
            </a:solidFill>
            <a:ln cap="flat">
              <a:noFill/>
              <a:prstDash val="solid"/>
              <a:miter lim="0"/>
            </a:ln>
          </p:spPr>
          <p:txBody>
            <a:bodyPr rtlCol="0"/>
            <a:lstStyle/>
            <a:p>
              <a:pPr algn="ctr"/>
              <a:endParaRPr lang="zh-CN" altLang="en-US"/>
            </a:p>
          </p:txBody>
        </p:sp>
        <p:sp>
          <p:nvSpPr>
            <p:cNvPr id="266" name="path"/>
            <p:cNvSpPr/>
            <p:nvPr/>
          </p:nvSpPr>
          <p:spPr>
            <a:xfrm>
              <a:off x="0" y="0"/>
              <a:ext cx="83819" cy="92963"/>
            </a:xfrm>
            <a:custGeom>
              <a:avLst/>
              <a:gdLst/>
              <a:ahLst/>
              <a:cxnLst/>
              <a:rect l="0" t="0" r="0" b="0"/>
              <a:pathLst>
                <a:path w="131" h="146">
                  <a:moveTo>
                    <a:pt x="8" y="8"/>
                  </a:moveTo>
                  <a:lnTo>
                    <a:pt x="123" y="73"/>
                  </a:lnTo>
                  <a:lnTo>
                    <a:pt x="8" y="137"/>
                  </a:lnTo>
                  <a:lnTo>
                    <a:pt x="8" y="8"/>
                  </a:lnTo>
                  <a:close/>
                </a:path>
              </a:pathLst>
            </a:custGeom>
            <a:noFill/>
            <a:ln w="10668" cap="flat">
              <a:solidFill>
                <a:srgbClr val="10325C">
                  <a:alpha val="100000"/>
                </a:srgbClr>
              </a:solidFill>
              <a:prstDash val="solid"/>
              <a:miter lim="800000"/>
            </a:ln>
          </p:spPr>
          <p:txBody>
            <a:bodyPr rtlCol="0"/>
            <a:lstStyle/>
            <a:p>
              <a:pPr algn="ctr"/>
              <a:endParaRPr lang="zh-CN" alt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1"/>
          <a:stretch>
            <a:fillRect/>
          </a:stretch>
        </p:blipFill>
        <p:spPr>
          <a:xfrm rot="21600000">
            <a:off x="665988" y="1569720"/>
            <a:ext cx="7214615" cy="4047743"/>
          </a:xfrm>
          <a:prstGeom prst="rect">
            <a:avLst/>
          </a:prstGeom>
        </p:spPr>
      </p:pic>
      <p:sp>
        <p:nvSpPr>
          <p:cNvPr id="14" name="rect"/>
          <p:cNvSpPr/>
          <p:nvPr/>
        </p:nvSpPr>
        <p:spPr>
          <a:xfrm>
            <a:off x="3461003" y="5911595"/>
            <a:ext cx="2150364" cy="234696"/>
          </a:xfrm>
          <a:prstGeom prst="rect">
            <a:avLst/>
          </a:prstGeom>
          <a:solidFill>
            <a:srgbClr val="000080">
              <a:alpha val="100000"/>
            </a:srgbClr>
          </a:solidFill>
          <a:ln cap="flat">
            <a:noFill/>
            <a:prstDash val="solid"/>
            <a:miter lim="0"/>
          </a:ln>
        </p:spPr>
        <p:txBody>
          <a:bodyPr rtlCol="0"/>
          <a:lstStyle/>
          <a:p>
            <a:pPr algn="ctr"/>
            <a:endParaRPr lang="zh-CN" altLang="en-US"/>
          </a:p>
        </p:txBody>
      </p:sp>
      <p:sp>
        <p:nvSpPr>
          <p:cNvPr id="16" name="rect"/>
          <p:cNvSpPr/>
          <p:nvPr/>
        </p:nvSpPr>
        <p:spPr>
          <a:xfrm>
            <a:off x="862584" y="5911595"/>
            <a:ext cx="2598419" cy="234696"/>
          </a:xfrm>
          <a:prstGeom prst="rect">
            <a:avLst/>
          </a:prstGeom>
          <a:solidFill>
            <a:srgbClr val="000080">
              <a:alpha val="100000"/>
            </a:srgbClr>
          </a:solidFill>
          <a:ln cap="flat">
            <a:noFill/>
            <a:prstDash val="solid"/>
            <a:miter lim="0"/>
          </a:ln>
        </p:spPr>
        <p:txBody>
          <a:bodyPr rtlCol="0"/>
          <a:lstStyle/>
          <a:p>
            <a:pPr algn="ctr"/>
            <a:endParaRPr lang="zh-CN" altLang="en-US"/>
          </a:p>
        </p:txBody>
      </p:sp>
      <p:sp>
        <p:nvSpPr>
          <p:cNvPr id="18" name="textbox 18"/>
          <p:cNvSpPr/>
          <p:nvPr/>
        </p:nvSpPr>
        <p:spPr>
          <a:xfrm>
            <a:off x="868836" y="5896031"/>
            <a:ext cx="4750434" cy="287020"/>
          </a:xfrm>
          <a:prstGeom prst="rect">
            <a:avLst/>
          </a:prstGeom>
        </p:spPr>
        <p:txBody>
          <a:bodyPr vert="horz" wrap="square" lIns="0" tIns="0" rIns="0" bIns="0"/>
          <a:lstStyle/>
          <a:p>
            <a:pPr algn="l" rtl="0" eaLnBrk="0">
              <a:lnSpc>
                <a:spcPct val="83000"/>
              </a:lnSpc>
            </a:pPr>
            <a:endParaRPr lang="en-US" altLang="en-US" sz="100" dirty="0"/>
          </a:p>
          <a:p>
            <a:pPr marL="12700" algn="l" rtl="0" eaLnBrk="0">
              <a:lnSpc>
                <a:spcPts val="2055"/>
              </a:lnSpc>
            </a:pPr>
            <a:r>
              <a:rPr sz="1600" kern="0" spc="80" dirty="0">
                <a:ln w="2105" cap="flat" cmpd="sng">
                  <a:solidFill>
                    <a:srgbClr val="FFFFFF">
                      <a:alpha val="100000"/>
                    </a:srgbClr>
                  </a:solidFill>
                  <a:prstDash val="solid"/>
                  <a:miter lim="10"/>
                </a:ln>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宁夏银川富洋烧烤店</a:t>
            </a:r>
            <a:r>
              <a:rPr sz="1600" b="1" kern="0" spc="80" dirty="0">
                <a:solidFill>
                  <a:srgbClr val="FFFFFF">
                    <a:alpha val="100000"/>
                  </a:srgbClr>
                </a:solidFill>
                <a:latin typeface="Arial" panose="020B0604020202020204"/>
                <a:ea typeface="Arial" panose="020B0604020202020204"/>
                <a:cs typeface="Arial" panose="020B0604020202020204"/>
              </a:rPr>
              <a:t>“6•21”</a:t>
            </a:r>
            <a:r>
              <a:rPr sz="1600" kern="0" spc="80" dirty="0">
                <a:ln w="2105" cap="flat" cmpd="sng">
                  <a:solidFill>
                    <a:srgbClr val="FFFFFF">
                      <a:alpha val="100000"/>
                    </a:srgbClr>
                  </a:solidFill>
                  <a:prstDash val="solid"/>
                  <a:miter lim="10"/>
                </a:ln>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特别重大燃气</a:t>
            </a:r>
            <a:r>
              <a:rPr sz="1600" kern="0" spc="70" dirty="0">
                <a:ln w="2105" cap="flat" cmpd="sng">
                  <a:solidFill>
                    <a:srgbClr val="FFFFFF">
                      <a:alpha val="100000"/>
                    </a:srgbClr>
                  </a:solidFill>
                  <a:prstDash val="solid"/>
                  <a:miter lim="10"/>
                </a:ln>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爆炸事故</a:t>
            </a:r>
            <a:endParaRPr lang="en-US" altLang="en-US" sz="1600" dirty="0"/>
          </a:p>
        </p:txBody>
      </p:sp>
      <p:sp>
        <p:nvSpPr>
          <p:cNvPr id="20" name="textbox 20"/>
          <p:cNvSpPr/>
          <p:nvPr/>
        </p:nvSpPr>
        <p:spPr>
          <a:xfrm>
            <a:off x="594748" y="1192331"/>
            <a:ext cx="3429634" cy="330200"/>
          </a:xfrm>
          <a:prstGeom prst="rect">
            <a:avLst/>
          </a:prstGeom>
        </p:spPr>
        <p:txBody>
          <a:bodyPr vert="horz" wrap="square" lIns="0" tIns="0" rIns="0" bIns="0"/>
          <a:lstStyle/>
          <a:p>
            <a:pPr algn="l" rtl="0" eaLnBrk="0">
              <a:lnSpc>
                <a:spcPct val="85000"/>
              </a:lnSpc>
            </a:pPr>
            <a:endParaRPr lang="en-US" altLang="en-US" sz="100" dirty="0"/>
          </a:p>
          <a:p>
            <a:pPr marL="12700" algn="l" rtl="0" eaLnBrk="0">
              <a:lnSpc>
                <a:spcPct val="95000"/>
              </a:lnSpc>
            </a:pPr>
            <a:r>
              <a:rPr sz="2100" b="1" kern="0" spc="0" dirty="0">
                <a:solidFill>
                  <a:srgbClr val="1A4780">
                    <a:alpha val="100000"/>
                  </a:srgbClr>
                </a:solidFill>
                <a:latin typeface="Arial" panose="020B0604020202020204"/>
                <a:ea typeface="Arial" panose="020B0604020202020204"/>
                <a:cs typeface="Arial" panose="020B0604020202020204"/>
              </a:rPr>
              <a:t>Safety</a:t>
            </a:r>
            <a:r>
              <a:rPr sz="2100" b="1" kern="0" spc="240" dirty="0">
                <a:solidFill>
                  <a:srgbClr val="1A4780">
                    <a:alpha val="100000"/>
                  </a:srgbClr>
                </a:solidFill>
                <a:latin typeface="Arial" panose="020B0604020202020204"/>
                <a:ea typeface="Arial" panose="020B0604020202020204"/>
                <a:cs typeface="Arial" panose="020B0604020202020204"/>
              </a:rPr>
              <a:t> </a:t>
            </a:r>
            <a:r>
              <a:rPr sz="2100" b="1" kern="0" spc="0" dirty="0">
                <a:solidFill>
                  <a:srgbClr val="1A4780">
                    <a:alpha val="100000"/>
                  </a:srgbClr>
                </a:solidFill>
                <a:latin typeface="Arial" panose="020B0604020202020204"/>
                <a:ea typeface="Arial" panose="020B0604020202020204"/>
                <a:cs typeface="Arial" panose="020B0604020202020204"/>
              </a:rPr>
              <a:t>Moment</a:t>
            </a:r>
            <a:r>
              <a:rPr sz="2100" b="1" kern="0" spc="120" dirty="0">
                <a:solidFill>
                  <a:srgbClr val="1A4780">
                    <a:alpha val="100000"/>
                  </a:srgbClr>
                </a:solidFill>
                <a:latin typeface="Arial" panose="020B0604020202020204"/>
                <a:ea typeface="Arial" panose="020B0604020202020204"/>
                <a:cs typeface="Arial" panose="020B0604020202020204"/>
              </a:rPr>
              <a:t> – </a:t>
            </a:r>
            <a:r>
              <a:rPr sz="2100" b="1" kern="0" spc="120" dirty="0">
                <a:solidFill>
                  <a:srgbClr val="1A4780">
                    <a:alpha val="100000"/>
                  </a:srgbClr>
                </a:solidFill>
                <a:latin typeface="微软雅黑" panose="020B0503020204020204" charset="-122"/>
                <a:ea typeface="微软雅黑" panose="020B0503020204020204" charset="-122"/>
                <a:cs typeface="微软雅黑" panose="020B0503020204020204" charset="-122"/>
              </a:rPr>
              <a:t>安全时刻</a:t>
            </a:r>
            <a:endParaRPr lang="en-US" altLang="en-US" sz="2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textbox 268"/>
          <p:cNvSpPr/>
          <p:nvPr/>
        </p:nvSpPr>
        <p:spPr>
          <a:xfrm>
            <a:off x="7645907" y="1469135"/>
            <a:ext cx="1765300" cy="2360929"/>
          </a:xfrm>
          <a:prstGeom prst="rect">
            <a:avLst/>
          </a:prstGeom>
          <a:solidFill>
            <a:srgbClr val="F2F2F2"/>
          </a:solidFill>
        </p:spPr>
        <p:txBody>
          <a:bodyPr vert="horz" wrap="square" lIns="0" tIns="0" rIns="0" bIns="0"/>
          <a:lstStyle/>
          <a:p>
            <a:pPr algn="l" rtl="0" eaLnBrk="0">
              <a:lnSpc>
                <a:spcPct val="127000"/>
              </a:lnSpc>
            </a:pPr>
            <a:endParaRPr lang="en-US" altLang="en-US" sz="300" dirty="0"/>
          </a:p>
          <a:p>
            <a:pPr marL="86360" algn="l" rtl="0" eaLnBrk="0">
              <a:lnSpc>
                <a:spcPct val="96000"/>
              </a:lnSpc>
              <a:spcBef>
                <a:spcPts val="5"/>
              </a:spcBef>
            </a:pP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当现场噪音超过</a:t>
            </a:r>
            <a:endParaRPr lang="en-US" altLang="en-US" sz="1400" dirty="0"/>
          </a:p>
          <a:p>
            <a:pPr marL="78105" indent="5080" algn="l" rtl="0" eaLnBrk="0">
              <a:lnSpc>
                <a:spcPct val="105000"/>
              </a:lnSpc>
              <a:spcBef>
                <a:spcPts val="140"/>
              </a:spcBef>
            </a:pPr>
            <a:r>
              <a:rPr sz="1400" b="1" kern="0" spc="50" dirty="0">
                <a:solidFill>
                  <a:srgbClr val="000000">
                    <a:alpha val="100000"/>
                  </a:srgbClr>
                </a:solidFill>
                <a:latin typeface="Arial" panose="020B0604020202020204"/>
                <a:ea typeface="Arial" panose="020B0604020202020204"/>
                <a:cs typeface="Arial" panose="020B0604020202020204"/>
              </a:rPr>
              <a:t>85</a:t>
            </a:r>
            <a:r>
              <a:rPr sz="1400" b="1" kern="0" spc="0" dirty="0">
                <a:solidFill>
                  <a:srgbClr val="000000">
                    <a:alpha val="100000"/>
                  </a:srgbClr>
                </a:solidFill>
                <a:latin typeface="Arial" panose="020B0604020202020204"/>
                <a:ea typeface="Arial" panose="020B0604020202020204"/>
                <a:cs typeface="Arial" panose="020B0604020202020204"/>
              </a:rPr>
              <a:t>dBA</a:t>
            </a:r>
            <a:r>
              <a:rPr sz="1400" b="1" kern="0" spc="50" dirty="0">
                <a:solidFill>
                  <a:srgbClr val="000000">
                    <a:alpha val="100000"/>
                  </a:srgbClr>
                </a:solidFill>
                <a:latin typeface="Arial" panose="020B0604020202020204"/>
                <a:ea typeface="Arial" panose="020B0604020202020204"/>
                <a:cs typeface="Arial" panose="020B0604020202020204"/>
              </a:rPr>
              <a:t>,</a:t>
            </a:r>
            <a:r>
              <a:rPr sz="14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探测器自带</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一体化声光报警器</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难以达到报警效果</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时，</a:t>
            </a:r>
            <a:r>
              <a:rPr sz="1400" b="1" kern="0" spc="-2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为了警示现场</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工作人员，</a:t>
            </a:r>
            <a:r>
              <a:rPr sz="1400" b="1" kern="0" spc="-3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在生产</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现场主要出入口及</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高噪声区等部位，</a:t>
            </a:r>
            <a:endParaRPr lang="en-US" altLang="en-US" sz="1400" dirty="0"/>
          </a:p>
          <a:p>
            <a:pPr marL="80010" indent="-635" algn="l" rtl="0" eaLnBrk="0">
              <a:lnSpc>
                <a:spcPct val="101000"/>
              </a:lnSpc>
              <a:spcBef>
                <a:spcPts val="160"/>
              </a:spcBef>
            </a:pP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需设置现场区域报</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警器。</a:t>
            </a:r>
            <a:endParaRPr lang="en-US" altLang="en-US" sz="1400" dirty="0"/>
          </a:p>
        </p:txBody>
      </p:sp>
      <p:sp>
        <p:nvSpPr>
          <p:cNvPr id="270" name="rect"/>
          <p:cNvSpPr/>
          <p:nvPr/>
        </p:nvSpPr>
        <p:spPr>
          <a:xfrm>
            <a:off x="7210044" y="3752088"/>
            <a:ext cx="2441447" cy="344423"/>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272" name="textbox 272"/>
          <p:cNvSpPr/>
          <p:nvPr/>
        </p:nvSpPr>
        <p:spPr>
          <a:xfrm>
            <a:off x="5626100" y="3099308"/>
            <a:ext cx="4038600" cy="1651635"/>
          </a:xfrm>
          <a:prstGeom prst="rect">
            <a:avLst/>
          </a:prstGeom>
        </p:spPr>
        <p:txBody>
          <a:bodyPr vert="horz" wrap="square" lIns="0" tIns="0" rIns="0" bIns="0"/>
          <a:lstStyle/>
          <a:p>
            <a:pPr algn="l" rtl="0" eaLnBrk="0">
              <a:lnSpc>
                <a:spcPct val="117000"/>
              </a:lnSpc>
            </a:pPr>
            <a:endParaRPr lang="en-US" altLang="en-US" sz="1000" dirty="0"/>
          </a:p>
          <a:p>
            <a:pPr algn="l" rtl="0" eaLnBrk="0">
              <a:lnSpc>
                <a:spcPct val="117000"/>
              </a:lnSpc>
            </a:pPr>
            <a:endParaRPr lang="en-US" altLang="en-US" sz="1000" dirty="0"/>
          </a:p>
          <a:p>
            <a:pPr algn="l" rtl="0" eaLnBrk="0">
              <a:lnSpc>
                <a:spcPct val="117000"/>
              </a:lnSpc>
            </a:pPr>
            <a:endParaRPr lang="en-US" altLang="en-US" sz="1000" dirty="0"/>
          </a:p>
          <a:p>
            <a:pPr algn="l" rtl="0" eaLnBrk="0">
              <a:lnSpc>
                <a:spcPct val="118000"/>
              </a:lnSpc>
            </a:pPr>
            <a:endParaRPr lang="en-US" altLang="en-US" sz="1000" dirty="0"/>
          </a:p>
          <a:p>
            <a:pPr marL="1583690" algn="l" rtl="0" eaLnBrk="0">
              <a:lnSpc>
                <a:spcPct val="83000"/>
              </a:lnSpc>
              <a:spcBef>
                <a:spcPts val="5"/>
              </a:spcBef>
              <a:tabLst>
                <a:tab pos="2436495" algn="l"/>
              </a:tabLst>
            </a:pPr>
            <a:r>
              <a:rPr sz="1900" kern="0" spc="0" dirty="0">
                <a:solidFill>
                  <a:srgbClr val="000000">
                    <a:alpha val="100000"/>
                  </a:srgbClr>
                </a:solidFill>
                <a:latin typeface="Arial" panose="020B0604020202020204"/>
                <a:ea typeface="Arial" panose="020B0604020202020204"/>
                <a:cs typeface="Arial" panose="020B0604020202020204"/>
              </a:rPr>
              <a:t>	</a:t>
            </a:r>
            <a:r>
              <a:rPr sz="1900" b="1" kern="0" spc="-40" dirty="0">
                <a:solidFill>
                  <a:srgbClr val="000000">
                    <a:alpha val="100000"/>
                  </a:srgbClr>
                </a:solidFill>
                <a:latin typeface="Arial" panose="020B0604020202020204"/>
                <a:ea typeface="Arial" panose="020B0604020202020204"/>
                <a:cs typeface="Arial" panose="020B0604020202020204"/>
              </a:rPr>
              <a:t>85dBA</a:t>
            </a:r>
            <a:r>
              <a:rPr sz="1900" b="1" kern="0" spc="0" dirty="0">
                <a:solidFill>
                  <a:srgbClr val="000000">
                    <a:alpha val="100000"/>
                  </a:srgbClr>
                </a:solidFill>
                <a:latin typeface="Arial" panose="020B0604020202020204"/>
                <a:ea typeface="Arial" panose="020B0604020202020204"/>
                <a:cs typeface="Arial" panose="020B0604020202020204"/>
              </a:rPr>
              <a:t>             </a:t>
            </a:r>
            <a:endParaRPr lang="en-US" altLang="en-US" sz="1900" dirty="0"/>
          </a:p>
        </p:txBody>
      </p:sp>
      <p:pic>
        <p:nvPicPr>
          <p:cNvPr id="274" name="picture 274"/>
          <p:cNvPicPr>
            <a:picLocks noChangeAspect="1"/>
          </p:cNvPicPr>
          <p:nvPr/>
        </p:nvPicPr>
        <p:blipFill>
          <a:blip r:embed="rId1"/>
          <a:stretch>
            <a:fillRect/>
          </a:stretch>
        </p:blipFill>
        <p:spPr>
          <a:xfrm rot="21600000">
            <a:off x="5638800" y="3112008"/>
            <a:ext cx="1571243" cy="1571243"/>
          </a:xfrm>
          <a:prstGeom prst="rect">
            <a:avLst/>
          </a:prstGeom>
        </p:spPr>
      </p:pic>
      <p:grpSp>
        <p:nvGrpSpPr>
          <p:cNvPr id="24" name="group 24"/>
          <p:cNvGrpSpPr/>
          <p:nvPr/>
        </p:nvGrpSpPr>
        <p:grpSpPr>
          <a:xfrm rot="21600000">
            <a:off x="3467100" y="1647444"/>
            <a:ext cx="1763267" cy="2540508"/>
            <a:chOff x="0" y="0"/>
            <a:chExt cx="1763267" cy="2540508"/>
          </a:xfrm>
        </p:grpSpPr>
        <p:pic>
          <p:nvPicPr>
            <p:cNvPr id="276" name="picture 276"/>
            <p:cNvPicPr>
              <a:picLocks noChangeAspect="1"/>
            </p:cNvPicPr>
            <p:nvPr/>
          </p:nvPicPr>
          <p:blipFill>
            <a:blip r:embed="rId2"/>
            <a:stretch>
              <a:fillRect/>
            </a:stretch>
          </p:blipFill>
          <p:spPr>
            <a:xfrm rot="21600000">
              <a:off x="0" y="0"/>
              <a:ext cx="1763267" cy="2540508"/>
            </a:xfrm>
            <a:prstGeom prst="rect">
              <a:avLst/>
            </a:prstGeom>
          </p:spPr>
        </p:pic>
        <p:sp>
          <p:nvSpPr>
            <p:cNvPr id="278" name="textbox 278"/>
            <p:cNvSpPr/>
            <p:nvPr/>
          </p:nvSpPr>
          <p:spPr>
            <a:xfrm>
              <a:off x="-12700" y="-12700"/>
              <a:ext cx="1788795" cy="2583814"/>
            </a:xfrm>
            <a:prstGeom prst="rect">
              <a:avLst/>
            </a:prstGeom>
          </p:spPr>
          <p:txBody>
            <a:bodyPr vert="horz" wrap="square" lIns="0" tIns="0" rIns="0" bIns="0"/>
            <a:lstStyle/>
            <a:p>
              <a:pPr algn="l" rtl="0" eaLnBrk="0">
                <a:lnSpc>
                  <a:spcPct val="101000"/>
                </a:lnSpc>
              </a:pPr>
              <a:endParaRPr lang="en-US" altLang="en-US" sz="500" dirty="0"/>
            </a:p>
            <a:p>
              <a:pPr marL="90170" indent="1270" algn="l" rtl="0" eaLnBrk="0">
                <a:lnSpc>
                  <a:spcPct val="104000"/>
                </a:lnSpc>
                <a:spcBef>
                  <a:spcPts val="0"/>
                </a:spcBef>
              </a:pP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可燃气体和有毒气</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体检测报警信号应</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送至有人值守的现</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场控制室、中心控</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制室等进行显示报</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警；</a:t>
              </a:r>
              <a:endParaRPr lang="en-US" altLang="en-US" sz="1400" dirty="0"/>
            </a:p>
          </p:txBody>
        </p:sp>
      </p:grpSp>
      <p:grpSp>
        <p:nvGrpSpPr>
          <p:cNvPr id="26" name="group 26"/>
          <p:cNvGrpSpPr/>
          <p:nvPr/>
        </p:nvGrpSpPr>
        <p:grpSpPr>
          <a:xfrm rot="21600000">
            <a:off x="3022878" y="4299203"/>
            <a:ext cx="2212061" cy="1953768"/>
            <a:chOff x="0" y="0"/>
            <a:chExt cx="2212061" cy="1953768"/>
          </a:xfrm>
        </p:grpSpPr>
        <p:pic>
          <p:nvPicPr>
            <p:cNvPr id="280" name="picture 280"/>
            <p:cNvPicPr>
              <a:picLocks noChangeAspect="1"/>
            </p:cNvPicPr>
            <p:nvPr/>
          </p:nvPicPr>
          <p:blipFill>
            <a:blip r:embed="rId3"/>
            <a:stretch>
              <a:fillRect/>
            </a:stretch>
          </p:blipFill>
          <p:spPr>
            <a:xfrm rot="21600000">
              <a:off x="0" y="0"/>
              <a:ext cx="2212061" cy="1953768"/>
            </a:xfrm>
            <a:prstGeom prst="rect">
              <a:avLst/>
            </a:prstGeom>
          </p:spPr>
        </p:pic>
        <p:sp>
          <p:nvSpPr>
            <p:cNvPr id="282" name="textbox 282"/>
            <p:cNvSpPr/>
            <p:nvPr/>
          </p:nvSpPr>
          <p:spPr>
            <a:xfrm>
              <a:off x="507460" y="46295"/>
              <a:ext cx="1609725" cy="1869439"/>
            </a:xfrm>
            <a:prstGeom prst="rect">
              <a:avLst/>
            </a:prstGeom>
          </p:spPr>
          <p:txBody>
            <a:bodyPr vert="horz" wrap="square" lIns="0" tIns="0" rIns="0" bIns="0"/>
            <a:lstStyle/>
            <a:p>
              <a:pPr algn="l" rtl="0" eaLnBrk="0">
                <a:lnSpc>
                  <a:spcPct val="41000"/>
                </a:lnSpc>
              </a:pPr>
              <a:endParaRPr lang="en-US" altLang="en-US" sz="100" dirty="0"/>
            </a:p>
            <a:p>
              <a:pPr marL="17780" indent="1270" algn="l" rtl="0" eaLnBrk="0">
                <a:lnSpc>
                  <a:spcPct val="105000"/>
                </a:lnSpc>
              </a:pP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可燃气体二级报警</a:t>
              </a: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信号、可燃气体和</a:t>
              </a: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有毒气体检测报警</a:t>
              </a: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系统报警控制单元</a:t>
              </a: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的故障信号应送至</a:t>
              </a: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消防控制室，</a:t>
              </a:r>
              <a:r>
                <a:rPr sz="1400" b="1" kern="0" spc="-3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进行</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图形显示和报警。</a:t>
              </a:r>
              <a:endParaRPr lang="en-US" altLang="en-US" sz="1400" dirty="0"/>
            </a:p>
            <a:p>
              <a:pPr marL="12700" indent="16510" algn="l" rtl="0" eaLnBrk="0">
                <a:lnSpc>
                  <a:spcPct val="98000"/>
                </a:lnSpc>
                <a:spcBef>
                  <a:spcPts val="105"/>
                </a:spcBef>
              </a:pPr>
              <a:r>
                <a:rPr sz="900" kern="0" spc="10" dirty="0">
                  <a:solidFill>
                    <a:srgbClr val="000000">
                      <a:alpha val="100000"/>
                    </a:srgbClr>
                  </a:solidFill>
                  <a:latin typeface="Tahoma" panose="020B0604030504040204"/>
                  <a:ea typeface="Tahoma" panose="020B0604030504040204"/>
                  <a:cs typeface="Tahoma" panose="020B0604030504040204"/>
                </a:rPr>
                <a:t>*</a:t>
              </a:r>
              <a:r>
                <a:rPr sz="900" i="1" kern="0" spc="1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可燃气体探测器不能直接接入</a:t>
              </a:r>
              <a:r>
                <a:rPr sz="900"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900" i="1" kern="0" spc="3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火灾报警控制器的输入回路</a:t>
              </a:r>
              <a:endParaRPr lang="en-US" altLang="en-US" sz="900" dirty="0"/>
            </a:p>
          </p:txBody>
        </p:sp>
        <p:sp>
          <p:nvSpPr>
            <p:cNvPr id="284" name="path"/>
            <p:cNvSpPr/>
            <p:nvPr/>
          </p:nvSpPr>
          <p:spPr>
            <a:xfrm>
              <a:off x="199619" y="705612"/>
              <a:ext cx="249935" cy="403859"/>
            </a:xfrm>
            <a:custGeom>
              <a:avLst/>
              <a:gdLst/>
              <a:ahLst/>
              <a:cxnLst/>
              <a:rect l="0" t="0" r="0" b="0"/>
              <a:pathLst>
                <a:path w="393" h="635">
                  <a:moveTo>
                    <a:pt x="8" y="0"/>
                  </a:moveTo>
                  <a:lnTo>
                    <a:pt x="8" y="158"/>
                  </a:lnTo>
                  <a:lnTo>
                    <a:pt x="385" y="158"/>
                  </a:lnTo>
                  <a:lnTo>
                    <a:pt x="385" y="477"/>
                  </a:lnTo>
                  <a:lnTo>
                    <a:pt x="8" y="477"/>
                  </a:lnTo>
                  <a:lnTo>
                    <a:pt x="8" y="635"/>
                  </a:lnTo>
                </a:path>
              </a:pathLst>
            </a:custGeom>
            <a:noFill/>
            <a:ln w="10668" cap="flat">
              <a:solidFill>
                <a:srgbClr val="10325C">
                  <a:alpha val="100000"/>
                </a:srgbClr>
              </a:solidFill>
              <a:prstDash val="solid"/>
              <a:miter lim="800000"/>
            </a:ln>
          </p:spPr>
          <p:txBody>
            <a:bodyPr rtlCol="0"/>
            <a:lstStyle/>
            <a:p>
              <a:pPr algn="ctr"/>
              <a:endParaRPr lang="zh-CN" altLang="en-US"/>
            </a:p>
          </p:txBody>
        </p:sp>
      </p:grpSp>
      <p:grpSp>
        <p:nvGrpSpPr>
          <p:cNvPr id="28" name="group 28"/>
          <p:cNvGrpSpPr/>
          <p:nvPr/>
        </p:nvGrpSpPr>
        <p:grpSpPr>
          <a:xfrm rot="21600000">
            <a:off x="7528559" y="4172711"/>
            <a:ext cx="1792223" cy="2133600"/>
            <a:chOff x="0" y="0"/>
            <a:chExt cx="1792223" cy="2133600"/>
          </a:xfrm>
        </p:grpSpPr>
        <p:sp>
          <p:nvSpPr>
            <p:cNvPr id="286" name="rect"/>
            <p:cNvSpPr/>
            <p:nvPr/>
          </p:nvSpPr>
          <p:spPr>
            <a:xfrm>
              <a:off x="27432" y="0"/>
              <a:ext cx="1764790" cy="2133600"/>
            </a:xfrm>
            <a:prstGeom prst="rect">
              <a:avLst/>
            </a:prstGeom>
            <a:solidFill>
              <a:srgbClr val="F2F2F2">
                <a:alpha val="100000"/>
              </a:srgbClr>
            </a:solidFill>
            <a:ln cap="flat">
              <a:noFill/>
              <a:prstDash val="solid"/>
              <a:miter lim="0"/>
            </a:ln>
          </p:spPr>
          <p:txBody>
            <a:bodyPr rtlCol="0"/>
            <a:lstStyle/>
            <a:p>
              <a:pPr algn="ctr"/>
              <a:endParaRPr lang="zh-CN" altLang="en-US"/>
            </a:p>
          </p:txBody>
        </p:sp>
        <p:sp>
          <p:nvSpPr>
            <p:cNvPr id="288" name="textbox 288"/>
            <p:cNvSpPr/>
            <p:nvPr/>
          </p:nvSpPr>
          <p:spPr>
            <a:xfrm>
              <a:off x="-6604" y="22352"/>
              <a:ext cx="1688464" cy="1624330"/>
            </a:xfrm>
            <a:prstGeom prst="rect">
              <a:avLst/>
            </a:prstGeom>
          </p:spPr>
          <p:txBody>
            <a:bodyPr vert="horz" wrap="square" lIns="0" tIns="0" rIns="0" bIns="0"/>
            <a:lstStyle/>
            <a:p>
              <a:pPr algn="l" rtl="0" eaLnBrk="0">
                <a:lnSpc>
                  <a:spcPct val="120000"/>
                </a:lnSpc>
              </a:pPr>
              <a:endParaRPr lang="en-US" altLang="en-US" sz="200" dirty="0"/>
            </a:p>
            <a:p>
              <a:pPr marL="120015" algn="l" rtl="0" eaLnBrk="0">
                <a:lnSpc>
                  <a:spcPct val="87000"/>
                </a:lnSpc>
              </a:pP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当现场可燃或有毒</a:t>
              </a:r>
              <a:endParaRPr lang="en-US" altLang="en-US" sz="1400" dirty="0"/>
            </a:p>
            <a:p>
              <a:pPr algn="l" rtl="0" eaLnBrk="0">
                <a:lnSpc>
                  <a:spcPct val="140000"/>
                </a:lnSpc>
              </a:pPr>
              <a:endParaRPr lang="en-US" altLang="en-US" sz="1000" dirty="0"/>
            </a:p>
            <a:p>
              <a:pPr algn="l" rtl="0" eaLnBrk="0">
                <a:lnSpc>
                  <a:spcPct val="117000"/>
                </a:lnSpc>
              </a:pPr>
              <a:endParaRPr lang="en-US" altLang="en-US" sz="300" dirty="0"/>
            </a:p>
            <a:p>
              <a:pPr marL="111760" indent="1270" algn="l" rtl="0" eaLnBrk="0">
                <a:lnSpc>
                  <a:spcPct val="104000"/>
                </a:lnSpc>
                <a:spcBef>
                  <a:spcPts val="0"/>
                </a:spcBef>
              </a:pPr>
              <a:r>
                <a:rPr sz="1400" b="1" u="sng" kern="0" spc="60" dirty="0">
                  <a:solidFill>
                    <a:srgbClr val="000000">
                      <a:alpha val="100000"/>
                    </a:srgbClr>
                  </a:solidFill>
                  <a:uFill>
                    <a:solidFill>
                      <a:srgbClr val="FF0000"/>
                    </a:solidFill>
                  </a:uFill>
                  <a:latin typeface="微软雅黑" panose="020B0503020204020204" charset="-122"/>
                  <a:ea typeface="微软雅黑" panose="020B0503020204020204" charset="-122"/>
                  <a:cs typeface="微软雅黑" panose="020B0503020204020204" charset="-122"/>
                </a:rPr>
                <a:t>少于</a:t>
              </a:r>
              <a:r>
                <a:rPr sz="1400" b="1" u="sng" kern="0" spc="60" dirty="0">
                  <a:solidFill>
                    <a:srgbClr val="000000">
                      <a:alpha val="100000"/>
                    </a:srgbClr>
                  </a:solidFill>
                  <a:uFill>
                    <a:solidFill>
                      <a:srgbClr val="FF0000"/>
                    </a:solidFill>
                  </a:uFill>
                  <a:latin typeface="Arial" panose="020B0604020202020204"/>
                  <a:ea typeface="Arial" panose="020B0604020202020204"/>
                  <a:cs typeface="Arial" panose="020B0604020202020204"/>
                </a:rPr>
                <a:t>10</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个，</a:t>
              </a:r>
              <a:r>
                <a:rPr sz="1400" b="1" kern="0" spc="-2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现场噪</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音</a:t>
              </a:r>
              <a:r>
                <a:rPr sz="1400" b="1" u="sng" kern="0" spc="50" dirty="0">
                  <a:solidFill>
                    <a:srgbClr val="000000">
                      <a:alpha val="100000"/>
                    </a:srgbClr>
                  </a:solidFill>
                  <a:uFill>
                    <a:solidFill>
                      <a:srgbClr val="FF0000"/>
                    </a:solidFill>
                  </a:uFill>
                  <a:latin typeface="微软雅黑" panose="020B0503020204020204" charset="-122"/>
                  <a:ea typeface="微软雅黑" panose="020B0503020204020204" charset="-122"/>
                  <a:cs typeface="微软雅黑" panose="020B0503020204020204" charset="-122"/>
                </a:rPr>
                <a:t>低于</a:t>
              </a:r>
              <a:r>
                <a:rPr sz="1400" b="1" u="sng" kern="0" spc="50" dirty="0">
                  <a:solidFill>
                    <a:srgbClr val="000000">
                      <a:alpha val="100000"/>
                    </a:srgbClr>
                  </a:solidFill>
                  <a:uFill>
                    <a:solidFill>
                      <a:srgbClr val="FF0000"/>
                    </a:solidFill>
                  </a:uFill>
                  <a:latin typeface="Arial" panose="020B0604020202020204"/>
                  <a:ea typeface="Arial" panose="020B0604020202020204"/>
                  <a:cs typeface="Arial" panose="020B0604020202020204"/>
                </a:rPr>
                <a:t>85</a:t>
              </a:r>
              <a:r>
                <a:rPr sz="1400" b="1" u="sng" kern="0" spc="0" dirty="0">
                  <a:solidFill>
                    <a:srgbClr val="000000">
                      <a:alpha val="100000"/>
                    </a:srgbClr>
                  </a:solidFill>
                  <a:uFill>
                    <a:solidFill>
                      <a:srgbClr val="FF0000"/>
                    </a:solidFill>
                  </a:uFill>
                  <a:latin typeface="Arial" panose="020B0604020202020204"/>
                  <a:ea typeface="Arial" panose="020B0604020202020204"/>
                  <a:cs typeface="Arial" panose="020B0604020202020204"/>
                </a:rPr>
                <a:t>dB</a:t>
              </a:r>
              <a:r>
                <a:rPr sz="1400" b="1" kern="0" spc="0" dirty="0">
                  <a:solidFill>
                    <a:srgbClr val="000000">
                      <a:alpha val="100000"/>
                    </a:srgbClr>
                  </a:solidFill>
                  <a:latin typeface="Arial" panose="020B0604020202020204"/>
                  <a:ea typeface="Arial" panose="020B0604020202020204"/>
                  <a:cs typeface="Arial" panose="020B0604020202020204"/>
                </a:rPr>
                <a:t>A</a:t>
              </a:r>
              <a:r>
                <a:rPr sz="1400" b="1" kern="0" spc="50" dirty="0">
                  <a:solidFill>
                    <a:srgbClr val="000000">
                      <a:alpha val="100000"/>
                    </a:srgbClr>
                  </a:solidFill>
                  <a:latin typeface="Arial" panose="020B0604020202020204"/>
                  <a:ea typeface="Arial" panose="020B0604020202020204"/>
                  <a:cs typeface="Arial" panose="020B0604020202020204"/>
                </a:rPr>
                <a:t>,</a:t>
              </a:r>
              <a:r>
                <a:rPr sz="1400" b="1" u="sng" kern="0" spc="50" dirty="0">
                  <a:solidFill>
                    <a:srgbClr val="000000">
                      <a:alpha val="100000"/>
                    </a:srgbClr>
                  </a:solidFill>
                  <a:uFill>
                    <a:solidFill>
                      <a:srgbClr val="FF0000"/>
                    </a:solidFill>
                  </a:uFill>
                  <a:latin typeface="微软雅黑" panose="020B0503020204020204" charset="-122"/>
                  <a:ea typeface="微软雅黑" panose="020B0503020204020204" charset="-122"/>
                  <a:cs typeface="微软雅黑" panose="020B0503020204020204" charset="-122"/>
                </a:rPr>
                <a:t>且</a:t>
              </a:r>
              <a:r>
                <a:rPr sz="1400" b="1" u="sng"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探</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测器自带</a:t>
              </a:r>
              <a:r>
                <a:rPr sz="1400" b="1" u="sng" kern="0" spc="80" dirty="0">
                  <a:solidFill>
                    <a:srgbClr val="000000">
                      <a:alpha val="100000"/>
                    </a:srgbClr>
                  </a:solidFill>
                  <a:uFill>
                    <a:solidFill>
                      <a:srgbClr val="FF0000"/>
                    </a:solidFill>
                  </a:uFill>
                  <a:latin typeface="微软雅黑" panose="020B0503020204020204" charset="-122"/>
                  <a:ea typeface="微软雅黑" panose="020B0503020204020204" charset="-122"/>
                  <a:cs typeface="微软雅黑" panose="020B0503020204020204" charset="-122"/>
                </a:rPr>
                <a:t>一体化声</a:t>
              </a: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u="sng" kern="0" spc="70" dirty="0">
                  <a:solidFill>
                    <a:srgbClr val="000000">
                      <a:alpha val="100000"/>
                    </a:srgbClr>
                  </a:solidFill>
                  <a:uFill>
                    <a:solidFill>
                      <a:srgbClr val="FF0000"/>
                    </a:solidFill>
                  </a:uFill>
                  <a:latin typeface="微软雅黑" panose="020B0503020204020204" charset="-122"/>
                  <a:ea typeface="微软雅黑" panose="020B0503020204020204" charset="-122"/>
                  <a:cs typeface="微软雅黑" panose="020B0503020204020204" charset="-122"/>
                </a:rPr>
                <a:t>光报警器</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时，</a:t>
              </a:r>
              <a:r>
                <a:rPr sz="1400" b="1" kern="0" spc="-3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在不</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影响现场报警效果</a:t>
              </a:r>
              <a:endParaRPr lang="en-US" altLang="en-US" sz="1400" dirty="0"/>
            </a:p>
          </p:txBody>
        </p:sp>
        <p:sp>
          <p:nvSpPr>
            <p:cNvPr id="290" name="path"/>
            <p:cNvSpPr/>
            <p:nvPr/>
          </p:nvSpPr>
          <p:spPr>
            <a:xfrm>
              <a:off x="6095" y="35052"/>
              <a:ext cx="83820" cy="382523"/>
            </a:xfrm>
            <a:custGeom>
              <a:avLst/>
              <a:gdLst/>
              <a:ahLst/>
              <a:cxnLst/>
              <a:rect l="0" t="0" r="0" b="0"/>
              <a:pathLst>
                <a:path w="132" h="602">
                  <a:moveTo>
                    <a:pt x="120" y="12"/>
                  </a:moveTo>
                  <a:lnTo>
                    <a:pt x="91" y="91"/>
                  </a:lnTo>
                  <a:lnTo>
                    <a:pt x="60" y="189"/>
                  </a:lnTo>
                  <a:lnTo>
                    <a:pt x="31" y="326"/>
                  </a:lnTo>
                  <a:lnTo>
                    <a:pt x="21" y="405"/>
                  </a:lnTo>
                  <a:lnTo>
                    <a:pt x="12" y="453"/>
                  </a:lnTo>
                  <a:lnTo>
                    <a:pt x="12" y="503"/>
                  </a:lnTo>
                  <a:lnTo>
                    <a:pt x="12" y="590"/>
                  </a:lnTo>
                </a:path>
              </a:pathLst>
            </a:custGeom>
            <a:noFill/>
            <a:ln w="15240" cap="rnd">
              <a:solidFill>
                <a:srgbClr val="FF0000">
                  <a:alpha val="100000"/>
                </a:srgbClr>
              </a:solidFill>
              <a:prstDash val="solid"/>
              <a:round/>
            </a:ln>
          </p:spPr>
          <p:txBody>
            <a:bodyPr rtlCol="0"/>
            <a:lstStyle/>
            <a:p>
              <a:pPr algn="ctr"/>
              <a:endParaRPr lang="zh-CN" altLang="en-US"/>
            </a:p>
          </p:txBody>
        </p:sp>
        <p:sp>
          <p:nvSpPr>
            <p:cNvPr id="292" name="path"/>
            <p:cNvSpPr/>
            <p:nvPr/>
          </p:nvSpPr>
          <p:spPr>
            <a:xfrm>
              <a:off x="0" y="533400"/>
              <a:ext cx="15240" cy="434340"/>
            </a:xfrm>
            <a:custGeom>
              <a:avLst/>
              <a:gdLst/>
              <a:ahLst/>
              <a:cxnLst/>
              <a:rect l="0" t="0" r="0" b="0"/>
              <a:pathLst>
                <a:path w="24" h="684">
                  <a:moveTo>
                    <a:pt x="11" y="12"/>
                  </a:moveTo>
                  <a:lnTo>
                    <a:pt x="11" y="100"/>
                  </a:lnTo>
                  <a:lnTo>
                    <a:pt x="11" y="199"/>
                  </a:lnTo>
                  <a:lnTo>
                    <a:pt x="11" y="316"/>
                  </a:lnTo>
                  <a:lnTo>
                    <a:pt x="11" y="386"/>
                  </a:lnTo>
                  <a:lnTo>
                    <a:pt x="11" y="484"/>
                  </a:lnTo>
                  <a:lnTo>
                    <a:pt x="11" y="583"/>
                  </a:lnTo>
                  <a:lnTo>
                    <a:pt x="11" y="672"/>
                  </a:lnTo>
                </a:path>
              </a:pathLst>
            </a:custGeom>
            <a:noFill/>
            <a:ln w="15240" cap="rnd">
              <a:solidFill>
                <a:srgbClr val="FF0000">
                  <a:alpha val="100000"/>
                </a:srgbClr>
              </a:solidFill>
              <a:prstDash val="solid"/>
              <a:round/>
            </a:ln>
          </p:spPr>
          <p:txBody>
            <a:bodyPr rtlCol="0"/>
            <a:lstStyle/>
            <a:p>
              <a:pPr algn="ctr"/>
              <a:endParaRPr lang="zh-CN" altLang="en-US"/>
            </a:p>
          </p:txBody>
        </p:sp>
        <p:sp>
          <p:nvSpPr>
            <p:cNvPr id="294" name="path"/>
            <p:cNvSpPr/>
            <p:nvPr/>
          </p:nvSpPr>
          <p:spPr>
            <a:xfrm>
              <a:off x="0" y="402335"/>
              <a:ext cx="21335" cy="146304"/>
            </a:xfrm>
            <a:custGeom>
              <a:avLst/>
              <a:gdLst/>
              <a:ahLst/>
              <a:cxnLst/>
              <a:rect l="0" t="0" r="0" b="0"/>
              <a:pathLst>
                <a:path w="33" h="230">
                  <a:moveTo>
                    <a:pt x="21" y="12"/>
                  </a:moveTo>
                  <a:lnTo>
                    <a:pt x="11" y="100"/>
                  </a:lnTo>
                  <a:lnTo>
                    <a:pt x="11" y="218"/>
                  </a:lnTo>
                </a:path>
              </a:pathLst>
            </a:custGeom>
            <a:noFill/>
            <a:ln w="15240" cap="rnd">
              <a:solidFill>
                <a:srgbClr val="FF0000">
                  <a:alpha val="100000"/>
                </a:srgbClr>
              </a:solidFill>
              <a:prstDash val="solid"/>
              <a:round/>
            </a:ln>
          </p:spPr>
          <p:txBody>
            <a:bodyPr rtlCol="0"/>
            <a:lstStyle/>
            <a:p>
              <a:pPr algn="ctr"/>
              <a:endParaRPr lang="zh-CN" altLang="en-US"/>
            </a:p>
          </p:txBody>
        </p:sp>
      </p:grpSp>
      <p:pic>
        <p:nvPicPr>
          <p:cNvPr id="296" name="picture 296"/>
          <p:cNvPicPr>
            <a:picLocks noChangeAspect="1"/>
          </p:cNvPicPr>
          <p:nvPr/>
        </p:nvPicPr>
        <p:blipFill>
          <a:blip r:embed="rId4"/>
          <a:stretch>
            <a:fillRect/>
          </a:stretch>
        </p:blipFill>
        <p:spPr>
          <a:xfrm rot="21600000">
            <a:off x="780288" y="2767583"/>
            <a:ext cx="2049779" cy="1328928"/>
          </a:xfrm>
          <a:prstGeom prst="rect">
            <a:avLst/>
          </a:prstGeom>
        </p:spPr>
      </p:pic>
      <p:pic>
        <p:nvPicPr>
          <p:cNvPr id="298" name="picture 298"/>
          <p:cNvPicPr>
            <a:picLocks noChangeAspect="1"/>
          </p:cNvPicPr>
          <p:nvPr/>
        </p:nvPicPr>
        <p:blipFill>
          <a:blip r:embed="rId5"/>
          <a:stretch>
            <a:fillRect/>
          </a:stretch>
        </p:blipFill>
        <p:spPr>
          <a:xfrm rot="21600000">
            <a:off x="780288" y="4756404"/>
            <a:ext cx="2049779" cy="1304543"/>
          </a:xfrm>
          <a:prstGeom prst="rect">
            <a:avLst/>
          </a:prstGeom>
        </p:spPr>
      </p:pic>
      <p:sp>
        <p:nvSpPr>
          <p:cNvPr id="300" name="textbox 300"/>
          <p:cNvSpPr/>
          <p:nvPr/>
        </p:nvSpPr>
        <p:spPr>
          <a:xfrm>
            <a:off x="637032" y="1961388"/>
            <a:ext cx="2296795" cy="760730"/>
          </a:xfrm>
          <a:prstGeom prst="rect">
            <a:avLst/>
          </a:prstGeom>
          <a:solidFill>
            <a:srgbClr val="F2F2F2"/>
          </a:solidFill>
        </p:spPr>
        <p:txBody>
          <a:bodyPr vert="horz" wrap="square" lIns="0" tIns="0" rIns="0" bIns="0"/>
          <a:lstStyle/>
          <a:p>
            <a:pPr algn="l" rtl="0" eaLnBrk="0">
              <a:lnSpc>
                <a:spcPct val="124000"/>
              </a:lnSpc>
            </a:pPr>
            <a:endParaRPr lang="en-US" altLang="en-US" sz="300" dirty="0"/>
          </a:p>
          <a:p>
            <a:pPr marL="78105" algn="l" rtl="0" eaLnBrk="0">
              <a:lnSpc>
                <a:spcPct val="103000"/>
              </a:lnSpc>
            </a:pP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控制室操作区应设置可燃   </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气体和有毒气体声、光报   </a:t>
            </a:r>
            <a:r>
              <a:rPr sz="14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警；</a:t>
            </a:r>
            <a:endParaRPr lang="en-US" altLang="en-US" sz="1400" dirty="0"/>
          </a:p>
        </p:txBody>
      </p:sp>
      <p:sp>
        <p:nvSpPr>
          <p:cNvPr id="302" name="path"/>
          <p:cNvSpPr/>
          <p:nvPr/>
        </p:nvSpPr>
        <p:spPr>
          <a:xfrm>
            <a:off x="7242047" y="5125211"/>
            <a:ext cx="2346959" cy="670560"/>
          </a:xfrm>
          <a:custGeom>
            <a:avLst/>
            <a:gdLst/>
            <a:ahLst/>
            <a:cxnLst/>
            <a:rect l="0" t="0" r="0" b="0"/>
            <a:pathLst>
              <a:path w="3695" h="1056">
                <a:moveTo>
                  <a:pt x="463" y="12"/>
                </a:moveTo>
                <a:lnTo>
                  <a:pt x="463" y="69"/>
                </a:lnTo>
                <a:lnTo>
                  <a:pt x="463" y="129"/>
                </a:lnTo>
                <a:lnTo>
                  <a:pt x="463" y="196"/>
                </a:lnTo>
                <a:lnTo>
                  <a:pt x="463" y="227"/>
                </a:lnTo>
                <a:lnTo>
                  <a:pt x="463" y="266"/>
                </a:lnTo>
                <a:lnTo>
                  <a:pt x="463" y="276"/>
                </a:lnTo>
                <a:lnTo>
                  <a:pt x="422" y="314"/>
                </a:lnTo>
                <a:lnTo>
                  <a:pt x="364" y="364"/>
                </a:lnTo>
                <a:lnTo>
                  <a:pt x="275" y="453"/>
                </a:lnTo>
                <a:lnTo>
                  <a:pt x="206" y="530"/>
                </a:lnTo>
                <a:lnTo>
                  <a:pt x="148" y="600"/>
                </a:lnTo>
                <a:lnTo>
                  <a:pt x="98" y="698"/>
                </a:lnTo>
                <a:lnTo>
                  <a:pt x="69" y="768"/>
                </a:lnTo>
                <a:lnTo>
                  <a:pt x="50" y="835"/>
                </a:lnTo>
                <a:lnTo>
                  <a:pt x="40" y="885"/>
                </a:lnTo>
                <a:lnTo>
                  <a:pt x="21" y="964"/>
                </a:lnTo>
                <a:lnTo>
                  <a:pt x="11" y="1022"/>
                </a:lnTo>
                <a:lnTo>
                  <a:pt x="11" y="1044"/>
                </a:lnTo>
                <a:moveTo>
                  <a:pt x="3684" y="336"/>
                </a:moveTo>
                <a:lnTo>
                  <a:pt x="3674" y="256"/>
                </a:lnTo>
                <a:lnTo>
                  <a:pt x="3664" y="218"/>
                </a:lnTo>
                <a:lnTo>
                  <a:pt x="3664" y="148"/>
                </a:lnTo>
                <a:lnTo>
                  <a:pt x="3664" y="129"/>
                </a:lnTo>
                <a:lnTo>
                  <a:pt x="3664" y="98"/>
                </a:lnTo>
                <a:lnTo>
                  <a:pt x="3664" y="79"/>
                </a:lnTo>
                <a:lnTo>
                  <a:pt x="3674" y="12"/>
                </a:lnTo>
              </a:path>
            </a:pathLst>
          </a:custGeom>
          <a:noFill/>
          <a:ln w="15240" cap="rnd">
            <a:solidFill>
              <a:srgbClr val="FF0000">
                <a:alpha val="100000"/>
              </a:srgbClr>
            </a:solidFill>
            <a:prstDash val="solid"/>
            <a:round/>
          </a:ln>
        </p:spPr>
        <p:txBody>
          <a:bodyPr rtlCol="0"/>
          <a:lstStyle/>
          <a:p>
            <a:pPr algn="ctr"/>
            <a:endParaRPr lang="zh-CN" altLang="en-US"/>
          </a:p>
        </p:txBody>
      </p:sp>
      <p:sp>
        <p:nvSpPr>
          <p:cNvPr id="304" name="textbox 304"/>
          <p:cNvSpPr/>
          <p:nvPr/>
        </p:nvSpPr>
        <p:spPr>
          <a:xfrm>
            <a:off x="7346695" y="5773928"/>
            <a:ext cx="2406014" cy="527050"/>
          </a:xfrm>
          <a:prstGeom prst="rect">
            <a:avLst/>
          </a:prstGeom>
        </p:spPr>
        <p:txBody>
          <a:bodyPr vert="horz" wrap="square" lIns="0" tIns="0" rIns="0" bIns="0"/>
          <a:lstStyle/>
          <a:p>
            <a:pPr algn="l" rtl="0" eaLnBrk="0">
              <a:lnSpc>
                <a:spcPct val="137000"/>
              </a:lnSpc>
            </a:pPr>
            <a:endParaRPr lang="en-US" altLang="en-US" sz="200" dirty="0"/>
          </a:p>
          <a:p>
            <a:pPr marL="287655" algn="l" rtl="0" eaLnBrk="0">
              <a:lnSpc>
                <a:spcPct val="85000"/>
              </a:lnSpc>
              <a:spcBef>
                <a:spcPts val="0"/>
              </a:spcBef>
            </a:pPr>
            <a:r>
              <a:rPr sz="14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情况下，</a:t>
            </a:r>
            <a:r>
              <a:rPr sz="1400" b="1" kern="0" spc="-3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可不需设        </a:t>
            </a:r>
            <a:r>
              <a:rPr sz="14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endParaRPr lang="en-US" altLang="en-US" sz="1400" dirty="0"/>
          </a:p>
          <a:p>
            <a:pPr algn="l" rtl="0" eaLnBrk="0">
              <a:lnSpc>
                <a:spcPct val="117000"/>
              </a:lnSpc>
            </a:pPr>
            <a:endParaRPr lang="en-US" altLang="en-US" sz="300" dirty="0"/>
          </a:p>
          <a:p>
            <a:pPr marL="12700" algn="l" rtl="0" eaLnBrk="0">
              <a:lnSpc>
                <a:spcPct val="84000"/>
              </a:lnSpc>
              <a:spcBef>
                <a:spcPts val="0"/>
              </a:spcBef>
              <a:tabLst>
                <a:tab pos="288290" algn="l"/>
              </a:tabLst>
            </a:pPr>
            <a:r>
              <a:rPr sz="14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置现场区域报警器。  </a:t>
            </a:r>
            <a:r>
              <a:rPr sz="14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endParaRPr lang="en-US" altLang="en-US" sz="1400" dirty="0"/>
          </a:p>
        </p:txBody>
      </p:sp>
      <p:sp>
        <p:nvSpPr>
          <p:cNvPr id="306" name="path"/>
          <p:cNvSpPr/>
          <p:nvPr/>
        </p:nvSpPr>
        <p:spPr>
          <a:xfrm>
            <a:off x="9422143" y="6048755"/>
            <a:ext cx="252983" cy="239268"/>
          </a:xfrm>
          <a:custGeom>
            <a:avLst/>
            <a:gdLst/>
            <a:ahLst/>
            <a:cxnLst/>
            <a:rect l="0" t="0" r="0" b="0"/>
            <a:pathLst>
              <a:path w="398" h="376">
                <a:moveTo>
                  <a:pt x="11" y="365"/>
                </a:moveTo>
                <a:lnTo>
                  <a:pt x="62" y="337"/>
                </a:lnTo>
                <a:lnTo>
                  <a:pt x="131" y="307"/>
                </a:lnTo>
                <a:lnTo>
                  <a:pt x="160" y="279"/>
                </a:lnTo>
                <a:lnTo>
                  <a:pt x="199" y="241"/>
                </a:lnTo>
                <a:lnTo>
                  <a:pt x="278" y="183"/>
                </a:lnTo>
                <a:lnTo>
                  <a:pt x="316" y="125"/>
                </a:lnTo>
                <a:lnTo>
                  <a:pt x="386" y="11"/>
                </a:lnTo>
              </a:path>
            </a:pathLst>
          </a:custGeom>
          <a:noFill/>
          <a:ln w="14769" cap="rnd">
            <a:solidFill>
              <a:srgbClr val="FF0000">
                <a:alpha val="100000"/>
              </a:srgbClr>
            </a:solidFill>
            <a:prstDash val="solid"/>
            <a:round/>
          </a:ln>
        </p:spPr>
        <p:txBody>
          <a:bodyPr rtlCol="0"/>
          <a:lstStyle/>
          <a:p>
            <a:pPr algn="ctr"/>
            <a:endParaRPr lang="zh-CN" altLang="en-US"/>
          </a:p>
        </p:txBody>
      </p:sp>
      <p:sp>
        <p:nvSpPr>
          <p:cNvPr id="308" name="path"/>
          <p:cNvSpPr/>
          <p:nvPr/>
        </p:nvSpPr>
        <p:spPr>
          <a:xfrm>
            <a:off x="9655026" y="5786628"/>
            <a:ext cx="53340" cy="262127"/>
          </a:xfrm>
          <a:custGeom>
            <a:avLst/>
            <a:gdLst/>
            <a:ahLst/>
            <a:cxnLst/>
            <a:rect l="0" t="0" r="0" b="0"/>
            <a:pathLst>
              <a:path w="84" h="412">
                <a:moveTo>
                  <a:pt x="12" y="401"/>
                </a:moveTo>
                <a:lnTo>
                  <a:pt x="50" y="286"/>
                </a:lnTo>
                <a:lnTo>
                  <a:pt x="72" y="200"/>
                </a:lnTo>
                <a:lnTo>
                  <a:pt x="72" y="107"/>
                </a:lnTo>
                <a:lnTo>
                  <a:pt x="72" y="11"/>
                </a:lnTo>
              </a:path>
            </a:pathLst>
          </a:custGeom>
          <a:noFill/>
          <a:ln w="14809" cap="rnd">
            <a:solidFill>
              <a:srgbClr val="FF0000">
                <a:alpha val="100000"/>
              </a:srgbClr>
            </a:solidFill>
            <a:prstDash val="solid"/>
            <a:round/>
          </a:ln>
        </p:spPr>
        <p:txBody>
          <a:bodyPr rtlCol="0"/>
          <a:lstStyle/>
          <a:p>
            <a:pPr algn="ctr"/>
            <a:endParaRPr lang="zh-CN" altLang="en-US"/>
          </a:p>
        </p:txBody>
      </p:sp>
      <p:sp>
        <p:nvSpPr>
          <p:cNvPr id="310" name="textbox 310"/>
          <p:cNvSpPr/>
          <p:nvPr/>
        </p:nvSpPr>
        <p:spPr>
          <a:xfrm>
            <a:off x="407583" y="1257729"/>
            <a:ext cx="2461260" cy="327659"/>
          </a:xfrm>
          <a:prstGeom prst="rect">
            <a:avLst/>
          </a:prstGeom>
        </p:spPr>
        <p:txBody>
          <a:bodyPr vert="horz" wrap="square" lIns="0" tIns="0" rIns="0" bIns="0"/>
          <a:lstStyle/>
          <a:p>
            <a:pPr algn="l" rtl="0" eaLnBrk="0">
              <a:lnSpc>
                <a:spcPct val="92000"/>
              </a:lnSpc>
            </a:pPr>
            <a:endParaRPr lang="en-US" altLang="en-US" sz="100" dirty="0"/>
          </a:p>
          <a:p>
            <a:pPr marL="12700" algn="l" rtl="0" eaLnBrk="0">
              <a:lnSpc>
                <a:spcPct val="94000"/>
              </a:lnSpc>
            </a:pPr>
            <a:r>
              <a:rPr sz="2100" b="1" kern="0" spc="0" dirty="0">
                <a:solidFill>
                  <a:srgbClr val="1A4780">
                    <a:alpha val="100000"/>
                  </a:srgbClr>
                </a:solidFill>
                <a:latin typeface="Arial" panose="020B0604020202020204"/>
                <a:ea typeface="Arial" panose="020B0604020202020204"/>
                <a:cs typeface="Arial" panose="020B0604020202020204"/>
              </a:rPr>
              <a:t>GDS</a:t>
            </a:r>
            <a:r>
              <a:rPr sz="2100" b="1" kern="0" spc="90" dirty="0">
                <a:solidFill>
                  <a:srgbClr val="1A4780">
                    <a:alpha val="100000"/>
                  </a:srgbClr>
                </a:solidFill>
                <a:latin typeface="微软雅黑" panose="020B0503020204020204" charset="-122"/>
                <a:ea typeface="微软雅黑" panose="020B0503020204020204" charset="-122"/>
                <a:cs typeface="微软雅黑" panose="020B0503020204020204" charset="-122"/>
              </a:rPr>
              <a:t>设计</a:t>
            </a:r>
            <a:r>
              <a:rPr sz="2100" b="1" kern="0" spc="90" dirty="0">
                <a:solidFill>
                  <a:srgbClr val="1A4780">
                    <a:alpha val="100000"/>
                  </a:srgbClr>
                </a:solidFill>
                <a:latin typeface="Arial" panose="020B0604020202020204"/>
                <a:ea typeface="Arial" panose="020B0604020202020204"/>
                <a:cs typeface="Arial" panose="020B0604020202020204"/>
              </a:rPr>
              <a:t>- </a:t>
            </a:r>
            <a:r>
              <a:rPr sz="2100" b="1" kern="0" spc="90" dirty="0">
                <a:solidFill>
                  <a:srgbClr val="1A4780">
                    <a:alpha val="100000"/>
                  </a:srgbClr>
                </a:solidFill>
                <a:latin typeface="微软雅黑" panose="020B0503020204020204" charset="-122"/>
                <a:ea typeface="微软雅黑" panose="020B0503020204020204" charset="-122"/>
                <a:cs typeface="微软雅黑" panose="020B0503020204020204" charset="-122"/>
              </a:rPr>
              <a:t>基本规定</a:t>
            </a:r>
            <a:endParaRPr lang="en-US" altLang="en-US" sz="2100" dirty="0"/>
          </a:p>
        </p:txBody>
      </p:sp>
      <p:sp>
        <p:nvSpPr>
          <p:cNvPr id="312" name="path"/>
          <p:cNvSpPr/>
          <p:nvPr/>
        </p:nvSpPr>
        <p:spPr>
          <a:xfrm>
            <a:off x="7597140" y="4046220"/>
            <a:ext cx="1830323" cy="176783"/>
          </a:xfrm>
          <a:custGeom>
            <a:avLst/>
            <a:gdLst/>
            <a:ahLst/>
            <a:cxnLst/>
            <a:rect l="0" t="0" r="0" b="0"/>
            <a:pathLst>
              <a:path w="2882" h="278">
                <a:moveTo>
                  <a:pt x="69" y="167"/>
                </a:moveTo>
                <a:lnTo>
                  <a:pt x="60" y="187"/>
                </a:lnTo>
                <a:lnTo>
                  <a:pt x="31" y="247"/>
                </a:lnTo>
                <a:lnTo>
                  <a:pt x="21" y="266"/>
                </a:lnTo>
                <a:moveTo>
                  <a:pt x="2870" y="266"/>
                </a:moveTo>
                <a:lnTo>
                  <a:pt x="2781" y="247"/>
                </a:lnTo>
                <a:lnTo>
                  <a:pt x="2702" y="227"/>
                </a:lnTo>
                <a:lnTo>
                  <a:pt x="2584" y="177"/>
                </a:lnTo>
                <a:lnTo>
                  <a:pt x="2517" y="158"/>
                </a:lnTo>
                <a:lnTo>
                  <a:pt x="2486" y="139"/>
                </a:lnTo>
                <a:lnTo>
                  <a:pt x="2419" y="110"/>
                </a:lnTo>
                <a:lnTo>
                  <a:pt x="2397" y="98"/>
                </a:lnTo>
                <a:lnTo>
                  <a:pt x="2359" y="79"/>
                </a:lnTo>
                <a:lnTo>
                  <a:pt x="2330" y="69"/>
                </a:lnTo>
                <a:lnTo>
                  <a:pt x="2299" y="60"/>
                </a:lnTo>
                <a:lnTo>
                  <a:pt x="2270" y="60"/>
                </a:lnTo>
                <a:lnTo>
                  <a:pt x="2260" y="50"/>
                </a:lnTo>
                <a:lnTo>
                  <a:pt x="2231" y="40"/>
                </a:lnTo>
                <a:lnTo>
                  <a:pt x="2212" y="40"/>
                </a:lnTo>
                <a:lnTo>
                  <a:pt x="2191" y="31"/>
                </a:lnTo>
                <a:lnTo>
                  <a:pt x="2171" y="21"/>
                </a:lnTo>
                <a:lnTo>
                  <a:pt x="2162" y="21"/>
                </a:lnTo>
                <a:lnTo>
                  <a:pt x="2133" y="21"/>
                </a:lnTo>
                <a:lnTo>
                  <a:pt x="2114" y="12"/>
                </a:lnTo>
                <a:lnTo>
                  <a:pt x="2102" y="12"/>
                </a:lnTo>
                <a:lnTo>
                  <a:pt x="2063" y="12"/>
                </a:lnTo>
                <a:lnTo>
                  <a:pt x="2035" y="12"/>
                </a:lnTo>
                <a:lnTo>
                  <a:pt x="2006" y="12"/>
                </a:lnTo>
                <a:lnTo>
                  <a:pt x="1975" y="12"/>
                </a:lnTo>
                <a:lnTo>
                  <a:pt x="1936" y="21"/>
                </a:lnTo>
                <a:lnTo>
                  <a:pt x="1876" y="40"/>
                </a:lnTo>
                <a:lnTo>
                  <a:pt x="1838" y="50"/>
                </a:lnTo>
                <a:lnTo>
                  <a:pt x="1768" y="60"/>
                </a:lnTo>
                <a:lnTo>
                  <a:pt x="1720" y="79"/>
                </a:lnTo>
                <a:lnTo>
                  <a:pt x="1691" y="88"/>
                </a:lnTo>
                <a:lnTo>
                  <a:pt x="1631" y="110"/>
                </a:lnTo>
                <a:lnTo>
                  <a:pt x="1612" y="110"/>
                </a:lnTo>
                <a:lnTo>
                  <a:pt x="1593" y="120"/>
                </a:lnTo>
                <a:lnTo>
                  <a:pt x="1552" y="129"/>
                </a:lnTo>
                <a:lnTo>
                  <a:pt x="1514" y="139"/>
                </a:lnTo>
                <a:lnTo>
                  <a:pt x="1485" y="139"/>
                </a:lnTo>
                <a:lnTo>
                  <a:pt x="1454" y="148"/>
                </a:lnTo>
                <a:lnTo>
                  <a:pt x="1425" y="158"/>
                </a:lnTo>
                <a:lnTo>
                  <a:pt x="1396" y="158"/>
                </a:lnTo>
                <a:lnTo>
                  <a:pt x="1387" y="158"/>
                </a:lnTo>
                <a:lnTo>
                  <a:pt x="1367" y="158"/>
                </a:lnTo>
                <a:lnTo>
                  <a:pt x="1355" y="158"/>
                </a:lnTo>
                <a:lnTo>
                  <a:pt x="1288" y="167"/>
                </a:lnTo>
                <a:lnTo>
                  <a:pt x="1200" y="177"/>
                </a:lnTo>
                <a:lnTo>
                  <a:pt x="1053" y="196"/>
                </a:lnTo>
                <a:lnTo>
                  <a:pt x="895" y="218"/>
                </a:lnTo>
                <a:lnTo>
                  <a:pt x="806" y="218"/>
                </a:lnTo>
                <a:lnTo>
                  <a:pt x="717" y="218"/>
                </a:lnTo>
                <a:lnTo>
                  <a:pt x="698" y="218"/>
                </a:lnTo>
                <a:lnTo>
                  <a:pt x="631" y="218"/>
                </a:lnTo>
                <a:lnTo>
                  <a:pt x="600" y="218"/>
                </a:lnTo>
                <a:lnTo>
                  <a:pt x="561" y="218"/>
                </a:lnTo>
                <a:lnTo>
                  <a:pt x="513" y="218"/>
                </a:lnTo>
                <a:lnTo>
                  <a:pt x="482" y="218"/>
                </a:lnTo>
                <a:lnTo>
                  <a:pt x="453" y="218"/>
                </a:lnTo>
                <a:lnTo>
                  <a:pt x="403" y="206"/>
                </a:lnTo>
                <a:lnTo>
                  <a:pt x="383" y="206"/>
                </a:lnTo>
                <a:lnTo>
                  <a:pt x="355" y="206"/>
                </a:lnTo>
                <a:lnTo>
                  <a:pt x="335" y="196"/>
                </a:lnTo>
                <a:lnTo>
                  <a:pt x="316" y="196"/>
                </a:lnTo>
                <a:lnTo>
                  <a:pt x="307" y="187"/>
                </a:lnTo>
                <a:lnTo>
                  <a:pt x="285" y="187"/>
                </a:lnTo>
                <a:lnTo>
                  <a:pt x="266" y="187"/>
                </a:lnTo>
                <a:lnTo>
                  <a:pt x="256" y="177"/>
                </a:lnTo>
                <a:lnTo>
                  <a:pt x="247" y="177"/>
                </a:lnTo>
                <a:lnTo>
                  <a:pt x="237" y="177"/>
                </a:lnTo>
                <a:lnTo>
                  <a:pt x="227" y="177"/>
                </a:lnTo>
                <a:lnTo>
                  <a:pt x="218" y="177"/>
                </a:lnTo>
                <a:lnTo>
                  <a:pt x="199" y="177"/>
                </a:lnTo>
                <a:lnTo>
                  <a:pt x="187" y="177"/>
                </a:lnTo>
                <a:lnTo>
                  <a:pt x="177" y="177"/>
                </a:lnTo>
                <a:lnTo>
                  <a:pt x="167" y="177"/>
                </a:lnTo>
                <a:lnTo>
                  <a:pt x="158" y="177"/>
                </a:lnTo>
                <a:lnTo>
                  <a:pt x="148" y="177"/>
                </a:lnTo>
                <a:lnTo>
                  <a:pt x="129" y="177"/>
                </a:lnTo>
                <a:lnTo>
                  <a:pt x="120" y="177"/>
                </a:lnTo>
                <a:lnTo>
                  <a:pt x="110" y="177"/>
                </a:lnTo>
                <a:lnTo>
                  <a:pt x="100" y="177"/>
                </a:lnTo>
                <a:lnTo>
                  <a:pt x="91" y="177"/>
                </a:lnTo>
                <a:lnTo>
                  <a:pt x="79" y="177"/>
                </a:lnTo>
                <a:lnTo>
                  <a:pt x="69" y="177"/>
                </a:lnTo>
                <a:lnTo>
                  <a:pt x="60" y="177"/>
                </a:lnTo>
                <a:lnTo>
                  <a:pt x="50" y="177"/>
                </a:lnTo>
                <a:lnTo>
                  <a:pt x="40" y="177"/>
                </a:lnTo>
                <a:lnTo>
                  <a:pt x="31" y="177"/>
                </a:lnTo>
                <a:lnTo>
                  <a:pt x="31" y="187"/>
                </a:lnTo>
                <a:lnTo>
                  <a:pt x="21" y="187"/>
                </a:lnTo>
                <a:lnTo>
                  <a:pt x="21" y="196"/>
                </a:lnTo>
                <a:lnTo>
                  <a:pt x="11" y="196"/>
                </a:lnTo>
              </a:path>
            </a:pathLst>
          </a:custGeom>
          <a:noFill/>
          <a:ln w="15240" cap="rnd">
            <a:solidFill>
              <a:srgbClr val="FF0000">
                <a:alpha val="100000"/>
              </a:srgbClr>
            </a:solidFill>
            <a:prstDash val="solid"/>
            <a:round/>
          </a:ln>
        </p:spPr>
        <p:txBody>
          <a:bodyPr rtlCol="0"/>
          <a:lstStyle/>
          <a:p>
            <a:pPr algn="ctr"/>
            <a:endParaRPr lang="zh-CN" altLang="en-US"/>
          </a:p>
        </p:txBody>
      </p:sp>
      <p:sp>
        <p:nvSpPr>
          <p:cNvPr id="314" name="path"/>
          <p:cNvSpPr/>
          <p:nvPr/>
        </p:nvSpPr>
        <p:spPr>
          <a:xfrm>
            <a:off x="9412223" y="4207764"/>
            <a:ext cx="307847" cy="932688"/>
          </a:xfrm>
          <a:custGeom>
            <a:avLst/>
            <a:gdLst/>
            <a:ahLst/>
            <a:cxnLst/>
            <a:rect l="0" t="0" r="0" b="0"/>
            <a:pathLst>
              <a:path w="484" h="1468">
                <a:moveTo>
                  <a:pt x="256" y="1456"/>
                </a:moveTo>
                <a:lnTo>
                  <a:pt x="275" y="1358"/>
                </a:lnTo>
                <a:lnTo>
                  <a:pt x="316" y="1250"/>
                </a:lnTo>
                <a:lnTo>
                  <a:pt x="384" y="1034"/>
                </a:lnTo>
                <a:lnTo>
                  <a:pt x="424" y="758"/>
                </a:lnTo>
                <a:lnTo>
                  <a:pt x="444" y="580"/>
                </a:lnTo>
                <a:lnTo>
                  <a:pt x="453" y="424"/>
                </a:lnTo>
                <a:lnTo>
                  <a:pt x="472" y="316"/>
                </a:lnTo>
                <a:lnTo>
                  <a:pt x="472" y="247"/>
                </a:lnTo>
                <a:lnTo>
                  <a:pt x="463" y="208"/>
                </a:lnTo>
                <a:lnTo>
                  <a:pt x="444" y="180"/>
                </a:lnTo>
                <a:lnTo>
                  <a:pt x="434" y="148"/>
                </a:lnTo>
                <a:lnTo>
                  <a:pt x="424" y="129"/>
                </a:lnTo>
                <a:lnTo>
                  <a:pt x="424" y="120"/>
                </a:lnTo>
                <a:lnTo>
                  <a:pt x="424" y="110"/>
                </a:lnTo>
                <a:lnTo>
                  <a:pt x="355" y="100"/>
                </a:lnTo>
                <a:lnTo>
                  <a:pt x="285" y="91"/>
                </a:lnTo>
                <a:lnTo>
                  <a:pt x="148" y="40"/>
                </a:lnTo>
                <a:lnTo>
                  <a:pt x="11" y="12"/>
                </a:lnTo>
              </a:path>
            </a:pathLst>
          </a:custGeom>
          <a:noFill/>
          <a:ln w="15240" cap="rnd">
            <a:solidFill>
              <a:srgbClr val="FF0000">
                <a:alpha val="100000"/>
              </a:srgbClr>
            </a:solidFill>
            <a:prstDash val="solid"/>
            <a:round/>
          </a:ln>
        </p:spPr>
        <p:txBody>
          <a:bodyPr rtlCol="0"/>
          <a:lstStyle/>
          <a:p>
            <a:pPr algn="ctr"/>
            <a:endParaRPr lang="zh-CN" altLang="en-US"/>
          </a:p>
        </p:txBody>
      </p:sp>
      <p:sp>
        <p:nvSpPr>
          <p:cNvPr id="316" name="textbox 316"/>
          <p:cNvSpPr/>
          <p:nvPr/>
        </p:nvSpPr>
        <p:spPr>
          <a:xfrm>
            <a:off x="7622185" y="4446077"/>
            <a:ext cx="1534794" cy="231775"/>
          </a:xfrm>
          <a:prstGeom prst="rect">
            <a:avLst/>
          </a:prstGeom>
        </p:spPr>
        <p:txBody>
          <a:bodyPr vert="horz" wrap="square" lIns="0" tIns="0" rIns="0" bIns="0"/>
          <a:lstStyle/>
          <a:p>
            <a:pPr algn="l" rtl="0" eaLnBrk="0">
              <a:lnSpc>
                <a:spcPct val="78000"/>
              </a:lnSpc>
            </a:pPr>
            <a:endParaRPr lang="en-US" altLang="en-US" sz="100" dirty="0"/>
          </a:p>
          <a:p>
            <a:pPr marL="12700" algn="l" rtl="0" eaLnBrk="0">
              <a:lnSpc>
                <a:spcPct val="97000"/>
              </a:lnSpc>
            </a:pP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气体探测器的数量</a:t>
            </a:r>
            <a:endParaRPr lang="en-US" altLang="en-US" sz="1400" dirty="0"/>
          </a:p>
        </p:txBody>
      </p:sp>
      <p:grpSp>
        <p:nvGrpSpPr>
          <p:cNvPr id="30" name="group 30"/>
          <p:cNvGrpSpPr/>
          <p:nvPr/>
        </p:nvGrpSpPr>
        <p:grpSpPr>
          <a:xfrm rot="21600000">
            <a:off x="2929928" y="2907068"/>
            <a:ext cx="449541" cy="409878"/>
            <a:chOff x="0" y="0"/>
            <a:chExt cx="449541" cy="409878"/>
          </a:xfrm>
        </p:grpSpPr>
        <p:sp>
          <p:nvSpPr>
            <p:cNvPr id="318" name="path"/>
            <p:cNvSpPr/>
            <p:nvPr/>
          </p:nvSpPr>
          <p:spPr>
            <a:xfrm>
              <a:off x="3771" y="3771"/>
              <a:ext cx="440435" cy="402335"/>
            </a:xfrm>
            <a:custGeom>
              <a:avLst/>
              <a:gdLst/>
              <a:ahLst/>
              <a:cxnLst/>
              <a:rect l="0" t="0" r="0" b="0"/>
              <a:pathLst>
                <a:path w="693" h="633">
                  <a:moveTo>
                    <a:pt x="316" y="0"/>
                  </a:moveTo>
                  <a:lnTo>
                    <a:pt x="316" y="158"/>
                  </a:lnTo>
                  <a:lnTo>
                    <a:pt x="693" y="158"/>
                  </a:lnTo>
                  <a:lnTo>
                    <a:pt x="693" y="475"/>
                  </a:lnTo>
                  <a:lnTo>
                    <a:pt x="316" y="475"/>
                  </a:lnTo>
                  <a:lnTo>
                    <a:pt x="316" y="633"/>
                  </a:lnTo>
                  <a:lnTo>
                    <a:pt x="0" y="316"/>
                  </a:lnTo>
                  <a:lnTo>
                    <a:pt x="316" y="0"/>
                  </a:lnTo>
                  <a:close/>
                </a:path>
              </a:pathLst>
            </a:custGeom>
            <a:solidFill>
              <a:srgbClr val="1A4780">
                <a:alpha val="100000"/>
              </a:srgbClr>
            </a:solidFill>
            <a:ln cap="flat">
              <a:noFill/>
              <a:prstDash val="solid"/>
              <a:miter lim="0"/>
            </a:ln>
          </p:spPr>
          <p:txBody>
            <a:bodyPr rtlCol="0"/>
            <a:lstStyle/>
            <a:p>
              <a:pPr algn="ctr"/>
              <a:endParaRPr lang="zh-CN" altLang="en-US"/>
            </a:p>
          </p:txBody>
        </p:sp>
        <p:sp>
          <p:nvSpPr>
            <p:cNvPr id="320" name="path"/>
            <p:cNvSpPr/>
            <p:nvPr/>
          </p:nvSpPr>
          <p:spPr>
            <a:xfrm>
              <a:off x="0" y="0"/>
              <a:ext cx="449541" cy="409878"/>
            </a:xfrm>
            <a:custGeom>
              <a:avLst/>
              <a:gdLst/>
              <a:ahLst/>
              <a:cxnLst/>
              <a:rect l="0" t="0" r="0" b="0"/>
              <a:pathLst>
                <a:path w="707" h="645">
                  <a:moveTo>
                    <a:pt x="322" y="5"/>
                  </a:moveTo>
                  <a:lnTo>
                    <a:pt x="322" y="164"/>
                  </a:lnTo>
                  <a:lnTo>
                    <a:pt x="699" y="164"/>
                  </a:lnTo>
                  <a:lnTo>
                    <a:pt x="699" y="481"/>
                  </a:lnTo>
                  <a:lnTo>
                    <a:pt x="322" y="481"/>
                  </a:lnTo>
                  <a:lnTo>
                    <a:pt x="322" y="639"/>
                  </a:lnTo>
                  <a:lnTo>
                    <a:pt x="5" y="322"/>
                  </a:lnTo>
                  <a:lnTo>
                    <a:pt x="322" y="5"/>
                  </a:lnTo>
                  <a:close/>
                </a:path>
              </a:pathLst>
            </a:custGeom>
            <a:noFill/>
            <a:ln w="10668" cap="flat">
              <a:solidFill>
                <a:srgbClr val="10325C">
                  <a:alpha val="100000"/>
                </a:srgbClr>
              </a:solidFill>
              <a:prstDash val="solid"/>
              <a:miter lim="800000"/>
            </a:ln>
          </p:spPr>
          <p:txBody>
            <a:bodyPr rtlCol="0"/>
            <a:lstStyle/>
            <a:p>
              <a:pPr algn="ctr"/>
              <a:endParaRPr lang="zh-CN" altLang="en-US"/>
            </a:p>
          </p:txBody>
        </p:sp>
      </p:grpSp>
      <p:sp>
        <p:nvSpPr>
          <p:cNvPr id="322" name="path"/>
          <p:cNvSpPr/>
          <p:nvPr/>
        </p:nvSpPr>
        <p:spPr>
          <a:xfrm>
            <a:off x="7665719" y="6260591"/>
            <a:ext cx="1798320" cy="89916"/>
          </a:xfrm>
          <a:custGeom>
            <a:avLst/>
            <a:gdLst/>
            <a:ahLst/>
            <a:cxnLst/>
            <a:rect l="0" t="0" r="0" b="0"/>
            <a:pathLst>
              <a:path w="2832" h="141">
                <a:moveTo>
                  <a:pt x="12" y="31"/>
                </a:moveTo>
                <a:lnTo>
                  <a:pt x="100" y="40"/>
                </a:lnTo>
                <a:lnTo>
                  <a:pt x="237" y="60"/>
                </a:lnTo>
                <a:lnTo>
                  <a:pt x="316" y="88"/>
                </a:lnTo>
                <a:lnTo>
                  <a:pt x="374" y="88"/>
                </a:lnTo>
                <a:lnTo>
                  <a:pt x="453" y="98"/>
                </a:lnTo>
                <a:lnTo>
                  <a:pt x="472" y="98"/>
                </a:lnTo>
                <a:lnTo>
                  <a:pt x="482" y="110"/>
                </a:lnTo>
                <a:lnTo>
                  <a:pt x="501" y="110"/>
                </a:lnTo>
                <a:lnTo>
                  <a:pt x="513" y="110"/>
                </a:lnTo>
                <a:lnTo>
                  <a:pt x="523" y="110"/>
                </a:lnTo>
                <a:lnTo>
                  <a:pt x="532" y="120"/>
                </a:lnTo>
                <a:lnTo>
                  <a:pt x="542" y="120"/>
                </a:lnTo>
                <a:lnTo>
                  <a:pt x="552" y="120"/>
                </a:lnTo>
                <a:lnTo>
                  <a:pt x="571" y="129"/>
                </a:lnTo>
                <a:lnTo>
                  <a:pt x="580" y="129"/>
                </a:lnTo>
                <a:lnTo>
                  <a:pt x="590" y="129"/>
                </a:lnTo>
                <a:lnTo>
                  <a:pt x="609" y="129"/>
                </a:lnTo>
                <a:lnTo>
                  <a:pt x="621" y="129"/>
                </a:lnTo>
                <a:lnTo>
                  <a:pt x="631" y="129"/>
                </a:lnTo>
                <a:lnTo>
                  <a:pt x="660" y="129"/>
                </a:lnTo>
                <a:lnTo>
                  <a:pt x="688" y="129"/>
                </a:lnTo>
                <a:lnTo>
                  <a:pt x="708" y="129"/>
                </a:lnTo>
                <a:lnTo>
                  <a:pt x="729" y="129"/>
                </a:lnTo>
                <a:lnTo>
                  <a:pt x="777" y="129"/>
                </a:lnTo>
                <a:lnTo>
                  <a:pt x="806" y="129"/>
                </a:lnTo>
                <a:lnTo>
                  <a:pt x="866" y="129"/>
                </a:lnTo>
                <a:lnTo>
                  <a:pt x="895" y="129"/>
                </a:lnTo>
                <a:lnTo>
                  <a:pt x="945" y="129"/>
                </a:lnTo>
                <a:lnTo>
                  <a:pt x="1044" y="129"/>
                </a:lnTo>
                <a:lnTo>
                  <a:pt x="1092" y="129"/>
                </a:lnTo>
                <a:lnTo>
                  <a:pt x="1152" y="120"/>
                </a:lnTo>
                <a:lnTo>
                  <a:pt x="1248" y="120"/>
                </a:lnTo>
                <a:lnTo>
                  <a:pt x="1317" y="110"/>
                </a:lnTo>
                <a:lnTo>
                  <a:pt x="1387" y="98"/>
                </a:lnTo>
                <a:lnTo>
                  <a:pt x="1435" y="79"/>
                </a:lnTo>
                <a:lnTo>
                  <a:pt x="1543" y="60"/>
                </a:lnTo>
                <a:lnTo>
                  <a:pt x="1622" y="50"/>
                </a:lnTo>
                <a:lnTo>
                  <a:pt x="1692" y="40"/>
                </a:lnTo>
                <a:lnTo>
                  <a:pt x="1768" y="31"/>
                </a:lnTo>
                <a:lnTo>
                  <a:pt x="1809" y="21"/>
                </a:lnTo>
                <a:lnTo>
                  <a:pt x="1867" y="11"/>
                </a:lnTo>
                <a:lnTo>
                  <a:pt x="1908" y="11"/>
                </a:lnTo>
                <a:lnTo>
                  <a:pt x="1917" y="11"/>
                </a:lnTo>
                <a:lnTo>
                  <a:pt x="1927" y="11"/>
                </a:lnTo>
                <a:lnTo>
                  <a:pt x="1936" y="11"/>
                </a:lnTo>
                <a:lnTo>
                  <a:pt x="1984" y="11"/>
                </a:lnTo>
                <a:lnTo>
                  <a:pt x="2054" y="21"/>
                </a:lnTo>
                <a:lnTo>
                  <a:pt x="2133" y="31"/>
                </a:lnTo>
                <a:lnTo>
                  <a:pt x="2152" y="40"/>
                </a:lnTo>
                <a:lnTo>
                  <a:pt x="2200" y="60"/>
                </a:lnTo>
                <a:lnTo>
                  <a:pt x="2289" y="69"/>
                </a:lnTo>
                <a:lnTo>
                  <a:pt x="2349" y="79"/>
                </a:lnTo>
                <a:lnTo>
                  <a:pt x="2448" y="79"/>
                </a:lnTo>
                <a:lnTo>
                  <a:pt x="2495" y="79"/>
                </a:lnTo>
                <a:lnTo>
                  <a:pt x="2575" y="79"/>
                </a:lnTo>
                <a:lnTo>
                  <a:pt x="2644" y="69"/>
                </a:lnTo>
                <a:lnTo>
                  <a:pt x="2673" y="60"/>
                </a:lnTo>
                <a:lnTo>
                  <a:pt x="2762" y="40"/>
                </a:lnTo>
                <a:lnTo>
                  <a:pt x="2820" y="31"/>
                </a:lnTo>
              </a:path>
            </a:pathLst>
          </a:custGeom>
          <a:noFill/>
          <a:ln w="15240" cap="rnd">
            <a:solidFill>
              <a:srgbClr val="FF0000">
                <a:alpha val="100000"/>
              </a:srgbClr>
            </a:solidFill>
            <a:prstDash val="solid"/>
            <a:round/>
          </a:ln>
        </p:spPr>
        <p:txBody>
          <a:bodyPr rtlCol="0"/>
          <a:lstStyle/>
          <a:p>
            <a:pPr algn="ctr"/>
            <a:endParaRPr lang="zh-CN" altLang="en-US"/>
          </a:p>
        </p:txBody>
      </p:sp>
      <p:sp>
        <p:nvSpPr>
          <p:cNvPr id="324" name="path"/>
          <p:cNvSpPr/>
          <p:nvPr/>
        </p:nvSpPr>
        <p:spPr>
          <a:xfrm>
            <a:off x="9573767" y="5330952"/>
            <a:ext cx="166116" cy="470916"/>
          </a:xfrm>
          <a:custGeom>
            <a:avLst/>
            <a:gdLst/>
            <a:ahLst/>
            <a:cxnLst/>
            <a:rect l="0" t="0" r="0" b="0"/>
            <a:pathLst>
              <a:path w="261" h="741">
                <a:moveTo>
                  <a:pt x="249" y="729"/>
                </a:moveTo>
                <a:lnTo>
                  <a:pt x="199" y="580"/>
                </a:lnTo>
                <a:lnTo>
                  <a:pt x="141" y="393"/>
                </a:lnTo>
                <a:lnTo>
                  <a:pt x="72" y="187"/>
                </a:lnTo>
                <a:lnTo>
                  <a:pt x="12" y="12"/>
                </a:lnTo>
              </a:path>
            </a:pathLst>
          </a:custGeom>
          <a:noFill/>
          <a:ln w="15240" cap="rnd">
            <a:solidFill>
              <a:srgbClr val="FF0000">
                <a:alpha val="100000"/>
              </a:srgbClr>
            </a:solidFill>
            <a:prstDash val="solid"/>
            <a:round/>
          </a:ln>
        </p:spPr>
        <p:txBody>
          <a:bodyPr rtlCol="0"/>
          <a:lstStyle/>
          <a:p>
            <a:pPr algn="ctr"/>
            <a:endParaRPr lang="zh-CN" altLang="en-US"/>
          </a:p>
        </p:txBody>
      </p:sp>
      <p:sp>
        <p:nvSpPr>
          <p:cNvPr id="326" name="path"/>
          <p:cNvSpPr/>
          <p:nvPr/>
        </p:nvSpPr>
        <p:spPr>
          <a:xfrm>
            <a:off x="7242047" y="5780532"/>
            <a:ext cx="132588" cy="420623"/>
          </a:xfrm>
          <a:custGeom>
            <a:avLst/>
            <a:gdLst/>
            <a:ahLst/>
            <a:cxnLst/>
            <a:rect l="0" t="0" r="0" b="0"/>
            <a:pathLst>
              <a:path w="208" h="662">
                <a:moveTo>
                  <a:pt x="11" y="12"/>
                </a:moveTo>
                <a:lnTo>
                  <a:pt x="11" y="98"/>
                </a:lnTo>
                <a:lnTo>
                  <a:pt x="11" y="148"/>
                </a:lnTo>
                <a:lnTo>
                  <a:pt x="11" y="196"/>
                </a:lnTo>
                <a:lnTo>
                  <a:pt x="11" y="256"/>
                </a:lnTo>
                <a:lnTo>
                  <a:pt x="11" y="276"/>
                </a:lnTo>
                <a:lnTo>
                  <a:pt x="11" y="314"/>
                </a:lnTo>
                <a:lnTo>
                  <a:pt x="11" y="345"/>
                </a:lnTo>
                <a:lnTo>
                  <a:pt x="11" y="374"/>
                </a:lnTo>
                <a:lnTo>
                  <a:pt x="11" y="412"/>
                </a:lnTo>
                <a:lnTo>
                  <a:pt x="21" y="432"/>
                </a:lnTo>
                <a:lnTo>
                  <a:pt x="21" y="443"/>
                </a:lnTo>
                <a:lnTo>
                  <a:pt x="40" y="482"/>
                </a:lnTo>
                <a:lnTo>
                  <a:pt x="50" y="492"/>
                </a:lnTo>
                <a:lnTo>
                  <a:pt x="69" y="520"/>
                </a:lnTo>
                <a:lnTo>
                  <a:pt x="88" y="540"/>
                </a:lnTo>
                <a:lnTo>
                  <a:pt x="98" y="561"/>
                </a:lnTo>
                <a:lnTo>
                  <a:pt x="108" y="580"/>
                </a:lnTo>
                <a:lnTo>
                  <a:pt x="120" y="590"/>
                </a:lnTo>
                <a:lnTo>
                  <a:pt x="139" y="600"/>
                </a:lnTo>
                <a:lnTo>
                  <a:pt x="139" y="619"/>
                </a:lnTo>
                <a:lnTo>
                  <a:pt x="196" y="650"/>
                </a:lnTo>
              </a:path>
            </a:pathLst>
          </a:custGeom>
          <a:noFill/>
          <a:ln w="15240" cap="rnd">
            <a:solidFill>
              <a:srgbClr val="FF0000">
                <a:alpha val="100000"/>
              </a:srgbClr>
            </a:solidFill>
            <a:prstDash val="solid"/>
            <a:round/>
          </a:ln>
        </p:spPr>
        <p:txBody>
          <a:bodyPr rtlCol="0"/>
          <a:lstStyle/>
          <a:p>
            <a:pPr algn="ctr"/>
            <a:endParaRPr lang="zh-CN" altLang="en-US"/>
          </a:p>
        </p:txBody>
      </p:sp>
      <p:sp>
        <p:nvSpPr>
          <p:cNvPr id="328" name="path"/>
          <p:cNvSpPr/>
          <p:nvPr/>
        </p:nvSpPr>
        <p:spPr>
          <a:xfrm>
            <a:off x="8987028" y="5567171"/>
            <a:ext cx="140207" cy="27432"/>
          </a:xfrm>
          <a:custGeom>
            <a:avLst/>
            <a:gdLst/>
            <a:ahLst/>
            <a:cxnLst/>
            <a:rect l="0" t="0" r="0" b="0"/>
            <a:pathLst>
              <a:path w="220" h="43">
                <a:moveTo>
                  <a:pt x="11" y="31"/>
                </a:moveTo>
                <a:lnTo>
                  <a:pt x="23" y="31"/>
                </a:lnTo>
                <a:lnTo>
                  <a:pt x="33" y="31"/>
                </a:lnTo>
                <a:lnTo>
                  <a:pt x="52" y="31"/>
                </a:lnTo>
                <a:lnTo>
                  <a:pt x="71" y="21"/>
                </a:lnTo>
                <a:lnTo>
                  <a:pt x="81" y="21"/>
                </a:lnTo>
                <a:lnTo>
                  <a:pt x="100" y="21"/>
                </a:lnTo>
                <a:lnTo>
                  <a:pt x="120" y="21"/>
                </a:lnTo>
                <a:lnTo>
                  <a:pt x="131" y="21"/>
                </a:lnTo>
                <a:lnTo>
                  <a:pt x="141" y="21"/>
                </a:lnTo>
                <a:lnTo>
                  <a:pt x="151" y="21"/>
                </a:lnTo>
                <a:lnTo>
                  <a:pt x="160" y="21"/>
                </a:lnTo>
                <a:lnTo>
                  <a:pt x="170" y="21"/>
                </a:lnTo>
                <a:lnTo>
                  <a:pt x="180" y="21"/>
                </a:lnTo>
                <a:lnTo>
                  <a:pt x="180" y="11"/>
                </a:lnTo>
                <a:lnTo>
                  <a:pt x="189" y="11"/>
                </a:lnTo>
                <a:lnTo>
                  <a:pt x="199" y="11"/>
                </a:lnTo>
                <a:lnTo>
                  <a:pt x="208" y="11"/>
                </a:lnTo>
              </a:path>
            </a:pathLst>
          </a:custGeom>
          <a:noFill/>
          <a:ln w="15240" cap="rnd">
            <a:solidFill>
              <a:srgbClr val="FF0000">
                <a:alpha val="100000"/>
              </a:srgbClr>
            </a:solidFill>
            <a:prstDash val="solid"/>
            <a:round/>
          </a:ln>
        </p:spPr>
        <p:txBody>
          <a:bodyPr rtlCol="0"/>
          <a:lstStyle/>
          <a:p>
            <a:pPr algn="ct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rect"/>
          <p:cNvSpPr/>
          <p:nvPr/>
        </p:nvSpPr>
        <p:spPr>
          <a:xfrm>
            <a:off x="6934200" y="3253740"/>
            <a:ext cx="2985515" cy="762000"/>
          </a:xfrm>
          <a:prstGeom prst="rect">
            <a:avLst/>
          </a:prstGeom>
          <a:solidFill>
            <a:srgbClr val="F2F2F2">
              <a:alpha val="100000"/>
            </a:srgbClr>
          </a:solidFill>
          <a:ln cap="flat">
            <a:noFill/>
            <a:prstDash val="solid"/>
            <a:miter lim="0"/>
          </a:ln>
        </p:spPr>
        <p:txBody>
          <a:bodyPr rtlCol="0"/>
          <a:lstStyle/>
          <a:p>
            <a:pPr algn="ctr"/>
            <a:endParaRPr lang="zh-CN" altLang="en-US"/>
          </a:p>
        </p:txBody>
      </p:sp>
      <p:graphicFrame>
        <p:nvGraphicFramePr>
          <p:cNvPr id="332" name="table 332"/>
          <p:cNvGraphicFramePr>
            <a:graphicFrameLocks noGrp="1"/>
          </p:cNvGraphicFramePr>
          <p:nvPr/>
        </p:nvGraphicFramePr>
        <p:xfrm>
          <a:off x="283463" y="2093976"/>
          <a:ext cx="9636125" cy="3858260"/>
        </p:xfrm>
        <a:graphic>
          <a:graphicData uri="http://schemas.openxmlformats.org/drawingml/2006/table">
            <a:tbl>
              <a:tblPr/>
              <a:tblGrid>
                <a:gridCol w="2851150"/>
                <a:gridCol w="3700145"/>
                <a:gridCol w="3084830"/>
              </a:tblGrid>
              <a:tr h="260984">
                <a:tc>
                  <a:txBody>
                    <a:bodyPr/>
                    <a:lstStyle/>
                    <a:p>
                      <a:pPr algn="l" rtl="0" eaLnBrk="0">
                        <a:lnSpc>
                          <a:spcPct val="180000"/>
                        </a:lnSpc>
                      </a:pPr>
                      <a:endParaRPr lang="en-US" altLang="en-US" sz="100" dirty="0"/>
                    </a:p>
                    <a:p>
                      <a:pPr marL="3175" algn="l" rtl="0" eaLnBrk="0">
                        <a:lnSpc>
                          <a:spcPct val="96000"/>
                        </a:lnSpc>
                        <a:spcBef>
                          <a:spcPts val="0"/>
                        </a:spcBef>
                      </a:pP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可燃气体和有毒气体探测器的检测</a:t>
                      </a:r>
                      <a:endParaRPr lang="en-US" altLang="en-US" sz="1400" dirty="0"/>
                    </a:p>
                  </a:txBody>
                  <a:tcPr marL="0" marR="0" marT="0" marB="0" vert="horz">
                    <a:lnL>
                      <a:noFill/>
                    </a:lnL>
                    <a:lnR>
                      <a:noFill/>
                    </a:lnR>
                    <a:lnT>
                      <a:noFill/>
                    </a:lnT>
                    <a:lnB>
                      <a:noFill/>
                    </a:lnB>
                    <a:solidFill>
                      <a:srgbClr val="F2F2F2"/>
                    </a:solidFill>
                  </a:tcPr>
                </a:tc>
                <a:tc>
                  <a:txBody>
                    <a:bodyPr/>
                    <a:lstStyle/>
                    <a:p>
                      <a:pPr algn="l" rtl="0" eaLnBrk="0">
                        <a:lnSpc>
                          <a:spcPct val="179000"/>
                        </a:lnSpc>
                      </a:pPr>
                      <a:endParaRPr lang="en-US" altLang="en-US" sz="100" dirty="0"/>
                    </a:p>
                    <a:p>
                      <a:pPr marL="182880" algn="l" rtl="0" eaLnBrk="0">
                        <a:lnSpc>
                          <a:spcPct val="96000"/>
                        </a:lnSpc>
                      </a:pP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判别泄漏气体介质是否比空气重，应以泄</a:t>
                      </a:r>
                      <a:endParaRPr lang="en-US" altLang="en-US" sz="1400" dirty="0"/>
                    </a:p>
                  </a:txBody>
                  <a:tcPr marL="0" marR="0" marT="0" marB="0" vert="horz">
                    <a:lnL>
                      <a:noFill/>
                    </a:lnL>
                    <a:lnR>
                      <a:noFill/>
                    </a:lnR>
                    <a:lnT>
                      <a:noFill/>
                    </a:lnT>
                    <a:lnB>
                      <a:noFill/>
                    </a:lnB>
                    <a:solidFill>
                      <a:srgbClr val="C4D9F3"/>
                    </a:solidFill>
                  </a:tcPr>
                </a:tc>
                <a:tc>
                  <a:txBody>
                    <a:bodyPr/>
                    <a:lstStyle/>
                    <a:p>
                      <a:pPr algn="l" rtl="0" eaLnBrk="0">
                        <a:lnSpc>
                          <a:spcPct val="132000"/>
                        </a:lnSpc>
                      </a:pPr>
                      <a:endParaRPr lang="en-US" altLang="en-US" sz="300" dirty="0"/>
                    </a:p>
                    <a:p>
                      <a:pPr marL="177800" algn="l" rtl="0" eaLnBrk="0">
                        <a:lnSpc>
                          <a:spcPct val="91000"/>
                        </a:lnSpc>
                        <a:spcBef>
                          <a:spcPts val="0"/>
                        </a:spcBef>
                      </a:pPr>
                      <a:r>
                        <a:rPr sz="1400" b="1" kern="0" spc="80" dirty="0">
                          <a:solidFill>
                            <a:srgbClr val="241AA6">
                              <a:alpha val="100000"/>
                            </a:srgbClr>
                          </a:solidFill>
                          <a:latin typeface="微软雅黑" panose="020B0503020204020204" charset="-122"/>
                          <a:ea typeface="微软雅黑" panose="020B0503020204020204" charset="-122"/>
                          <a:cs typeface="微软雅黑" panose="020B0503020204020204" charset="-122"/>
                        </a:rPr>
                        <a:t>氧气探测器的吸入口安装高度距地</a:t>
                      </a:r>
                      <a:endParaRPr lang="en-US" altLang="en-US" sz="1400" dirty="0"/>
                    </a:p>
                  </a:txBody>
                  <a:tcPr marL="0" marR="0" marT="0" marB="0" vert="horz">
                    <a:lnL>
                      <a:noFill/>
                    </a:lnL>
                    <a:lnR>
                      <a:noFill/>
                    </a:lnR>
                    <a:lnT>
                      <a:noFill/>
                    </a:lnT>
                    <a:lnB>
                      <a:noFill/>
                    </a:lnB>
                    <a:solidFill>
                      <a:srgbClr val="F2F2F2"/>
                    </a:solidFill>
                  </a:tcPr>
                </a:tc>
              </a:tr>
              <a:tr h="231775">
                <a:tc>
                  <a:txBody>
                    <a:bodyPr/>
                    <a:lstStyle/>
                    <a:p>
                      <a:pPr algn="l" rtl="0" eaLnBrk="0">
                        <a:lnSpc>
                          <a:spcPct val="88000"/>
                        </a:lnSpc>
                      </a:pPr>
                      <a:endParaRPr lang="en-US" altLang="en-US" sz="100" dirty="0"/>
                    </a:p>
                    <a:p>
                      <a:pPr marL="2540" algn="l" rtl="0" eaLnBrk="0">
                        <a:lnSpc>
                          <a:spcPct val="96000"/>
                        </a:lnSpc>
                      </a:pP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点，应根据：</a:t>
                      </a:r>
                      <a:endParaRPr lang="en-US" altLang="en-US" sz="1400" dirty="0"/>
                    </a:p>
                  </a:txBody>
                  <a:tcPr marL="0" marR="0" marT="0" marB="0" vert="horz">
                    <a:lnL>
                      <a:noFill/>
                    </a:lnL>
                    <a:lnR>
                      <a:noFill/>
                    </a:lnR>
                    <a:lnT>
                      <a:noFill/>
                    </a:lnT>
                    <a:lnB>
                      <a:noFill/>
                    </a:lnB>
                    <a:solidFill>
                      <a:srgbClr val="F2F2F2"/>
                    </a:solidFill>
                  </a:tcPr>
                </a:tc>
                <a:tc>
                  <a:txBody>
                    <a:bodyPr/>
                    <a:lstStyle/>
                    <a:p>
                      <a:pPr algn="l" rtl="0" eaLnBrk="0">
                        <a:lnSpc>
                          <a:spcPct val="98000"/>
                        </a:lnSpc>
                      </a:pPr>
                      <a:endParaRPr lang="en-US" altLang="en-US" sz="100" dirty="0"/>
                    </a:p>
                    <a:p>
                      <a:pPr marL="177800" algn="l" rtl="0" eaLnBrk="0">
                        <a:lnSpc>
                          <a:spcPct val="96000"/>
                        </a:lnSpc>
                      </a:pPr>
                      <a:r>
                        <a:rPr sz="14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漏气体介质的分子量与</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环境空气的分子量</a:t>
                      </a:r>
                      <a:endParaRPr lang="en-US" altLang="en-US" sz="1400" dirty="0"/>
                    </a:p>
                  </a:txBody>
                  <a:tcPr marL="0" marR="0" marT="0" marB="0" vert="horz">
                    <a:lnL>
                      <a:noFill/>
                    </a:lnL>
                    <a:lnR>
                      <a:noFill/>
                    </a:lnR>
                    <a:lnT>
                      <a:noFill/>
                    </a:lnT>
                    <a:lnB>
                      <a:noFill/>
                    </a:lnB>
                    <a:solidFill>
                      <a:srgbClr val="C4D9F3"/>
                    </a:solidFill>
                  </a:tcPr>
                </a:tc>
                <a:tc>
                  <a:txBody>
                    <a:bodyPr/>
                    <a:lstStyle/>
                    <a:p>
                      <a:pPr algn="l" rtl="0" eaLnBrk="0">
                        <a:lnSpc>
                          <a:spcPct val="177000"/>
                        </a:lnSpc>
                      </a:pPr>
                      <a:endParaRPr lang="en-US" altLang="en-US" sz="100" dirty="0"/>
                    </a:p>
                    <a:p>
                      <a:pPr marL="176530" algn="l" rtl="0" eaLnBrk="0">
                        <a:lnSpc>
                          <a:spcPct val="93000"/>
                        </a:lnSpc>
                      </a:pPr>
                      <a:r>
                        <a:rPr sz="1400" b="1" kern="0" spc="60" dirty="0">
                          <a:solidFill>
                            <a:srgbClr val="241AA6">
                              <a:alpha val="100000"/>
                            </a:srgbClr>
                          </a:solidFill>
                          <a:latin typeface="微软雅黑" panose="020B0503020204020204" charset="-122"/>
                          <a:ea typeface="微软雅黑" panose="020B0503020204020204" charset="-122"/>
                          <a:cs typeface="微软雅黑" panose="020B0503020204020204" charset="-122"/>
                        </a:rPr>
                        <a:t>坪或楼地板1.5m～2.0m</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400" b="1"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主要是</a:t>
                      </a:r>
                      <a:endParaRPr lang="en-US" altLang="en-US" sz="1400" dirty="0"/>
                    </a:p>
                  </a:txBody>
                  <a:tcPr marL="0" marR="0" marT="0" marB="0" vert="horz">
                    <a:lnL>
                      <a:noFill/>
                    </a:lnL>
                    <a:lnR>
                      <a:noFill/>
                    </a:lnR>
                    <a:lnT>
                      <a:noFill/>
                    </a:lnT>
                    <a:lnB>
                      <a:noFill/>
                    </a:lnB>
                    <a:solidFill>
                      <a:srgbClr val="F2F2F2"/>
                    </a:solidFill>
                  </a:tcPr>
                </a:tc>
              </a:tr>
              <a:tr h="239395">
                <a:tc>
                  <a:txBody>
                    <a:bodyPr/>
                    <a:lstStyle/>
                    <a:p>
                      <a:pPr algn="l" rtl="0" eaLnBrk="0">
                        <a:lnSpc>
                          <a:spcPct val="129000"/>
                        </a:lnSpc>
                      </a:pPr>
                      <a:endParaRPr lang="en-US" altLang="en-US" sz="100" dirty="0"/>
                    </a:p>
                    <a:p>
                      <a:pPr marL="9525" algn="l" rtl="0" eaLnBrk="0">
                        <a:lnSpc>
                          <a:spcPct val="100000"/>
                        </a:lnSpc>
                      </a:pPr>
                      <a:r>
                        <a:rPr sz="1400" b="1" kern="0" spc="50" dirty="0">
                          <a:solidFill>
                            <a:srgbClr val="1A4780">
                              <a:alpha val="100000"/>
                            </a:srgbClr>
                          </a:solidFill>
                          <a:latin typeface="Arial" panose="020B0604020202020204"/>
                          <a:ea typeface="Arial" panose="020B0604020202020204"/>
                          <a:cs typeface="Arial" panose="020B0604020202020204"/>
                        </a:rPr>
                        <a:t>•    </a:t>
                      </a:r>
                      <a:r>
                        <a:rPr sz="14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气体的理化性质、</a:t>
                      </a:r>
                      <a:endParaRPr lang="en-US" altLang="en-US" sz="1400" dirty="0"/>
                    </a:p>
                  </a:txBody>
                  <a:tcPr marL="0" marR="0" marT="0" marB="0" vert="horz">
                    <a:lnL>
                      <a:noFill/>
                    </a:lnL>
                    <a:lnR>
                      <a:noFill/>
                    </a:lnR>
                    <a:lnT>
                      <a:noFill/>
                    </a:lnT>
                    <a:lnB>
                      <a:noFill/>
                    </a:lnB>
                    <a:solidFill>
                      <a:srgbClr val="F2F2F2"/>
                    </a:solidFill>
                  </a:tcPr>
                </a:tc>
                <a:tc>
                  <a:txBody>
                    <a:bodyPr/>
                    <a:lstStyle/>
                    <a:p>
                      <a:pPr algn="l" rtl="0" eaLnBrk="0">
                        <a:lnSpc>
                          <a:spcPct val="199000"/>
                        </a:lnSpc>
                      </a:pPr>
                      <a:endParaRPr lang="en-US" altLang="en-US" sz="100" dirty="0"/>
                    </a:p>
                    <a:p>
                      <a:pPr marL="187325" algn="l" rtl="0" eaLnBrk="0">
                        <a:lnSpc>
                          <a:spcPct val="95000"/>
                        </a:lnSpc>
                      </a:pP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的比值为基准，</a:t>
                      </a:r>
                      <a:r>
                        <a:rPr sz="1400" b="1" kern="0" spc="-3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并应按下列原则判</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别：</a:t>
                      </a:r>
                      <a:endParaRPr lang="en-US" altLang="en-US" sz="1400" dirty="0"/>
                    </a:p>
                  </a:txBody>
                  <a:tcPr marL="0" marR="0" marT="0" marB="0" vert="horz">
                    <a:lnL>
                      <a:noFill/>
                    </a:lnL>
                    <a:lnR>
                      <a:noFill/>
                    </a:lnR>
                    <a:lnT>
                      <a:noFill/>
                    </a:lnT>
                    <a:lnB>
                      <a:noFill/>
                    </a:lnB>
                    <a:solidFill>
                      <a:srgbClr val="C4D9F3"/>
                    </a:solidFill>
                  </a:tcPr>
                </a:tc>
                <a:tc>
                  <a:txBody>
                    <a:bodyPr/>
                    <a:lstStyle/>
                    <a:p>
                      <a:pPr algn="l" rtl="0" eaLnBrk="0">
                        <a:lnSpc>
                          <a:spcPct val="130000"/>
                        </a:lnSpc>
                      </a:pPr>
                      <a:endParaRPr lang="en-US" altLang="en-US" sz="100" dirty="0"/>
                    </a:p>
                    <a:p>
                      <a:pPr marL="176530" algn="l" rtl="0" eaLnBrk="0">
                        <a:lnSpc>
                          <a:spcPct val="96000"/>
                        </a:lnSpc>
                        <a:spcBef>
                          <a:spcPts val="0"/>
                        </a:spcBef>
                      </a:pP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根据操作与维护人员的身高范围而</a:t>
                      </a:r>
                      <a:endParaRPr lang="en-US" altLang="en-US" sz="1400" dirty="0"/>
                    </a:p>
                  </a:txBody>
                  <a:tcPr marL="0" marR="0" marT="0" marB="0" vert="horz">
                    <a:lnL>
                      <a:noFill/>
                    </a:lnL>
                    <a:lnR>
                      <a:noFill/>
                    </a:lnR>
                    <a:lnT>
                      <a:noFill/>
                    </a:lnT>
                    <a:lnB>
                      <a:noFill/>
                    </a:lnB>
                    <a:solidFill>
                      <a:srgbClr val="F2F2F2"/>
                    </a:solidFill>
                  </a:tcPr>
                </a:tc>
              </a:tr>
              <a:tr h="260350">
                <a:tc>
                  <a:txBody>
                    <a:bodyPr/>
                    <a:lstStyle/>
                    <a:p>
                      <a:pPr algn="l" rtl="0" eaLnBrk="0">
                        <a:lnSpc>
                          <a:spcPct val="101000"/>
                        </a:lnSpc>
                      </a:pPr>
                      <a:endParaRPr lang="en-US" altLang="en-US" sz="200" dirty="0"/>
                    </a:p>
                    <a:p>
                      <a:pPr marL="9525" algn="l" rtl="0" eaLnBrk="0">
                        <a:lnSpc>
                          <a:spcPts val="1755"/>
                        </a:lnSpc>
                        <a:spcBef>
                          <a:spcPts val="0"/>
                        </a:spcBef>
                      </a:pPr>
                      <a:r>
                        <a:rPr sz="1400" b="1" kern="0" spc="50" dirty="0">
                          <a:solidFill>
                            <a:srgbClr val="1A4780">
                              <a:alpha val="100000"/>
                            </a:srgbClr>
                          </a:solidFill>
                          <a:latin typeface="Arial" panose="020B0604020202020204"/>
                          <a:ea typeface="Arial" panose="020B0604020202020204"/>
                          <a:cs typeface="Arial" panose="020B0604020202020204"/>
                        </a:rPr>
                        <a:t>•    </a:t>
                      </a:r>
                      <a:r>
                        <a:rPr sz="14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释放源的特性、</a:t>
                      </a:r>
                      <a:endParaRPr lang="en-US" altLang="en-US" sz="1400" dirty="0"/>
                    </a:p>
                  </a:txBody>
                  <a:tcPr marL="0" marR="0" marT="0" marB="0" vert="horz">
                    <a:lnL>
                      <a:noFill/>
                    </a:lnL>
                    <a:lnR>
                      <a:noFill/>
                    </a:lnR>
                    <a:lnT>
                      <a:noFill/>
                    </a:lnT>
                    <a:lnB>
                      <a:noFill/>
                    </a:lnB>
                    <a:solidFill>
                      <a:srgbClr val="F2F2F2"/>
                    </a:solidFill>
                  </a:tcPr>
                </a:tc>
                <a:tc>
                  <a:txBody>
                    <a:bodyPr/>
                    <a:lstStyle/>
                    <a:p>
                      <a:pPr algn="l" rtl="0" eaLnBrk="0">
                        <a:lnSpc>
                          <a:spcPct val="101000"/>
                        </a:lnSpc>
                      </a:pPr>
                      <a:endParaRPr lang="en-US" altLang="en-US" sz="200" dirty="0"/>
                    </a:p>
                    <a:p>
                      <a:pPr marL="186690" algn="l" rtl="0" eaLnBrk="0">
                        <a:lnSpc>
                          <a:spcPts val="1755"/>
                        </a:lnSpc>
                        <a:spcBef>
                          <a:spcPts val="0"/>
                        </a:spcBef>
                      </a:pPr>
                      <a:r>
                        <a:rPr sz="1400" b="1" kern="0" spc="60" dirty="0">
                          <a:solidFill>
                            <a:srgbClr val="1A4780">
                              <a:alpha val="100000"/>
                            </a:srgbClr>
                          </a:solidFill>
                          <a:latin typeface="Arial" panose="020B0604020202020204"/>
                          <a:ea typeface="Arial" panose="020B0604020202020204"/>
                          <a:cs typeface="Arial" panose="020B0604020202020204"/>
                        </a:rPr>
                        <a:t>•    </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当比值大于或等于</a:t>
                      </a:r>
                      <a:r>
                        <a:rPr sz="1400" b="1" kern="0" spc="60" dirty="0">
                          <a:solidFill>
                            <a:srgbClr val="000000">
                              <a:alpha val="100000"/>
                            </a:srgbClr>
                          </a:solidFill>
                          <a:latin typeface="Arial" panose="020B0604020202020204"/>
                          <a:ea typeface="Arial" panose="020B0604020202020204"/>
                          <a:cs typeface="Arial" panose="020B0604020202020204"/>
                        </a:rPr>
                        <a:t>1.2</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时，</a:t>
                      </a:r>
                      <a:r>
                        <a:rPr sz="1400" b="1" kern="0" spc="-2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则泄漏的气</a:t>
                      </a:r>
                      <a:endParaRPr lang="en-US" altLang="en-US" sz="1400" dirty="0"/>
                    </a:p>
                  </a:txBody>
                  <a:tcPr marL="0" marR="0" marT="0" marB="0" vert="horz">
                    <a:lnL>
                      <a:noFill/>
                    </a:lnL>
                    <a:lnR>
                      <a:noFill/>
                    </a:lnR>
                    <a:lnT>
                      <a:noFill/>
                    </a:lnT>
                    <a:lnB>
                      <a:noFill/>
                    </a:lnB>
                    <a:solidFill>
                      <a:srgbClr val="C4D9F3"/>
                    </a:solidFill>
                  </a:tcPr>
                </a:tc>
                <a:tc>
                  <a:txBody>
                    <a:bodyPr/>
                    <a:lstStyle/>
                    <a:p>
                      <a:pPr algn="l" rtl="0" eaLnBrk="0">
                        <a:lnSpc>
                          <a:spcPct val="53000"/>
                        </a:lnSpc>
                      </a:pPr>
                      <a:endParaRPr lang="en-US" altLang="en-US" sz="100" dirty="0"/>
                    </a:p>
                    <a:p>
                      <a:pPr marL="176530" algn="l" rtl="0" eaLnBrk="0">
                        <a:lnSpc>
                          <a:spcPct val="96000"/>
                        </a:lnSpc>
                      </a:pP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定的</a:t>
                      </a:r>
                      <a:endParaRPr lang="en-US" altLang="en-US" sz="1400" dirty="0"/>
                    </a:p>
                  </a:txBody>
                  <a:tcPr marL="0" marR="0" marT="0" marB="0" vert="horz">
                    <a:lnL>
                      <a:noFill/>
                    </a:lnL>
                    <a:lnR>
                      <a:noFill/>
                    </a:lnR>
                    <a:lnT>
                      <a:noFill/>
                    </a:lnT>
                    <a:lnB>
                      <a:noFill/>
                    </a:lnB>
                    <a:solidFill>
                      <a:srgbClr val="F2F2F2"/>
                    </a:solidFill>
                  </a:tcPr>
                </a:tc>
              </a:tr>
              <a:tr h="233045">
                <a:tc>
                  <a:txBody>
                    <a:bodyPr/>
                    <a:lstStyle/>
                    <a:p>
                      <a:pPr algn="l" rtl="0" eaLnBrk="0">
                        <a:lnSpc>
                          <a:spcPct val="129000"/>
                        </a:lnSpc>
                      </a:pPr>
                      <a:endParaRPr lang="en-US" altLang="en-US" sz="100" dirty="0"/>
                    </a:p>
                    <a:p>
                      <a:pPr marL="9525" algn="l" rtl="0" eaLnBrk="0">
                        <a:lnSpc>
                          <a:spcPct val="97000"/>
                        </a:lnSpc>
                        <a:spcBef>
                          <a:spcPts val="0"/>
                        </a:spcBef>
                      </a:pPr>
                      <a:r>
                        <a:rPr sz="1400" b="1" kern="0" spc="50" dirty="0">
                          <a:solidFill>
                            <a:srgbClr val="1A4780">
                              <a:alpha val="100000"/>
                            </a:srgbClr>
                          </a:solidFill>
                          <a:latin typeface="Arial" panose="020B0604020202020204"/>
                          <a:ea typeface="Arial" panose="020B0604020202020204"/>
                          <a:cs typeface="Arial" panose="020B0604020202020204"/>
                        </a:rPr>
                        <a:t>•    </a:t>
                      </a:r>
                      <a:r>
                        <a:rPr sz="14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生产场地布置、</a:t>
                      </a:r>
                      <a:endParaRPr lang="en-US" altLang="en-US" sz="1400" dirty="0"/>
                    </a:p>
                  </a:txBody>
                  <a:tcPr marL="0" marR="0" marT="0" marB="0" vert="horz">
                    <a:lnL>
                      <a:noFill/>
                    </a:lnL>
                    <a:lnR>
                      <a:noFill/>
                    </a:lnR>
                    <a:lnT>
                      <a:noFill/>
                    </a:lnT>
                    <a:lnB>
                      <a:noFill/>
                    </a:lnB>
                    <a:solidFill>
                      <a:srgbClr val="F2F2F2"/>
                    </a:solidFill>
                  </a:tcPr>
                </a:tc>
                <a:tc>
                  <a:txBody>
                    <a:bodyPr/>
                    <a:lstStyle/>
                    <a:p>
                      <a:pPr algn="l" rtl="0" eaLnBrk="0">
                        <a:lnSpc>
                          <a:spcPct val="199000"/>
                        </a:lnSpc>
                      </a:pPr>
                      <a:endParaRPr lang="en-US" altLang="en-US" sz="100" dirty="0"/>
                    </a:p>
                    <a:p>
                      <a:pPr marL="461645" algn="l" rtl="0" eaLnBrk="0">
                        <a:lnSpc>
                          <a:spcPct val="92000"/>
                        </a:lnSpc>
                        <a:spcBef>
                          <a:spcPts val="0"/>
                        </a:spcBef>
                      </a:pP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体重于空气；</a:t>
                      </a:r>
                      <a:endParaRPr lang="en-US" altLang="en-US" sz="1400" dirty="0"/>
                    </a:p>
                  </a:txBody>
                  <a:tcPr marL="0" marR="0" marT="0" marB="0" vert="horz">
                    <a:lnL>
                      <a:noFill/>
                    </a:lnL>
                    <a:lnR>
                      <a:noFill/>
                    </a:lnR>
                    <a:lnT>
                      <a:noFill/>
                    </a:lnT>
                    <a:lnB>
                      <a:noFill/>
                    </a:lnB>
                    <a:solidFill>
                      <a:srgbClr val="C4D9F3"/>
                    </a:solidFill>
                  </a:tcPr>
                </a:tc>
                <a:tc>
                  <a:txBody>
                    <a:bodyPr/>
                    <a:lstStyle/>
                    <a:p>
                      <a:pPr algn="l" rtl="0" eaLnBrk="0">
                        <a:lnSpc>
                          <a:spcPct val="100000"/>
                        </a:lnSpc>
                      </a:pPr>
                      <a:endParaRPr lang="en-US" altLang="en-US" sz="1000" dirty="0"/>
                    </a:p>
                  </a:txBody>
                  <a:tcPr marL="0" marR="0" marT="0" marB="0" vert="horz">
                    <a:lnL>
                      <a:noFill/>
                    </a:lnL>
                    <a:lnR>
                      <a:noFill/>
                    </a:lnR>
                    <a:lnT>
                      <a:noFill/>
                    </a:lnT>
                    <a:lnB>
                      <a:noFill/>
                    </a:lnB>
                  </a:tcPr>
                </a:tc>
              </a:tr>
              <a:tr h="236854">
                <a:tc>
                  <a:txBody>
                    <a:bodyPr/>
                    <a:lstStyle/>
                    <a:p>
                      <a:pPr algn="l" rtl="0" eaLnBrk="0">
                        <a:lnSpc>
                          <a:spcPct val="112000"/>
                        </a:lnSpc>
                      </a:pPr>
                      <a:endParaRPr lang="en-US" altLang="en-US" sz="200" dirty="0"/>
                    </a:p>
                    <a:p>
                      <a:pPr marL="9525" algn="l" rtl="0" eaLnBrk="0">
                        <a:lnSpc>
                          <a:spcPct val="92000"/>
                        </a:lnSpc>
                        <a:spcBef>
                          <a:spcPts val="0"/>
                        </a:spcBef>
                      </a:pPr>
                      <a:r>
                        <a:rPr sz="1400" b="1" kern="0" spc="40" dirty="0">
                          <a:solidFill>
                            <a:srgbClr val="1A4780">
                              <a:alpha val="100000"/>
                            </a:srgbClr>
                          </a:solidFill>
                          <a:latin typeface="Arial" panose="020B0604020202020204"/>
                          <a:ea typeface="Arial" panose="020B0604020202020204"/>
                          <a:cs typeface="Arial" panose="020B0604020202020204"/>
                        </a:rPr>
                        <a:t>•</a:t>
                      </a:r>
                      <a:r>
                        <a:rPr sz="1400" b="1" kern="0" spc="50" dirty="0">
                          <a:solidFill>
                            <a:srgbClr val="1A4780">
                              <a:alpha val="100000"/>
                            </a:srgbClr>
                          </a:solidFill>
                          <a:latin typeface="Arial" panose="020B0604020202020204"/>
                          <a:ea typeface="Arial" panose="020B0604020202020204"/>
                          <a:cs typeface="Arial" panose="020B0604020202020204"/>
                        </a:rPr>
                        <a:t>    </a:t>
                      </a:r>
                      <a:r>
                        <a:rPr sz="14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地理条件、</a:t>
                      </a:r>
                      <a:endParaRPr lang="en-US" altLang="en-US" sz="1400" dirty="0"/>
                    </a:p>
                  </a:txBody>
                  <a:tcPr marL="0" marR="0" marT="0" marB="0" vert="horz">
                    <a:lnL>
                      <a:noFill/>
                    </a:lnL>
                    <a:lnR>
                      <a:noFill/>
                    </a:lnR>
                    <a:lnT>
                      <a:noFill/>
                    </a:lnT>
                    <a:lnB>
                      <a:noFill/>
                    </a:lnB>
                    <a:solidFill>
                      <a:srgbClr val="F2F2F2"/>
                    </a:solidFill>
                  </a:tcPr>
                </a:tc>
                <a:tc>
                  <a:txBody>
                    <a:bodyPr/>
                    <a:lstStyle/>
                    <a:p>
                      <a:pPr algn="l" rtl="0" eaLnBrk="0">
                        <a:lnSpc>
                          <a:spcPct val="112000"/>
                        </a:lnSpc>
                      </a:pPr>
                      <a:endParaRPr lang="en-US" altLang="en-US" sz="200" dirty="0"/>
                    </a:p>
                    <a:p>
                      <a:pPr marL="186690" algn="l" rtl="0" eaLnBrk="0">
                        <a:lnSpc>
                          <a:spcPct val="92000"/>
                        </a:lnSpc>
                        <a:spcBef>
                          <a:spcPts val="0"/>
                        </a:spcBef>
                      </a:pPr>
                      <a:r>
                        <a:rPr sz="1400" b="1" kern="0" spc="60" dirty="0">
                          <a:solidFill>
                            <a:srgbClr val="1A4780">
                              <a:alpha val="100000"/>
                            </a:srgbClr>
                          </a:solidFill>
                          <a:latin typeface="Arial" panose="020B0604020202020204"/>
                          <a:ea typeface="Arial" panose="020B0604020202020204"/>
                          <a:cs typeface="Arial" panose="020B0604020202020204"/>
                        </a:rPr>
                        <a:t>•    </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当比值大</a:t>
                      </a:r>
                      <a:r>
                        <a:rPr sz="14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于或等于</a:t>
                      </a:r>
                      <a:r>
                        <a:rPr sz="1400" b="1" kern="0" spc="50" dirty="0">
                          <a:solidFill>
                            <a:srgbClr val="000000">
                              <a:alpha val="100000"/>
                            </a:srgbClr>
                          </a:solidFill>
                          <a:latin typeface="Arial" panose="020B0604020202020204"/>
                          <a:ea typeface="Arial" panose="020B0604020202020204"/>
                          <a:cs typeface="Arial" panose="020B0604020202020204"/>
                        </a:rPr>
                        <a:t>1.0</a:t>
                      </a:r>
                      <a:r>
                        <a:rPr sz="14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、小于</a:t>
                      </a:r>
                      <a:r>
                        <a:rPr sz="1400" b="1" kern="0" spc="50" dirty="0">
                          <a:solidFill>
                            <a:srgbClr val="000000">
                              <a:alpha val="100000"/>
                            </a:srgbClr>
                          </a:solidFill>
                          <a:latin typeface="Arial" panose="020B0604020202020204"/>
                          <a:ea typeface="Arial" panose="020B0604020202020204"/>
                          <a:cs typeface="Arial" panose="020B0604020202020204"/>
                        </a:rPr>
                        <a:t>1</a:t>
                      </a:r>
                      <a:r>
                        <a:rPr sz="14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400" b="1"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50" dirty="0">
                          <a:solidFill>
                            <a:srgbClr val="000000">
                              <a:alpha val="100000"/>
                            </a:srgbClr>
                          </a:solidFill>
                          <a:latin typeface="Arial" panose="020B0604020202020204"/>
                          <a:ea typeface="Arial" panose="020B0604020202020204"/>
                          <a:cs typeface="Arial" panose="020B0604020202020204"/>
                        </a:rPr>
                        <a:t>2</a:t>
                      </a:r>
                      <a:r>
                        <a:rPr sz="14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时，</a:t>
                      </a:r>
                      <a:endParaRPr lang="en-US" altLang="en-US" sz="1400" dirty="0"/>
                    </a:p>
                  </a:txBody>
                  <a:tcPr marL="0" marR="0" marT="0" marB="0" vert="horz">
                    <a:lnL>
                      <a:noFill/>
                    </a:lnL>
                    <a:lnR>
                      <a:noFill/>
                    </a:lnR>
                    <a:lnT>
                      <a:noFill/>
                    </a:lnT>
                    <a:lnB>
                      <a:noFill/>
                    </a:lnB>
                    <a:solidFill>
                      <a:srgbClr val="C4D9F3"/>
                    </a:solidFill>
                  </a:tcPr>
                </a:tc>
                <a:tc>
                  <a:txBody>
                    <a:bodyPr/>
                    <a:lstStyle/>
                    <a:p>
                      <a:pPr algn="l" rtl="0" eaLnBrk="0">
                        <a:lnSpc>
                          <a:spcPct val="30000"/>
                        </a:lnSpc>
                      </a:pPr>
                      <a:endParaRPr lang="en-US" altLang="en-US" sz="100" dirty="0"/>
                    </a:p>
                    <a:p>
                      <a:pPr marL="183515" algn="l" rtl="0" eaLnBrk="0">
                        <a:lnSpc>
                          <a:spcPct val="100000"/>
                        </a:lnSpc>
                      </a:pPr>
                      <a:r>
                        <a:rPr sz="1400" kern="0" spc="90" dirty="0">
                          <a:ln w="1891" cap="flat" cmpd="sng">
                            <a:solidFill>
                              <a:srgbClr val="001F5F">
                                <a:alpha val="100000"/>
                              </a:srgbClr>
                            </a:solidFill>
                            <a:prstDash val="solid"/>
                            <a:miter lim="10"/>
                          </a:ln>
                          <a:solidFill>
                            <a:srgbClr val="001F5F">
                              <a:alpha val="100000"/>
                            </a:srgbClr>
                          </a:solidFill>
                          <a:latin typeface="宋体" panose="02010600030101010101" pitchFamily="2" charset="-122"/>
                          <a:ea typeface="宋体" panose="02010600030101010101" pitchFamily="2" charset="-122"/>
                          <a:cs typeface="宋体" panose="02010600030101010101" pitchFamily="2" charset="-122"/>
                        </a:rPr>
                        <a:t>线型可燃气体探测器宜</a:t>
                      </a:r>
                      <a:r>
                        <a:rPr sz="1400" kern="0" spc="80" dirty="0">
                          <a:ln w="1891" cap="flat" cmpd="sng">
                            <a:solidFill>
                              <a:srgbClr val="001F5F">
                                <a:alpha val="100000"/>
                              </a:srgbClr>
                            </a:solidFill>
                            <a:prstDash val="solid"/>
                            <a:miter lim="10"/>
                          </a:ln>
                          <a:solidFill>
                            <a:srgbClr val="001F5F">
                              <a:alpha val="100000"/>
                            </a:srgbClr>
                          </a:solidFill>
                          <a:latin typeface="宋体" panose="02010600030101010101" pitchFamily="2" charset="-122"/>
                          <a:ea typeface="宋体" panose="02010600030101010101" pitchFamily="2" charset="-122"/>
                          <a:cs typeface="宋体" panose="02010600030101010101" pitchFamily="2" charset="-122"/>
                        </a:rPr>
                        <a:t>安装于大</a:t>
                      </a:r>
                      <a:endParaRPr lang="en-US" altLang="en-US" sz="1400" dirty="0"/>
                    </a:p>
                  </a:txBody>
                  <a:tcPr marL="0" marR="0" marT="0" marB="0" vert="horz">
                    <a:lnL>
                      <a:noFill/>
                    </a:lnL>
                    <a:lnR>
                      <a:noFill/>
                    </a:lnR>
                    <a:lnT>
                      <a:noFill/>
                    </a:lnT>
                    <a:lnB>
                      <a:noFill/>
                    </a:lnB>
                  </a:tcPr>
                </a:tc>
              </a:tr>
              <a:tr h="233679">
                <a:tc>
                  <a:txBody>
                    <a:bodyPr/>
                    <a:lstStyle/>
                    <a:p>
                      <a:pPr algn="l" rtl="0" eaLnBrk="0">
                        <a:lnSpc>
                          <a:spcPct val="105000"/>
                        </a:lnSpc>
                      </a:pPr>
                      <a:endParaRPr lang="en-US" altLang="en-US" sz="300" dirty="0"/>
                    </a:p>
                    <a:p>
                      <a:pPr marL="9525" algn="l" rtl="0" eaLnBrk="0">
                        <a:lnSpc>
                          <a:spcPct val="84000"/>
                        </a:lnSpc>
                        <a:spcBef>
                          <a:spcPts val="0"/>
                        </a:spcBef>
                      </a:pPr>
                      <a:r>
                        <a:rPr sz="1400" b="1" kern="0" spc="40" dirty="0">
                          <a:solidFill>
                            <a:srgbClr val="1A4780">
                              <a:alpha val="100000"/>
                            </a:srgbClr>
                          </a:solidFill>
                          <a:latin typeface="Arial" panose="020B0604020202020204"/>
                          <a:ea typeface="Arial" panose="020B0604020202020204"/>
                          <a:cs typeface="Arial" panose="020B0604020202020204"/>
                        </a:rPr>
                        <a:t>•</a:t>
                      </a:r>
                      <a:r>
                        <a:rPr sz="1400" b="1" kern="0" spc="50" dirty="0">
                          <a:solidFill>
                            <a:srgbClr val="1A4780">
                              <a:alpha val="100000"/>
                            </a:srgbClr>
                          </a:solidFill>
                          <a:latin typeface="Arial" panose="020B0604020202020204"/>
                          <a:ea typeface="Arial" panose="020B0604020202020204"/>
                          <a:cs typeface="Arial" panose="020B0604020202020204"/>
                        </a:rPr>
                        <a:t>    </a:t>
                      </a:r>
                      <a:r>
                        <a:rPr sz="14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环境气候、</a:t>
                      </a:r>
                      <a:endParaRPr lang="en-US" altLang="en-US" sz="1400" dirty="0"/>
                    </a:p>
                  </a:txBody>
                  <a:tcPr marL="0" marR="0" marT="0" marB="0" vert="horz">
                    <a:lnL>
                      <a:noFill/>
                    </a:lnL>
                    <a:lnR>
                      <a:noFill/>
                    </a:lnR>
                    <a:lnT>
                      <a:noFill/>
                    </a:lnT>
                    <a:lnB>
                      <a:noFill/>
                    </a:lnB>
                    <a:solidFill>
                      <a:srgbClr val="F2F2F2"/>
                    </a:solidFill>
                  </a:tcPr>
                </a:tc>
                <a:tc>
                  <a:txBody>
                    <a:bodyPr/>
                    <a:lstStyle/>
                    <a:p>
                      <a:pPr algn="l" rtl="0" eaLnBrk="0">
                        <a:lnSpc>
                          <a:spcPct val="128000"/>
                        </a:lnSpc>
                      </a:pPr>
                      <a:endParaRPr lang="en-US" altLang="en-US" sz="300" dirty="0"/>
                    </a:p>
                    <a:p>
                      <a:pPr marL="462280" algn="l" rtl="0" eaLnBrk="0">
                        <a:lnSpc>
                          <a:spcPct val="79000"/>
                        </a:lnSpc>
                        <a:spcBef>
                          <a:spcPts val="0"/>
                        </a:spcBef>
                      </a:pP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则泄漏的气体为略重于空气</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400" dirty="0"/>
                    </a:p>
                  </a:txBody>
                  <a:tcPr marL="0" marR="0" marT="0" marB="0" vert="horz">
                    <a:lnL>
                      <a:noFill/>
                    </a:lnL>
                    <a:lnR>
                      <a:noFill/>
                    </a:lnR>
                    <a:lnT>
                      <a:noFill/>
                    </a:lnT>
                    <a:lnB>
                      <a:noFill/>
                    </a:lnB>
                    <a:solidFill>
                      <a:srgbClr val="C4D9F3"/>
                    </a:solidFill>
                  </a:tcPr>
                </a:tc>
                <a:tc>
                  <a:txBody>
                    <a:bodyPr/>
                    <a:lstStyle/>
                    <a:p>
                      <a:pPr marL="187325" algn="l" rtl="0" eaLnBrk="0">
                        <a:lnSpc>
                          <a:spcPct val="96000"/>
                        </a:lnSpc>
                        <a:spcBef>
                          <a:spcPts val="5"/>
                        </a:spcBef>
                      </a:pPr>
                      <a:r>
                        <a:rPr sz="1400" kern="0" spc="80" dirty="0">
                          <a:ln w="1891" cap="flat" cmpd="sng">
                            <a:solidFill>
                              <a:srgbClr val="001F5F">
                                <a:alpha val="100000"/>
                              </a:srgbClr>
                            </a:solidFill>
                            <a:prstDash val="solid"/>
                            <a:miter lim="10"/>
                          </a:ln>
                          <a:solidFill>
                            <a:srgbClr val="001F5F">
                              <a:alpha val="100000"/>
                            </a:srgbClr>
                          </a:solidFill>
                          <a:latin typeface="宋体" panose="02010600030101010101" pitchFamily="2" charset="-122"/>
                          <a:ea typeface="宋体" panose="02010600030101010101" pitchFamily="2" charset="-122"/>
                          <a:cs typeface="宋体" panose="02010600030101010101" pitchFamily="2" charset="-122"/>
                        </a:rPr>
                        <a:t>空间开放环境，其检测区域长度</a:t>
                      </a:r>
                      <a:endParaRPr lang="en-US" altLang="en-US" sz="1400" dirty="0"/>
                    </a:p>
                  </a:txBody>
                  <a:tcPr marL="0" marR="0" marT="748" marB="0" vert="horz">
                    <a:lnL>
                      <a:noFill/>
                    </a:lnL>
                    <a:lnR>
                      <a:noFill/>
                    </a:lnR>
                    <a:lnT>
                      <a:noFill/>
                    </a:lnT>
                    <a:lnB>
                      <a:noFill/>
                    </a:lnB>
                  </a:tcPr>
                </a:tc>
              </a:tr>
              <a:tr h="291465">
                <a:tc>
                  <a:txBody>
                    <a:bodyPr/>
                    <a:lstStyle/>
                    <a:p>
                      <a:pPr algn="l" rtl="0" eaLnBrk="0">
                        <a:lnSpc>
                          <a:spcPct val="102000"/>
                        </a:lnSpc>
                      </a:pPr>
                      <a:endParaRPr lang="en-US" altLang="en-US" sz="400" dirty="0"/>
                    </a:p>
                    <a:p>
                      <a:pPr marL="9525" algn="l" rtl="0" eaLnBrk="0">
                        <a:lnSpc>
                          <a:spcPts val="1755"/>
                        </a:lnSpc>
                        <a:spcBef>
                          <a:spcPts val="0"/>
                        </a:spcBef>
                      </a:pPr>
                      <a:r>
                        <a:rPr sz="1400" b="1" kern="0" spc="50" dirty="0">
                          <a:solidFill>
                            <a:srgbClr val="1A4780">
                              <a:alpha val="100000"/>
                            </a:srgbClr>
                          </a:solidFill>
                          <a:latin typeface="Arial" panose="020B0604020202020204"/>
                          <a:ea typeface="Arial" panose="020B0604020202020204"/>
                          <a:cs typeface="Arial" panose="020B0604020202020204"/>
                        </a:rPr>
                        <a:t>•    </a:t>
                      </a:r>
                      <a:r>
                        <a:rPr sz="14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探测器的特点、</a:t>
                      </a:r>
                      <a:endParaRPr lang="en-US" altLang="en-US" sz="1400" dirty="0"/>
                    </a:p>
                  </a:txBody>
                  <a:tcPr marL="0" marR="0" marT="0" marB="0" vert="horz">
                    <a:lnL>
                      <a:noFill/>
                    </a:lnL>
                    <a:lnR>
                      <a:noFill/>
                    </a:lnR>
                    <a:lnT>
                      <a:noFill/>
                    </a:lnT>
                    <a:lnB>
                      <a:noFill/>
                    </a:lnB>
                    <a:solidFill>
                      <a:srgbClr val="F2F2F2"/>
                    </a:solidFill>
                  </a:tcPr>
                </a:tc>
                <a:tc>
                  <a:txBody>
                    <a:bodyPr/>
                    <a:lstStyle/>
                    <a:p>
                      <a:pPr algn="l" rtl="0" eaLnBrk="0">
                        <a:lnSpc>
                          <a:spcPct val="102000"/>
                        </a:lnSpc>
                      </a:pPr>
                      <a:endParaRPr lang="en-US" altLang="en-US" sz="400" dirty="0"/>
                    </a:p>
                    <a:p>
                      <a:pPr marL="186690" algn="l" rtl="0" eaLnBrk="0">
                        <a:lnSpc>
                          <a:spcPts val="1755"/>
                        </a:lnSpc>
                        <a:spcBef>
                          <a:spcPts val="0"/>
                        </a:spcBef>
                      </a:pPr>
                      <a:r>
                        <a:rPr sz="1400" b="1" kern="0" spc="50" dirty="0">
                          <a:solidFill>
                            <a:srgbClr val="1A4780">
                              <a:alpha val="100000"/>
                            </a:srgbClr>
                          </a:solidFill>
                          <a:latin typeface="Arial" panose="020B0604020202020204"/>
                          <a:ea typeface="Arial" panose="020B0604020202020204"/>
                          <a:cs typeface="Arial" panose="020B0604020202020204"/>
                        </a:rPr>
                        <a:t>•    </a:t>
                      </a:r>
                      <a:r>
                        <a:rPr sz="14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当比值为</a:t>
                      </a:r>
                      <a:r>
                        <a:rPr sz="1400" b="1" kern="0" spc="50" dirty="0">
                          <a:solidFill>
                            <a:srgbClr val="000000">
                              <a:alpha val="100000"/>
                            </a:srgbClr>
                          </a:solidFill>
                          <a:latin typeface="Arial" panose="020B0604020202020204"/>
                          <a:ea typeface="Arial" panose="020B0604020202020204"/>
                          <a:cs typeface="Arial" panose="020B0604020202020204"/>
                        </a:rPr>
                        <a:t>0.8</a:t>
                      </a:r>
                      <a:r>
                        <a:rPr sz="14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400" b="1" kern="0" spc="-2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50" dirty="0">
                          <a:solidFill>
                            <a:srgbClr val="000000">
                              <a:alpha val="100000"/>
                            </a:srgbClr>
                          </a:solidFill>
                          <a:latin typeface="Arial" panose="020B0604020202020204"/>
                          <a:ea typeface="Arial" panose="020B0604020202020204"/>
                          <a:cs typeface="Arial" panose="020B0604020202020204"/>
                        </a:rPr>
                        <a:t>1.0</a:t>
                      </a:r>
                      <a:r>
                        <a:rPr sz="14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时，</a:t>
                      </a:r>
                      <a:r>
                        <a:rPr sz="1400" b="1" kern="0" spc="-3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则泄漏的气体</a:t>
                      </a:r>
                      <a:r>
                        <a:rPr sz="14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为</a:t>
                      </a:r>
                      <a:endParaRPr lang="en-US" altLang="en-US" sz="1400" dirty="0"/>
                    </a:p>
                  </a:txBody>
                  <a:tcPr marL="0" marR="0" marT="0" marB="0" vert="horz">
                    <a:lnL>
                      <a:noFill/>
                    </a:lnL>
                    <a:lnR>
                      <a:noFill/>
                    </a:lnR>
                    <a:lnT>
                      <a:noFill/>
                    </a:lnT>
                    <a:lnB>
                      <a:noFill/>
                    </a:lnB>
                    <a:solidFill>
                      <a:srgbClr val="C4D9F3"/>
                    </a:solidFill>
                  </a:tcPr>
                </a:tc>
                <a:tc>
                  <a:txBody>
                    <a:bodyPr/>
                    <a:lstStyle/>
                    <a:p>
                      <a:pPr marL="184150" algn="l" rtl="0" eaLnBrk="0">
                        <a:lnSpc>
                          <a:spcPct val="89000"/>
                        </a:lnSpc>
                        <a:spcBef>
                          <a:spcPts val="5"/>
                        </a:spcBef>
                      </a:pPr>
                      <a:r>
                        <a:rPr sz="1400" kern="0" spc="60" dirty="0">
                          <a:ln w="1891" cap="flat" cmpd="sng">
                            <a:solidFill>
                              <a:srgbClr val="001F5F">
                                <a:alpha val="100000"/>
                              </a:srgbClr>
                            </a:solidFill>
                            <a:prstDash val="solid"/>
                            <a:miter lim="10"/>
                          </a:ln>
                          <a:solidFill>
                            <a:srgbClr val="001F5F">
                              <a:alpha val="100000"/>
                            </a:srgbClr>
                          </a:solidFill>
                          <a:latin typeface="宋体" panose="02010600030101010101" pitchFamily="2" charset="-122"/>
                          <a:ea typeface="宋体" panose="02010600030101010101" pitchFamily="2" charset="-122"/>
                          <a:cs typeface="宋体" panose="02010600030101010101" pitchFamily="2" charset="-122"/>
                        </a:rPr>
                        <a:t>不宜大于100m</a:t>
                      </a:r>
                      <a:endParaRPr lang="en-US" altLang="en-US" sz="1400" dirty="0"/>
                    </a:p>
                  </a:txBody>
                  <a:tcPr marL="0" marR="0" marT="462" marB="0" vert="horz">
                    <a:lnL>
                      <a:noFill/>
                    </a:lnL>
                    <a:lnR>
                      <a:noFill/>
                    </a:lnR>
                    <a:lnT>
                      <a:noFill/>
                    </a:lnT>
                    <a:lnB>
                      <a:noFill/>
                    </a:lnB>
                  </a:tcPr>
                </a:tc>
              </a:tr>
              <a:tr h="248920">
                <a:tc>
                  <a:txBody>
                    <a:bodyPr/>
                    <a:lstStyle/>
                    <a:p>
                      <a:pPr algn="l" rtl="0" eaLnBrk="0">
                        <a:lnSpc>
                          <a:spcPct val="126000"/>
                        </a:lnSpc>
                      </a:pPr>
                      <a:endParaRPr lang="en-US" altLang="en-US" sz="100" dirty="0"/>
                    </a:p>
                    <a:p>
                      <a:pPr marL="9525" algn="l" rtl="0" eaLnBrk="0">
                        <a:lnSpc>
                          <a:spcPts val="1760"/>
                        </a:lnSpc>
                      </a:pPr>
                      <a:r>
                        <a:rPr sz="1400" b="1" kern="0" spc="60" dirty="0">
                          <a:solidFill>
                            <a:srgbClr val="1A4780">
                              <a:alpha val="100000"/>
                            </a:srgbClr>
                          </a:solidFill>
                          <a:latin typeface="Arial" panose="020B0604020202020204"/>
                          <a:ea typeface="Arial" panose="020B0604020202020204"/>
                          <a:cs typeface="Arial" panose="020B0604020202020204"/>
                        </a:rPr>
                        <a:t>•    </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检测报警可靠性要</a:t>
                      </a:r>
                      <a:r>
                        <a:rPr sz="14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求、</a:t>
                      </a:r>
                      <a:endParaRPr lang="en-US" altLang="en-US" sz="1400" dirty="0"/>
                    </a:p>
                  </a:txBody>
                  <a:tcPr marL="0" marR="0" marT="0" marB="0" vert="horz">
                    <a:lnL>
                      <a:noFill/>
                    </a:lnL>
                    <a:lnR>
                      <a:noFill/>
                    </a:lnR>
                    <a:lnT>
                      <a:noFill/>
                    </a:lnT>
                    <a:lnB>
                      <a:noFill/>
                    </a:lnB>
                    <a:solidFill>
                      <a:srgbClr val="F2F2F2"/>
                    </a:solidFill>
                  </a:tcPr>
                </a:tc>
                <a:tc>
                  <a:txBody>
                    <a:bodyPr/>
                    <a:lstStyle/>
                    <a:p>
                      <a:pPr algn="l" rtl="0" eaLnBrk="0">
                        <a:lnSpc>
                          <a:spcPct val="198000"/>
                        </a:lnSpc>
                      </a:pPr>
                      <a:endParaRPr lang="en-US" altLang="en-US" sz="100" dirty="0"/>
                    </a:p>
                    <a:p>
                      <a:pPr marL="469900" algn="l" rtl="0" eaLnBrk="0">
                        <a:lnSpc>
                          <a:spcPct val="96000"/>
                        </a:lnSpc>
                        <a:spcBef>
                          <a:spcPts val="0"/>
                        </a:spcBef>
                      </a:pPr>
                      <a:r>
                        <a:rPr sz="14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略轻于空气；</a:t>
                      </a:r>
                      <a:endParaRPr lang="en-US" altLang="en-US" sz="1400" dirty="0"/>
                    </a:p>
                  </a:txBody>
                  <a:tcPr marL="0" marR="0" marT="0" marB="0" vert="horz">
                    <a:lnL>
                      <a:noFill/>
                    </a:lnL>
                    <a:lnR>
                      <a:noFill/>
                    </a:lnR>
                    <a:lnT>
                      <a:noFill/>
                    </a:lnT>
                    <a:lnB>
                      <a:noFill/>
                    </a:lnB>
                    <a:solidFill>
                      <a:srgbClr val="C4D9F3"/>
                    </a:solidFill>
                  </a:tcPr>
                </a:tc>
                <a:tc>
                  <a:txBody>
                    <a:bodyPr/>
                    <a:lstStyle/>
                    <a:p>
                      <a:pPr algn="l" rtl="0" eaLnBrk="0">
                        <a:lnSpc>
                          <a:spcPct val="100000"/>
                        </a:lnSpc>
                      </a:pPr>
                      <a:endParaRPr lang="en-US" altLang="en-US" sz="1000" dirty="0"/>
                    </a:p>
                  </a:txBody>
                  <a:tcPr marL="0" marR="0" marT="0" marB="0" vert="horz">
                    <a:lnL>
                      <a:noFill/>
                    </a:lnL>
                    <a:lnR>
                      <a:noFill/>
                    </a:lnR>
                    <a:lnT>
                      <a:noFill/>
                    </a:lnT>
                    <a:lnB>
                      <a:noFill/>
                    </a:lnB>
                  </a:tcPr>
                </a:tc>
              </a:tr>
              <a:tr h="254000">
                <a:tc>
                  <a:txBody>
                    <a:bodyPr/>
                    <a:lstStyle/>
                    <a:p>
                      <a:pPr algn="l" rtl="0" eaLnBrk="0">
                        <a:lnSpc>
                          <a:spcPct val="132000"/>
                        </a:lnSpc>
                      </a:pPr>
                      <a:endParaRPr lang="en-US" altLang="en-US" sz="100" dirty="0"/>
                    </a:p>
                    <a:p>
                      <a:pPr marL="9525" algn="l" rtl="0" eaLnBrk="0">
                        <a:lnSpc>
                          <a:spcPts val="1790"/>
                        </a:lnSpc>
                        <a:spcBef>
                          <a:spcPts val="0"/>
                        </a:spcBef>
                      </a:pPr>
                      <a:r>
                        <a:rPr sz="1400" b="1" kern="0" spc="50" dirty="0">
                          <a:solidFill>
                            <a:srgbClr val="1A4780">
                              <a:alpha val="100000"/>
                            </a:srgbClr>
                          </a:solidFill>
                          <a:latin typeface="Arial" panose="020B0604020202020204"/>
                          <a:ea typeface="Arial" panose="020B0604020202020204"/>
                          <a:cs typeface="Arial" panose="020B0604020202020204"/>
                        </a:rPr>
                        <a:t>•    </a:t>
                      </a:r>
                      <a:r>
                        <a:rPr sz="14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操作巡检路线</a:t>
                      </a:r>
                      <a:endParaRPr lang="en-US" altLang="en-US" sz="1400" dirty="0"/>
                    </a:p>
                  </a:txBody>
                  <a:tcPr marL="0" marR="0" marT="0" marB="0" vert="horz">
                    <a:lnL>
                      <a:noFill/>
                    </a:lnL>
                    <a:lnR>
                      <a:noFill/>
                    </a:lnR>
                    <a:lnT>
                      <a:noFill/>
                    </a:lnT>
                    <a:lnB>
                      <a:noFill/>
                    </a:lnB>
                    <a:solidFill>
                      <a:srgbClr val="F2F2F2"/>
                    </a:solidFill>
                  </a:tcPr>
                </a:tc>
                <a:tc>
                  <a:txBody>
                    <a:bodyPr/>
                    <a:lstStyle/>
                    <a:p>
                      <a:pPr algn="l" rtl="0" eaLnBrk="0">
                        <a:lnSpc>
                          <a:spcPct val="132000"/>
                        </a:lnSpc>
                      </a:pPr>
                      <a:endParaRPr lang="en-US" altLang="en-US" sz="100" dirty="0"/>
                    </a:p>
                    <a:p>
                      <a:pPr marL="186690" algn="l" rtl="0" eaLnBrk="0">
                        <a:lnSpc>
                          <a:spcPts val="1790"/>
                        </a:lnSpc>
                        <a:spcBef>
                          <a:spcPts val="0"/>
                        </a:spcBef>
                      </a:pPr>
                      <a:r>
                        <a:rPr sz="1400" b="1" kern="0" spc="60" dirty="0">
                          <a:solidFill>
                            <a:srgbClr val="1A4780">
                              <a:alpha val="100000"/>
                            </a:srgbClr>
                          </a:solidFill>
                          <a:latin typeface="Arial" panose="020B0604020202020204"/>
                          <a:ea typeface="Arial" panose="020B0604020202020204"/>
                          <a:cs typeface="Arial" panose="020B0604020202020204"/>
                        </a:rPr>
                        <a:t>•    </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当比值小于或等于</a:t>
                      </a:r>
                      <a:r>
                        <a:rPr sz="1400" b="1" kern="0" spc="60" dirty="0">
                          <a:solidFill>
                            <a:srgbClr val="000000">
                              <a:alpha val="100000"/>
                            </a:srgbClr>
                          </a:solidFill>
                          <a:latin typeface="Arial" panose="020B0604020202020204"/>
                          <a:ea typeface="Arial" panose="020B0604020202020204"/>
                          <a:cs typeface="Arial" panose="020B0604020202020204"/>
                        </a:rPr>
                        <a:t>0.8</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时，</a:t>
                      </a:r>
                      <a:r>
                        <a:rPr sz="1400" b="1" kern="0" spc="-2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则泄漏的气</a:t>
                      </a:r>
                      <a:endParaRPr lang="en-US" altLang="en-US" sz="1400" dirty="0"/>
                    </a:p>
                  </a:txBody>
                  <a:tcPr marL="0" marR="0" marT="0" marB="0" vert="horz">
                    <a:lnL>
                      <a:noFill/>
                    </a:lnL>
                    <a:lnR>
                      <a:noFill/>
                    </a:lnR>
                    <a:lnT>
                      <a:noFill/>
                    </a:lnT>
                    <a:lnB>
                      <a:noFill/>
                    </a:lnB>
                    <a:solidFill>
                      <a:srgbClr val="C4D9F3"/>
                    </a:solidFill>
                  </a:tcPr>
                </a:tc>
                <a:tc>
                  <a:txBody>
                    <a:bodyPr/>
                    <a:lstStyle/>
                    <a:p>
                      <a:pPr algn="l" rtl="0" eaLnBrk="0">
                        <a:lnSpc>
                          <a:spcPct val="100000"/>
                        </a:lnSpc>
                      </a:pPr>
                      <a:endParaRPr lang="en-US" altLang="en-US" sz="1000" dirty="0"/>
                    </a:p>
                  </a:txBody>
                  <a:tcPr marL="0" marR="0" marT="0" marB="0" vert="horz">
                    <a:lnL>
                      <a:noFill/>
                    </a:lnL>
                    <a:lnR>
                      <a:noFill/>
                    </a:lnR>
                    <a:lnT>
                      <a:noFill/>
                    </a:lnT>
                    <a:lnB>
                      <a:noFill/>
                    </a:lnB>
                  </a:tcPr>
                </a:tc>
              </a:tr>
              <a:tr h="491490">
                <a:tc>
                  <a:txBody>
                    <a:bodyPr/>
                    <a:lstStyle/>
                    <a:p>
                      <a:pPr algn="l" rtl="0" eaLnBrk="0">
                        <a:lnSpc>
                          <a:spcPct val="162000"/>
                        </a:lnSpc>
                      </a:pPr>
                      <a:endParaRPr lang="en-US" altLang="en-US" sz="100" dirty="0"/>
                    </a:p>
                    <a:p>
                      <a:pPr marL="1270" algn="l" rtl="0" eaLnBrk="0">
                        <a:lnSpc>
                          <a:spcPct val="106000"/>
                        </a:lnSpc>
                        <a:spcBef>
                          <a:spcPts val="0"/>
                        </a:spcBef>
                      </a:pP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等因素进行综合分析，</a:t>
                      </a:r>
                      <a:r>
                        <a:rPr sz="1400" b="1" kern="0" spc="-3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选择可</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体及有毒气体容易积</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聚、便于采样</a:t>
                      </a:r>
                      <a:endParaRPr lang="en-US" altLang="en-US" sz="1400" dirty="0"/>
                    </a:p>
                  </a:txBody>
                  <a:tcPr marL="0" marR="0" marT="0" marB="0" vert="horz">
                    <a:lnL>
                      <a:noFill/>
                    </a:lnL>
                    <a:lnR>
                      <a:noFill/>
                    </a:lnR>
                    <a:lnT>
                      <a:noFill/>
                    </a:lnT>
                    <a:lnB>
                      <a:noFill/>
                    </a:lnB>
                    <a:solidFill>
                      <a:srgbClr val="F2F2F2"/>
                    </a:solidFill>
                  </a:tcPr>
                </a:tc>
                <a:tc>
                  <a:txBody>
                    <a:bodyPr/>
                    <a:lstStyle/>
                    <a:p>
                      <a:pPr algn="l" rtl="0" eaLnBrk="0">
                        <a:lnSpc>
                          <a:spcPct val="167000"/>
                        </a:lnSpc>
                      </a:pPr>
                      <a:endParaRPr lang="en-US" altLang="en-US" sz="100" dirty="0"/>
                    </a:p>
                    <a:p>
                      <a:pPr marL="461645" algn="l" rtl="0" eaLnBrk="0">
                        <a:lnSpc>
                          <a:spcPct val="96000"/>
                        </a:lnSpc>
                        <a:spcBef>
                          <a:spcPts val="0"/>
                        </a:spcBef>
                      </a:pP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体为轻于空气。</a:t>
                      </a:r>
                      <a:endParaRPr lang="en-US" altLang="en-US" sz="1400" dirty="0"/>
                    </a:p>
                  </a:txBody>
                  <a:tcPr marL="0" marR="0" marT="0" marB="0" vert="horz">
                    <a:lnL>
                      <a:noFill/>
                    </a:lnL>
                    <a:lnR>
                      <a:noFill/>
                    </a:lnR>
                    <a:lnT>
                      <a:noFill/>
                    </a:lnT>
                    <a:lnB>
                      <a:noFill/>
                    </a:lnB>
                    <a:solidFill>
                      <a:srgbClr val="C4D9F3"/>
                    </a:solidFill>
                  </a:tcPr>
                </a:tc>
                <a:tc>
                  <a:txBody>
                    <a:bodyPr/>
                    <a:lstStyle/>
                    <a:p>
                      <a:pPr algn="l" rtl="0" eaLnBrk="0">
                        <a:lnSpc>
                          <a:spcPct val="100000"/>
                        </a:lnSpc>
                      </a:pPr>
                      <a:endParaRPr lang="en-US" altLang="en-US" sz="1000" dirty="0"/>
                    </a:p>
                  </a:txBody>
                  <a:tcPr marL="0" marR="0" marT="0" marB="0" vert="horz">
                    <a:lnL>
                      <a:noFill/>
                    </a:lnL>
                    <a:lnR>
                      <a:noFill/>
                    </a:lnR>
                    <a:lnT>
                      <a:noFill/>
                    </a:lnT>
                    <a:lnB>
                      <a:noFill/>
                    </a:lnB>
                  </a:tcPr>
                </a:tc>
              </a:tr>
              <a:tr h="876300">
                <a:tc>
                  <a:txBody>
                    <a:bodyPr/>
                    <a:lstStyle/>
                    <a:p>
                      <a:pPr algn="l" rtl="0" eaLnBrk="0">
                        <a:lnSpc>
                          <a:spcPct val="105000"/>
                        </a:lnSpc>
                      </a:pPr>
                      <a:endParaRPr lang="en-US" altLang="en-US" sz="200" dirty="0"/>
                    </a:p>
                    <a:p>
                      <a:pPr marL="1905" algn="l" rtl="0" eaLnBrk="0">
                        <a:lnSpc>
                          <a:spcPct val="96000"/>
                        </a:lnSpc>
                        <a:spcBef>
                          <a:spcPts val="0"/>
                        </a:spcBef>
                      </a:pP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检测和仪表维护之处布置</a:t>
                      </a:r>
                      <a:endParaRPr lang="en-US" altLang="en-US" sz="1400" dirty="0"/>
                    </a:p>
                  </a:txBody>
                  <a:tcPr marL="0" marR="0" marT="0" marB="0" vert="horz">
                    <a:lnL>
                      <a:noFill/>
                    </a:lnL>
                    <a:lnR>
                      <a:noFill/>
                    </a:lnR>
                    <a:lnT>
                      <a:noFill/>
                    </a:lnT>
                    <a:lnB>
                      <a:noFill/>
                    </a:lnB>
                    <a:solidFill>
                      <a:srgbClr val="F2F2F2"/>
                    </a:solidFill>
                  </a:tcPr>
                </a:tc>
                <a:tc>
                  <a:txBody>
                    <a:bodyPr/>
                    <a:lstStyle/>
                    <a:p>
                      <a:pPr algn="l" rtl="0" eaLnBrk="0">
                        <a:lnSpc>
                          <a:spcPct val="100000"/>
                        </a:lnSpc>
                      </a:pPr>
                      <a:endParaRPr lang="en-US" altLang="en-US" sz="1000" dirty="0"/>
                    </a:p>
                  </a:txBody>
                  <a:tcPr marL="0" marR="0" marT="0" marB="0" vert="horz">
                    <a:lnL>
                      <a:noFill/>
                    </a:lnL>
                    <a:lnR>
                      <a:noFill/>
                    </a:lnR>
                    <a:lnT>
                      <a:noFill/>
                    </a:lnT>
                    <a:lnB>
                      <a:noFill/>
                    </a:lnB>
                    <a:solidFill>
                      <a:srgbClr val="C4D9F3"/>
                    </a:solidFill>
                  </a:tcPr>
                </a:tc>
                <a:tc>
                  <a:txBody>
                    <a:bodyPr/>
                    <a:lstStyle/>
                    <a:p>
                      <a:pPr algn="l" rtl="0" eaLnBrk="0">
                        <a:lnSpc>
                          <a:spcPct val="100000"/>
                        </a:lnSpc>
                      </a:pPr>
                      <a:endParaRPr lang="en-US" altLang="en-US" sz="1000" dirty="0"/>
                    </a:p>
                  </a:txBody>
                  <a:tcPr marL="0" marR="0" marT="0" marB="0" vert="horz">
                    <a:lnL>
                      <a:noFill/>
                    </a:lnL>
                    <a:lnR>
                      <a:noFill/>
                    </a:lnR>
                    <a:lnT>
                      <a:noFill/>
                    </a:lnT>
                    <a:lnB>
                      <a:noFill/>
                    </a:lnB>
                  </a:tcPr>
                </a:tc>
              </a:tr>
            </a:tbl>
          </a:graphicData>
        </a:graphic>
      </p:graphicFrame>
      <p:sp>
        <p:nvSpPr>
          <p:cNvPr id="334" name="textbox 334"/>
          <p:cNvSpPr/>
          <p:nvPr/>
        </p:nvSpPr>
        <p:spPr>
          <a:xfrm>
            <a:off x="406085" y="1256231"/>
            <a:ext cx="3019425" cy="327659"/>
          </a:xfrm>
          <a:prstGeom prst="rect">
            <a:avLst/>
          </a:prstGeom>
        </p:spPr>
        <p:txBody>
          <a:bodyPr vert="horz" wrap="square" lIns="0" tIns="0" rIns="0" bIns="0"/>
          <a:lstStyle/>
          <a:p>
            <a:pPr algn="l" rtl="0" eaLnBrk="0">
              <a:lnSpc>
                <a:spcPct val="92000"/>
              </a:lnSpc>
            </a:pPr>
            <a:endParaRPr lang="en-US" altLang="en-US" sz="100" dirty="0"/>
          </a:p>
          <a:p>
            <a:pPr marL="12700" algn="l" rtl="0" eaLnBrk="0">
              <a:lnSpc>
                <a:spcPct val="94000"/>
              </a:lnSpc>
            </a:pPr>
            <a:r>
              <a:rPr sz="2100" b="1" kern="0" spc="0" dirty="0">
                <a:solidFill>
                  <a:srgbClr val="1A4780">
                    <a:alpha val="100000"/>
                  </a:srgbClr>
                </a:solidFill>
                <a:latin typeface="Arial" panose="020B0604020202020204"/>
                <a:ea typeface="Arial" panose="020B0604020202020204"/>
                <a:cs typeface="Arial" panose="020B0604020202020204"/>
              </a:rPr>
              <a:t>GDS</a:t>
            </a:r>
            <a:r>
              <a:rPr sz="2100" b="1" kern="0" spc="90" dirty="0">
                <a:solidFill>
                  <a:srgbClr val="1A4780">
                    <a:alpha val="100000"/>
                  </a:srgbClr>
                </a:solidFill>
                <a:latin typeface="微软雅黑" panose="020B0503020204020204" charset="-122"/>
                <a:ea typeface="微软雅黑" panose="020B0503020204020204" charset="-122"/>
                <a:cs typeface="微软雅黑" panose="020B0503020204020204" charset="-122"/>
              </a:rPr>
              <a:t>设计</a:t>
            </a:r>
            <a:r>
              <a:rPr sz="2100" b="1" kern="0" spc="90" dirty="0">
                <a:solidFill>
                  <a:srgbClr val="1A4780">
                    <a:alpha val="100000"/>
                  </a:srgbClr>
                </a:solidFill>
                <a:latin typeface="Arial" panose="020B0604020202020204"/>
                <a:ea typeface="Arial" panose="020B0604020202020204"/>
                <a:cs typeface="Arial" panose="020B0604020202020204"/>
              </a:rPr>
              <a:t>- </a:t>
            </a:r>
            <a:r>
              <a:rPr sz="2100" b="1" kern="0" spc="90" dirty="0">
                <a:solidFill>
                  <a:srgbClr val="1A4780">
                    <a:alpha val="100000"/>
                  </a:srgbClr>
                </a:solidFill>
                <a:latin typeface="微软雅黑" panose="020B0503020204020204" charset="-122"/>
                <a:ea typeface="微软雅黑" panose="020B0503020204020204" charset="-122"/>
                <a:cs typeface="微软雅黑" panose="020B0503020204020204" charset="-122"/>
              </a:rPr>
              <a:t>监测点的确定</a:t>
            </a:r>
            <a:endParaRPr lang="en-US" altLang="en-US" sz="21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 name="picture 336"/>
          <p:cNvPicPr>
            <a:picLocks noChangeAspect="1"/>
          </p:cNvPicPr>
          <p:nvPr/>
        </p:nvPicPr>
        <p:blipFill>
          <a:blip r:embed="rId1"/>
          <a:stretch>
            <a:fillRect/>
          </a:stretch>
        </p:blipFill>
        <p:spPr>
          <a:xfrm rot="21600000">
            <a:off x="4572000" y="1926336"/>
            <a:ext cx="4764023" cy="3579875"/>
          </a:xfrm>
          <a:prstGeom prst="rect">
            <a:avLst/>
          </a:prstGeom>
        </p:spPr>
      </p:pic>
      <p:sp>
        <p:nvSpPr>
          <p:cNvPr id="338" name="textbox 338"/>
          <p:cNvSpPr/>
          <p:nvPr/>
        </p:nvSpPr>
        <p:spPr>
          <a:xfrm>
            <a:off x="440436" y="1932432"/>
            <a:ext cx="3964940" cy="3568065"/>
          </a:xfrm>
          <a:prstGeom prst="rect">
            <a:avLst/>
          </a:prstGeom>
          <a:solidFill>
            <a:srgbClr val="F2F2F2"/>
          </a:solidFill>
        </p:spPr>
        <p:txBody>
          <a:bodyPr vert="horz" wrap="square" lIns="0" tIns="0" rIns="0" bIns="0"/>
          <a:lstStyle/>
          <a:p>
            <a:pPr algn="l" rtl="0" eaLnBrk="0">
              <a:lnSpc>
                <a:spcPct val="187000"/>
              </a:lnSpc>
            </a:pPr>
            <a:endParaRPr lang="en-US" altLang="en-US" sz="100" dirty="0"/>
          </a:p>
          <a:p>
            <a:pPr marL="3810" indent="1270" algn="l" rtl="0" eaLnBrk="0">
              <a:lnSpc>
                <a:spcPct val="106000"/>
              </a:lnSpc>
              <a:spcBef>
                <a:spcPts val="0"/>
              </a:spcBef>
            </a:pP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下列可燃气体和（或）</a:t>
            </a:r>
            <a:r>
              <a:rPr sz="1400" b="1" kern="0" spc="-3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有毒气体释放源周</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围应布</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置检测点：</a:t>
            </a:r>
            <a:endParaRPr lang="en-US" altLang="en-US" sz="1400" dirty="0"/>
          </a:p>
          <a:p>
            <a:pPr marL="11430" algn="l" rtl="0" eaLnBrk="0">
              <a:lnSpc>
                <a:spcPts val="1805"/>
              </a:lnSpc>
              <a:spcBef>
                <a:spcPts val="265"/>
              </a:spcBef>
            </a:pPr>
            <a:r>
              <a:rPr sz="1400" b="1" kern="0" spc="70" dirty="0">
                <a:solidFill>
                  <a:srgbClr val="1A4780">
                    <a:alpha val="100000"/>
                  </a:srgbClr>
                </a:solidFill>
                <a:latin typeface="Arial" panose="020B0604020202020204"/>
                <a:ea typeface="Arial" panose="020B0604020202020204"/>
                <a:cs typeface="Arial" panose="020B0604020202020204"/>
              </a:rPr>
              <a:t>•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气体压缩机和液体泵的动密封</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400" dirty="0"/>
          </a:p>
          <a:p>
            <a:pPr marL="11430" algn="l" rtl="0" eaLnBrk="0">
              <a:lnSpc>
                <a:spcPts val="1805"/>
              </a:lnSpc>
              <a:spcBef>
                <a:spcPts val="165"/>
              </a:spcBef>
            </a:pPr>
            <a:r>
              <a:rPr sz="1400" b="1" kern="0" spc="70" dirty="0">
                <a:solidFill>
                  <a:srgbClr val="1A4780">
                    <a:alpha val="100000"/>
                  </a:srgbClr>
                </a:solidFill>
                <a:latin typeface="Arial" panose="020B0604020202020204"/>
                <a:ea typeface="Arial" panose="020B0604020202020204"/>
                <a:cs typeface="Arial" panose="020B0604020202020204"/>
              </a:rPr>
              <a:t>•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液体采样口和气</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体采样口；</a:t>
            </a:r>
            <a:endParaRPr lang="en-US" altLang="en-US" sz="1400" dirty="0"/>
          </a:p>
          <a:p>
            <a:pPr marL="11430" algn="l" rtl="0" eaLnBrk="0">
              <a:lnSpc>
                <a:spcPts val="1760"/>
              </a:lnSpc>
              <a:spcBef>
                <a:spcPts val="155"/>
              </a:spcBef>
            </a:pPr>
            <a:r>
              <a:rPr sz="1400" b="1" kern="0" spc="60" dirty="0">
                <a:solidFill>
                  <a:srgbClr val="1A4780">
                    <a:alpha val="100000"/>
                  </a:srgbClr>
                </a:solidFill>
                <a:latin typeface="Arial" panose="020B0604020202020204"/>
                <a:ea typeface="Arial" panose="020B0604020202020204"/>
                <a:cs typeface="Arial" panose="020B0604020202020204"/>
              </a:rPr>
              <a:t>•   </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液体（气体</a:t>
            </a:r>
            <a:r>
              <a:rPr sz="14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400" b="1" kern="0" spc="-3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排液（水）</a:t>
            </a:r>
            <a:r>
              <a:rPr sz="1400" b="1"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口和放空口；</a:t>
            </a:r>
            <a:endParaRPr lang="en-US" altLang="en-US" sz="1400" dirty="0"/>
          </a:p>
          <a:p>
            <a:pPr marL="11430" algn="l" rtl="0" eaLnBrk="0">
              <a:lnSpc>
                <a:spcPts val="1800"/>
              </a:lnSpc>
              <a:spcBef>
                <a:spcPts val="200"/>
              </a:spcBef>
            </a:pPr>
            <a:r>
              <a:rPr sz="1400" b="1" kern="0" spc="70" dirty="0">
                <a:solidFill>
                  <a:srgbClr val="1A4780">
                    <a:alpha val="100000"/>
                  </a:srgbClr>
                </a:solidFill>
                <a:latin typeface="Arial" panose="020B0604020202020204"/>
                <a:ea typeface="Arial" panose="020B0604020202020204"/>
                <a:cs typeface="Arial" panose="020B0604020202020204"/>
              </a:rPr>
              <a:t>•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经常拆卸的法兰和经常操作的阀门组。</a:t>
            </a:r>
            <a:endParaRPr lang="en-US" altLang="en-US" sz="1400" dirty="0"/>
          </a:p>
          <a:p>
            <a:pPr algn="l" rtl="0" eaLnBrk="0">
              <a:lnSpc>
                <a:spcPct val="149000"/>
              </a:lnSpc>
            </a:pPr>
            <a:endParaRPr lang="en-US" altLang="en-US" sz="1000" dirty="0"/>
          </a:p>
          <a:p>
            <a:pPr marL="5080" indent="-1270" algn="l" rtl="0" eaLnBrk="0">
              <a:lnSpc>
                <a:spcPct val="106000"/>
              </a:lnSpc>
              <a:spcBef>
                <a:spcPts val="430"/>
              </a:spcBef>
            </a:pP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根据</a:t>
            </a:r>
            <a:r>
              <a:rPr sz="1400" b="1" kern="0" spc="0" dirty="0">
                <a:solidFill>
                  <a:srgbClr val="000000">
                    <a:alpha val="100000"/>
                  </a:srgbClr>
                </a:solidFill>
                <a:latin typeface="Arial" panose="020B0604020202020204"/>
                <a:ea typeface="Arial" panose="020B0604020202020204"/>
                <a:cs typeface="Arial" panose="020B0604020202020204"/>
              </a:rPr>
              <a:t>GB</a:t>
            </a:r>
            <a:r>
              <a:rPr sz="1400" b="1" kern="0" spc="70" dirty="0">
                <a:solidFill>
                  <a:srgbClr val="000000">
                    <a:alpha val="100000"/>
                  </a:srgbClr>
                </a:solidFill>
                <a:latin typeface="Arial" panose="020B0604020202020204"/>
                <a:ea typeface="Arial" panose="020B0604020202020204"/>
                <a:cs typeface="Arial" panose="020B0604020202020204"/>
              </a:rPr>
              <a:t>50058</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《爆炸危险环境电力装置设计规 </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范》释放源分为：</a:t>
            </a:r>
            <a:endParaRPr lang="en-US" altLang="en-US" sz="1400" dirty="0"/>
          </a:p>
          <a:p>
            <a:pPr marL="3810" algn="l" rtl="0" eaLnBrk="0">
              <a:lnSpc>
                <a:spcPct val="96000"/>
              </a:lnSpc>
              <a:spcBef>
                <a:spcPts val="350"/>
              </a:spcBef>
            </a:pP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连续释放源</a:t>
            </a:r>
            <a:endParaRPr lang="en-US" altLang="en-US" sz="1400" dirty="0"/>
          </a:p>
          <a:p>
            <a:pPr marL="2540" algn="l" rtl="0" eaLnBrk="0">
              <a:lnSpc>
                <a:spcPct val="110000"/>
              </a:lnSpc>
              <a:spcBef>
                <a:spcPts val="345"/>
              </a:spcBef>
            </a:pP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第一级释放源：</a:t>
            </a:r>
            <a:r>
              <a:rPr sz="1400" b="1" kern="0" spc="-3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在正常运转</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时周期或偶然释放；</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第二级释放源：</a:t>
            </a:r>
            <a:r>
              <a:rPr sz="1400" b="1" kern="0" spc="-3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在正</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常情况下不会释放，</a:t>
            </a:r>
            <a:r>
              <a:rPr sz="1400" b="1" kern="0" spc="-3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及时释</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放也仅是偶尔短时释</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放。</a:t>
            </a:r>
            <a:endParaRPr lang="en-US" altLang="en-US" sz="1400" dirty="0"/>
          </a:p>
          <a:p>
            <a:pPr marL="17145" algn="l" rtl="0" eaLnBrk="0">
              <a:lnSpc>
                <a:spcPct val="107000"/>
              </a:lnSpc>
              <a:spcBef>
                <a:spcPts val="260"/>
              </a:spcBef>
            </a:pPr>
            <a:r>
              <a:rPr sz="1400" kern="0" spc="110" dirty="0">
                <a:ln w="3175" cap="flat" cmpd="sng">
                  <a:solidFill>
                    <a:srgbClr val="1A4780">
                      <a:alpha val="100000"/>
                    </a:srgbClr>
                  </a:solidFill>
                  <a:prstDash val="solid"/>
                  <a:miter lim="0"/>
                </a:ln>
                <a:solidFill>
                  <a:srgbClr val="1A4780">
                    <a:alpha val="100000"/>
                  </a:srgbClr>
                </a:solidFill>
                <a:latin typeface="宋体" panose="02010600030101010101" pitchFamily="2" charset="-122"/>
                <a:ea typeface="宋体" panose="02010600030101010101" pitchFamily="2" charset="-122"/>
                <a:cs typeface="宋体" panose="02010600030101010101" pitchFamily="2" charset="-122"/>
              </a:rPr>
              <a:t>*</a:t>
            </a:r>
            <a:r>
              <a:rPr sz="1400" kern="0" spc="-120" dirty="0">
                <a:solidFill>
                  <a:srgbClr val="1A4780">
                    <a:alpha val="100000"/>
                  </a:srgbClr>
                </a:solidFill>
                <a:latin typeface="宋体" panose="02010600030101010101" pitchFamily="2" charset="-122"/>
                <a:ea typeface="宋体" panose="02010600030101010101" pitchFamily="2" charset="-122"/>
                <a:cs typeface="宋体" panose="02010600030101010101" pitchFamily="2" charset="-122"/>
              </a:rPr>
              <a:t> </a:t>
            </a:r>
            <a:r>
              <a:rPr sz="1400" b="1" u="sng" kern="0" spc="110" dirty="0">
                <a:solidFill>
                  <a:srgbClr val="FF0000">
                    <a:alpha val="100000"/>
                  </a:srgbClr>
                </a:solidFill>
                <a:latin typeface="微软雅黑" panose="020B0503020204020204" charset="-122"/>
                <a:ea typeface="微软雅黑" panose="020B0503020204020204" charset="-122"/>
                <a:cs typeface="微软雅黑" panose="020B0503020204020204" charset="-122"/>
              </a:rPr>
              <a:t>探测器检测主要针对第二级释放源</a:t>
            </a:r>
            <a:endParaRPr lang="en-US" altLang="en-US" sz="1400" dirty="0"/>
          </a:p>
        </p:txBody>
      </p:sp>
      <p:sp>
        <p:nvSpPr>
          <p:cNvPr id="340" name="textbox 340"/>
          <p:cNvSpPr/>
          <p:nvPr/>
        </p:nvSpPr>
        <p:spPr>
          <a:xfrm>
            <a:off x="407583" y="1257729"/>
            <a:ext cx="3019425" cy="327659"/>
          </a:xfrm>
          <a:prstGeom prst="rect">
            <a:avLst/>
          </a:prstGeom>
        </p:spPr>
        <p:txBody>
          <a:bodyPr vert="horz" wrap="square" lIns="0" tIns="0" rIns="0" bIns="0"/>
          <a:lstStyle/>
          <a:p>
            <a:pPr algn="l" rtl="0" eaLnBrk="0">
              <a:lnSpc>
                <a:spcPct val="92000"/>
              </a:lnSpc>
            </a:pPr>
            <a:endParaRPr lang="en-US" altLang="en-US" sz="100" dirty="0"/>
          </a:p>
          <a:p>
            <a:pPr marL="12700" algn="l" rtl="0" eaLnBrk="0">
              <a:lnSpc>
                <a:spcPct val="94000"/>
              </a:lnSpc>
            </a:pPr>
            <a:r>
              <a:rPr sz="2100" b="1" kern="0" spc="0" dirty="0">
                <a:solidFill>
                  <a:srgbClr val="1A4780">
                    <a:alpha val="100000"/>
                  </a:srgbClr>
                </a:solidFill>
                <a:latin typeface="Arial" panose="020B0604020202020204"/>
                <a:ea typeface="Arial" panose="020B0604020202020204"/>
                <a:cs typeface="Arial" panose="020B0604020202020204"/>
              </a:rPr>
              <a:t>GDS</a:t>
            </a:r>
            <a:r>
              <a:rPr sz="2100" b="1" kern="0" spc="90" dirty="0">
                <a:solidFill>
                  <a:srgbClr val="1A4780">
                    <a:alpha val="100000"/>
                  </a:srgbClr>
                </a:solidFill>
                <a:latin typeface="微软雅黑" panose="020B0503020204020204" charset="-122"/>
                <a:ea typeface="微软雅黑" panose="020B0503020204020204" charset="-122"/>
                <a:cs typeface="微软雅黑" panose="020B0503020204020204" charset="-122"/>
              </a:rPr>
              <a:t>设计</a:t>
            </a:r>
            <a:r>
              <a:rPr sz="2100" b="1" kern="0" spc="90" dirty="0">
                <a:solidFill>
                  <a:srgbClr val="1A4780">
                    <a:alpha val="100000"/>
                  </a:srgbClr>
                </a:solidFill>
                <a:latin typeface="Arial" panose="020B0604020202020204"/>
                <a:ea typeface="Arial" panose="020B0604020202020204"/>
                <a:cs typeface="Arial" panose="020B0604020202020204"/>
              </a:rPr>
              <a:t>- </a:t>
            </a:r>
            <a:r>
              <a:rPr sz="2100" b="1" kern="0" spc="90" dirty="0">
                <a:solidFill>
                  <a:srgbClr val="1A4780">
                    <a:alpha val="100000"/>
                  </a:srgbClr>
                </a:solidFill>
                <a:latin typeface="微软雅黑" panose="020B0503020204020204" charset="-122"/>
                <a:ea typeface="微软雅黑" panose="020B0503020204020204" charset="-122"/>
                <a:cs typeface="微软雅黑" panose="020B0503020204020204" charset="-122"/>
              </a:rPr>
              <a:t>监测点的确定</a:t>
            </a:r>
            <a:endParaRPr lang="en-US" altLang="en-US" sz="21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 name="picture 342"/>
          <p:cNvPicPr>
            <a:picLocks noChangeAspect="1"/>
          </p:cNvPicPr>
          <p:nvPr/>
        </p:nvPicPr>
        <p:blipFill>
          <a:blip r:embed="rId1"/>
          <a:stretch>
            <a:fillRect/>
          </a:stretch>
        </p:blipFill>
        <p:spPr>
          <a:xfrm rot="21600000">
            <a:off x="301752" y="1751076"/>
            <a:ext cx="4043171" cy="4724399"/>
          </a:xfrm>
          <a:prstGeom prst="rect">
            <a:avLst/>
          </a:prstGeom>
        </p:spPr>
      </p:pic>
      <p:sp>
        <p:nvSpPr>
          <p:cNvPr id="344" name="textbox 344"/>
          <p:cNvSpPr/>
          <p:nvPr/>
        </p:nvSpPr>
        <p:spPr>
          <a:xfrm>
            <a:off x="4527101" y="1794941"/>
            <a:ext cx="5309870" cy="2948304"/>
          </a:xfrm>
          <a:prstGeom prst="rect">
            <a:avLst/>
          </a:prstGeom>
        </p:spPr>
        <p:txBody>
          <a:bodyPr vert="horz" wrap="square" lIns="0" tIns="0" rIns="0" bIns="0"/>
          <a:lstStyle/>
          <a:p>
            <a:pPr algn="l" rtl="0" eaLnBrk="0">
              <a:lnSpc>
                <a:spcPct val="75000"/>
              </a:lnSpc>
            </a:pPr>
            <a:endParaRPr lang="en-US" altLang="en-US" sz="100" dirty="0"/>
          </a:p>
          <a:p>
            <a:pPr marL="13970" algn="l" rtl="0" eaLnBrk="0">
              <a:lnSpc>
                <a:spcPct val="103000"/>
              </a:lnSpc>
            </a:pP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释放源判定原则问题</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4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标准第</a:t>
            </a:r>
            <a:r>
              <a:rPr sz="1400" b="1" kern="0" spc="60" dirty="0">
                <a:solidFill>
                  <a:srgbClr val="000000">
                    <a:alpha val="100000"/>
                  </a:srgbClr>
                </a:solidFill>
                <a:latin typeface="Arial" panose="020B0604020202020204"/>
                <a:ea typeface="Arial" panose="020B0604020202020204"/>
                <a:cs typeface="Arial" panose="020B0604020202020204"/>
              </a:rPr>
              <a:t>4.1.3</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条，</a:t>
            </a:r>
            <a:r>
              <a:rPr sz="1400" b="1"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可燃气体和有毒气体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释放源的定义，</a:t>
            </a:r>
            <a:r>
              <a:rPr sz="1400" b="1" kern="0" spc="-3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如何理解</a:t>
            </a:r>
            <a:r>
              <a:rPr sz="1400" b="1" kern="0" spc="70" dirty="0">
                <a:solidFill>
                  <a:srgbClr val="000000">
                    <a:alpha val="100000"/>
                  </a:srgbClr>
                </a:solidFill>
                <a:latin typeface="Arial" panose="020B0604020202020204"/>
                <a:ea typeface="Arial" panose="020B0604020202020204"/>
                <a:cs typeface="Arial" panose="020B0604020202020204"/>
              </a:rPr>
              <a:t>“</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经常操作的阀门组</a:t>
            </a:r>
            <a:r>
              <a:rPr sz="1400" b="1" kern="0" spc="60" dirty="0">
                <a:solidFill>
                  <a:srgbClr val="000000">
                    <a:alpha val="100000"/>
                  </a:srgbClr>
                </a:solidFill>
                <a:latin typeface="Arial" panose="020B0604020202020204"/>
                <a:ea typeface="Arial" panose="020B0604020202020204"/>
                <a:cs typeface="Arial" panose="020B0604020202020204"/>
              </a:rPr>
              <a:t>”</a:t>
            </a:r>
            <a:r>
              <a:rPr sz="1400" b="1" kern="0" spc="-230" dirty="0">
                <a:solidFill>
                  <a:srgbClr val="000000">
                    <a:alpha val="100000"/>
                  </a:srgbClr>
                </a:solidFill>
                <a:latin typeface="Arial" panose="020B0604020202020204"/>
                <a:ea typeface="Arial" panose="020B0604020202020204"/>
                <a:cs typeface="Arial" panose="020B0604020202020204"/>
              </a:rPr>
              <a:t> </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400" b="1"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自动阀门或者手</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阀在都此范围内吗？</a:t>
            </a:r>
            <a:endParaRPr lang="en-US" altLang="en-US" sz="1400" dirty="0"/>
          </a:p>
          <a:p>
            <a:pPr algn="l" rtl="0" eaLnBrk="0">
              <a:lnSpc>
                <a:spcPct val="128000"/>
              </a:lnSpc>
            </a:pPr>
            <a:endParaRPr lang="en-US" altLang="en-US" sz="1000" dirty="0"/>
          </a:p>
          <a:p>
            <a:pPr marL="12700" indent="-635" algn="l" rtl="0" eaLnBrk="0">
              <a:lnSpc>
                <a:spcPct val="104000"/>
              </a:lnSpc>
              <a:spcBef>
                <a:spcPts val="425"/>
              </a:spcBef>
            </a:pP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答复：</a:t>
            </a:r>
            <a:r>
              <a:rPr sz="1400" b="1" kern="0" spc="60" dirty="0">
                <a:solidFill>
                  <a:srgbClr val="000000">
                    <a:alpha val="100000"/>
                  </a:srgbClr>
                </a:solidFill>
                <a:latin typeface="Arial" panose="020B0604020202020204"/>
                <a:ea typeface="Arial" panose="020B0604020202020204"/>
                <a:cs typeface="Arial" panose="020B0604020202020204"/>
              </a:rPr>
              <a:t>“</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经常拆卸、经常操作</a:t>
            </a:r>
            <a:r>
              <a:rPr sz="1400" b="1" kern="0" spc="60" dirty="0">
                <a:solidFill>
                  <a:srgbClr val="000000">
                    <a:alpha val="100000"/>
                  </a:srgbClr>
                </a:solidFill>
                <a:latin typeface="Arial" panose="020B0604020202020204"/>
                <a:ea typeface="Arial" panose="020B0604020202020204"/>
                <a:cs typeface="Arial" panose="020B0604020202020204"/>
              </a:rPr>
              <a:t>”</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是指根据工艺操作需要，</a:t>
            </a:r>
            <a:r>
              <a:rPr sz="1400" b="1"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每班或每</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天都要进行拆卸或操作的法兰或阀门组。</a:t>
            </a:r>
            <a:r>
              <a:rPr sz="1400" b="1"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u="sng"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人孔、盲板等属于不经</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u="sng"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常操作的法兰，</a:t>
            </a:r>
            <a:r>
              <a:rPr sz="1400" b="1" u="sng"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u="sng"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装置或设备的隔离阀、调节阀前后的手动切断阀</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u="sng"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和手动旁路阀等属于不经常操作的阀门</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。从概率上说，</a:t>
            </a:r>
            <a:r>
              <a:rPr sz="1400" b="1"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经常操作</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的阀门，</a:t>
            </a:r>
            <a:r>
              <a:rPr sz="1400" b="1" kern="0" spc="-3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泄漏概率远大于事故状态</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才动作的隔离阀。</a:t>
            </a:r>
            <a:endParaRPr lang="en-US" altLang="en-US" sz="1400" dirty="0"/>
          </a:p>
          <a:p>
            <a:pPr algn="l" rtl="0" eaLnBrk="0">
              <a:lnSpc>
                <a:spcPct val="126000"/>
              </a:lnSpc>
            </a:pPr>
            <a:endParaRPr lang="en-US" altLang="en-US" sz="1000" dirty="0"/>
          </a:p>
          <a:p>
            <a:pPr algn="l" rtl="0" eaLnBrk="0">
              <a:lnSpc>
                <a:spcPct val="119000"/>
              </a:lnSpc>
            </a:pPr>
            <a:endParaRPr lang="en-US" altLang="en-US" sz="300" dirty="0"/>
          </a:p>
          <a:p>
            <a:pPr marL="12700" indent="13970" algn="l" rtl="0" eaLnBrk="0">
              <a:lnSpc>
                <a:spcPct val="103000"/>
              </a:lnSpc>
              <a:spcBef>
                <a:spcPts val="0"/>
              </a:spcBef>
            </a:pP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因此，</a:t>
            </a:r>
            <a:r>
              <a:rPr sz="1400" b="1" kern="0" spc="-2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经常操作的液</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体采样口和气体采样口、液体（气体）</a:t>
            </a:r>
            <a:r>
              <a:rPr sz="1400" b="1" kern="0" spc="-3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排液</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口和放空口、经常拆卸的法兰和经常操作的阀门组，</a:t>
            </a:r>
            <a:r>
              <a:rPr sz="1400" b="1"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是需要设探</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测器的。</a:t>
            </a:r>
            <a:endParaRPr lang="en-US" altLang="en-US" sz="1400" dirty="0"/>
          </a:p>
        </p:txBody>
      </p:sp>
      <p:grpSp>
        <p:nvGrpSpPr>
          <p:cNvPr id="32" name="group 32"/>
          <p:cNvGrpSpPr/>
          <p:nvPr/>
        </p:nvGrpSpPr>
        <p:grpSpPr>
          <a:xfrm rot="21600000">
            <a:off x="4539996" y="4934711"/>
            <a:ext cx="5263915" cy="475487"/>
            <a:chOff x="0" y="0"/>
            <a:chExt cx="5263915" cy="475487"/>
          </a:xfrm>
        </p:grpSpPr>
        <p:sp>
          <p:nvSpPr>
            <p:cNvPr id="346" name="path"/>
            <p:cNvSpPr/>
            <p:nvPr/>
          </p:nvSpPr>
          <p:spPr>
            <a:xfrm>
              <a:off x="0" y="0"/>
              <a:ext cx="5263895" cy="475487"/>
            </a:xfrm>
            <a:custGeom>
              <a:avLst/>
              <a:gdLst/>
              <a:ahLst/>
              <a:cxnLst/>
              <a:rect l="0" t="0" r="0" b="0"/>
              <a:pathLst>
                <a:path w="8289" h="748">
                  <a:moveTo>
                    <a:pt x="0" y="0"/>
                  </a:moveTo>
                  <a:lnTo>
                    <a:pt x="7101" y="0"/>
                  </a:lnTo>
                  <a:lnTo>
                    <a:pt x="7101" y="391"/>
                  </a:lnTo>
                  <a:lnTo>
                    <a:pt x="0" y="391"/>
                  </a:lnTo>
                  <a:lnTo>
                    <a:pt x="0" y="0"/>
                  </a:lnTo>
                  <a:close/>
                </a:path>
                <a:path w="8289" h="748">
                  <a:moveTo>
                    <a:pt x="7101" y="0"/>
                  </a:moveTo>
                  <a:lnTo>
                    <a:pt x="8289" y="0"/>
                  </a:lnTo>
                  <a:lnTo>
                    <a:pt x="8289" y="391"/>
                  </a:lnTo>
                  <a:lnTo>
                    <a:pt x="7101" y="391"/>
                  </a:lnTo>
                  <a:lnTo>
                    <a:pt x="7101" y="0"/>
                  </a:lnTo>
                  <a:close/>
                  <a:moveTo>
                    <a:pt x="0" y="357"/>
                  </a:moveTo>
                  <a:lnTo>
                    <a:pt x="5056" y="357"/>
                  </a:lnTo>
                  <a:lnTo>
                    <a:pt x="5056" y="748"/>
                  </a:lnTo>
                  <a:lnTo>
                    <a:pt x="0" y="748"/>
                  </a:lnTo>
                  <a:lnTo>
                    <a:pt x="0" y="357"/>
                  </a:lnTo>
                  <a:close/>
                </a:path>
              </a:pathLst>
            </a:custGeom>
            <a:solidFill>
              <a:srgbClr val="FFFF00">
                <a:alpha val="100000"/>
              </a:srgbClr>
            </a:solidFill>
            <a:ln cap="flat">
              <a:noFill/>
              <a:prstDash val="solid"/>
              <a:miter lim="0"/>
            </a:ln>
          </p:spPr>
          <p:txBody>
            <a:bodyPr rtlCol="0"/>
            <a:lstStyle/>
            <a:p>
              <a:pPr algn="ctr"/>
              <a:endParaRPr lang="zh-CN" altLang="en-US"/>
            </a:p>
          </p:txBody>
        </p:sp>
        <p:sp>
          <p:nvSpPr>
            <p:cNvPr id="348" name="textbox 348"/>
            <p:cNvSpPr/>
            <p:nvPr/>
          </p:nvSpPr>
          <p:spPr>
            <a:xfrm>
              <a:off x="-12700" y="-12700"/>
              <a:ext cx="5289550" cy="519430"/>
            </a:xfrm>
            <a:prstGeom prst="rect">
              <a:avLst/>
            </a:prstGeom>
          </p:spPr>
          <p:txBody>
            <a:bodyPr vert="horz" wrap="square" lIns="0" tIns="0" rIns="0" bIns="0"/>
            <a:lstStyle/>
            <a:p>
              <a:pPr algn="l" rtl="0" eaLnBrk="0">
                <a:lnSpc>
                  <a:spcPct val="122000"/>
                </a:lnSpc>
              </a:pPr>
              <a:endParaRPr lang="en-US" altLang="en-US" sz="300" dirty="0"/>
            </a:p>
            <a:p>
              <a:pPr marL="13335" algn="l" rtl="0" eaLnBrk="0">
                <a:lnSpc>
                  <a:spcPct val="101000"/>
                </a:lnSpc>
                <a:spcBef>
                  <a:spcPts val="5"/>
                </a:spcBef>
              </a:pP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仪表调节阀是经常动作的阀门，</a:t>
              </a:r>
              <a:r>
                <a:rPr sz="1400" b="1" kern="0" spc="-3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但与</a:t>
              </a:r>
              <a:r>
                <a:rPr sz="1400" b="1" kern="0" spc="60" dirty="0">
                  <a:solidFill>
                    <a:srgbClr val="000000">
                      <a:alpha val="100000"/>
                    </a:srgbClr>
                  </a:solidFill>
                  <a:latin typeface="Arial" panose="020B0604020202020204"/>
                  <a:ea typeface="Arial" panose="020B0604020202020204"/>
                  <a:cs typeface="Arial" panose="020B0604020202020204"/>
                </a:rPr>
                <a:t>4.1</a:t>
              </a:r>
              <a:r>
                <a:rPr sz="1400" b="1" kern="0" spc="50" dirty="0">
                  <a:solidFill>
                    <a:srgbClr val="000000">
                      <a:alpha val="100000"/>
                    </a:srgbClr>
                  </a:solidFill>
                  <a:latin typeface="Arial" panose="020B0604020202020204"/>
                  <a:ea typeface="Arial" panose="020B0604020202020204"/>
                  <a:cs typeface="Arial" panose="020B0604020202020204"/>
                </a:rPr>
                <a:t>.3</a:t>
              </a:r>
              <a:r>
                <a:rPr sz="14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条</a:t>
              </a:r>
              <a:r>
                <a:rPr sz="1400" b="1" kern="0" spc="50" dirty="0">
                  <a:solidFill>
                    <a:srgbClr val="000000">
                      <a:alpha val="100000"/>
                    </a:srgbClr>
                  </a:solidFill>
                  <a:latin typeface="Arial" panose="020B0604020202020204"/>
                  <a:ea typeface="Arial" panose="020B0604020202020204"/>
                  <a:cs typeface="Arial" panose="020B0604020202020204"/>
                </a:rPr>
                <a:t>“</a:t>
              </a:r>
              <a:r>
                <a:rPr sz="14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经常操作</a:t>
              </a:r>
              <a:r>
                <a:rPr sz="1400" b="1" kern="0" spc="50" dirty="0">
                  <a:solidFill>
                    <a:srgbClr val="000000">
                      <a:alpha val="100000"/>
                    </a:srgbClr>
                  </a:solidFill>
                  <a:latin typeface="Arial" panose="020B0604020202020204"/>
                  <a:ea typeface="Arial" panose="020B0604020202020204"/>
                  <a:cs typeface="Arial" panose="020B0604020202020204"/>
                </a:rPr>
                <a:t>”</a:t>
              </a:r>
              <a:r>
                <a:rPr sz="14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定义不一</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样，</a:t>
              </a:r>
              <a:r>
                <a:rPr sz="1400" b="1" kern="0" spc="-2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仪表调节阀可以不作为释放源考虑。</a:t>
              </a:r>
              <a:endParaRPr lang="en-US" altLang="en-US" sz="1400" dirty="0"/>
            </a:p>
          </p:txBody>
        </p:sp>
      </p:grpSp>
      <p:sp>
        <p:nvSpPr>
          <p:cNvPr id="350" name="textbox 350"/>
          <p:cNvSpPr/>
          <p:nvPr/>
        </p:nvSpPr>
        <p:spPr>
          <a:xfrm>
            <a:off x="406085" y="1256231"/>
            <a:ext cx="3019425" cy="327659"/>
          </a:xfrm>
          <a:prstGeom prst="rect">
            <a:avLst/>
          </a:prstGeom>
        </p:spPr>
        <p:txBody>
          <a:bodyPr vert="horz" wrap="square" lIns="0" tIns="0" rIns="0" bIns="0"/>
          <a:lstStyle/>
          <a:p>
            <a:pPr algn="l" rtl="0" eaLnBrk="0">
              <a:lnSpc>
                <a:spcPct val="92000"/>
              </a:lnSpc>
            </a:pPr>
            <a:endParaRPr lang="en-US" altLang="en-US" sz="100" dirty="0"/>
          </a:p>
          <a:p>
            <a:pPr marL="12700" algn="l" rtl="0" eaLnBrk="0">
              <a:lnSpc>
                <a:spcPct val="94000"/>
              </a:lnSpc>
            </a:pPr>
            <a:r>
              <a:rPr sz="2100" b="1" kern="0" spc="0" dirty="0">
                <a:solidFill>
                  <a:srgbClr val="1A4780">
                    <a:alpha val="100000"/>
                  </a:srgbClr>
                </a:solidFill>
                <a:latin typeface="Arial" panose="020B0604020202020204"/>
                <a:ea typeface="Arial" panose="020B0604020202020204"/>
                <a:cs typeface="Arial" panose="020B0604020202020204"/>
              </a:rPr>
              <a:t>GDS</a:t>
            </a:r>
            <a:r>
              <a:rPr sz="2100" b="1" kern="0" spc="90" dirty="0">
                <a:solidFill>
                  <a:srgbClr val="1A4780">
                    <a:alpha val="100000"/>
                  </a:srgbClr>
                </a:solidFill>
                <a:latin typeface="微软雅黑" panose="020B0503020204020204" charset="-122"/>
                <a:ea typeface="微软雅黑" panose="020B0503020204020204" charset="-122"/>
                <a:cs typeface="微软雅黑" panose="020B0503020204020204" charset="-122"/>
              </a:rPr>
              <a:t>设计</a:t>
            </a:r>
            <a:r>
              <a:rPr sz="2100" b="1" kern="0" spc="90" dirty="0">
                <a:solidFill>
                  <a:srgbClr val="1A4780">
                    <a:alpha val="100000"/>
                  </a:srgbClr>
                </a:solidFill>
                <a:latin typeface="Arial" panose="020B0604020202020204"/>
                <a:ea typeface="Arial" panose="020B0604020202020204"/>
                <a:cs typeface="Arial" panose="020B0604020202020204"/>
              </a:rPr>
              <a:t>- </a:t>
            </a:r>
            <a:r>
              <a:rPr sz="2100" b="1" kern="0" spc="90" dirty="0">
                <a:solidFill>
                  <a:srgbClr val="1A4780">
                    <a:alpha val="100000"/>
                  </a:srgbClr>
                </a:solidFill>
                <a:latin typeface="微软雅黑" panose="020B0503020204020204" charset="-122"/>
                <a:ea typeface="微软雅黑" panose="020B0503020204020204" charset="-122"/>
                <a:cs typeface="微软雅黑" panose="020B0503020204020204" charset="-122"/>
              </a:rPr>
              <a:t>监测点的确定</a:t>
            </a:r>
            <a:endParaRPr lang="en-US" altLang="en-US" sz="21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2" name="picture 352"/>
          <p:cNvPicPr>
            <a:picLocks noChangeAspect="1"/>
          </p:cNvPicPr>
          <p:nvPr/>
        </p:nvPicPr>
        <p:blipFill>
          <a:blip r:embed="rId1"/>
          <a:stretch>
            <a:fillRect/>
          </a:stretch>
        </p:blipFill>
        <p:spPr>
          <a:xfrm rot="21600000">
            <a:off x="5029200" y="2540508"/>
            <a:ext cx="2988564" cy="3101339"/>
          </a:xfrm>
          <a:prstGeom prst="rect">
            <a:avLst/>
          </a:prstGeom>
        </p:spPr>
      </p:pic>
      <p:pic>
        <p:nvPicPr>
          <p:cNvPr id="354" name="picture 354"/>
          <p:cNvPicPr>
            <a:picLocks noChangeAspect="1"/>
          </p:cNvPicPr>
          <p:nvPr/>
        </p:nvPicPr>
        <p:blipFill>
          <a:blip r:embed="rId2"/>
          <a:stretch>
            <a:fillRect/>
          </a:stretch>
        </p:blipFill>
        <p:spPr>
          <a:xfrm rot="21600000">
            <a:off x="1379220" y="2540508"/>
            <a:ext cx="2982467" cy="3107435"/>
          </a:xfrm>
          <a:prstGeom prst="rect">
            <a:avLst/>
          </a:prstGeom>
        </p:spPr>
      </p:pic>
      <p:sp>
        <p:nvSpPr>
          <p:cNvPr id="356" name="textbox 356"/>
          <p:cNvSpPr/>
          <p:nvPr/>
        </p:nvSpPr>
        <p:spPr>
          <a:xfrm>
            <a:off x="406085" y="1256231"/>
            <a:ext cx="3019425" cy="327659"/>
          </a:xfrm>
          <a:prstGeom prst="rect">
            <a:avLst/>
          </a:prstGeom>
        </p:spPr>
        <p:txBody>
          <a:bodyPr vert="horz" wrap="square" lIns="0" tIns="0" rIns="0" bIns="0"/>
          <a:lstStyle/>
          <a:p>
            <a:pPr algn="l" rtl="0" eaLnBrk="0">
              <a:lnSpc>
                <a:spcPct val="92000"/>
              </a:lnSpc>
            </a:pPr>
            <a:endParaRPr lang="en-US" altLang="en-US" sz="100" dirty="0"/>
          </a:p>
          <a:p>
            <a:pPr marL="12700" algn="l" rtl="0" eaLnBrk="0">
              <a:lnSpc>
                <a:spcPct val="94000"/>
              </a:lnSpc>
            </a:pPr>
            <a:r>
              <a:rPr sz="2100" b="1" kern="0" spc="0" dirty="0">
                <a:solidFill>
                  <a:srgbClr val="1A4780">
                    <a:alpha val="100000"/>
                  </a:srgbClr>
                </a:solidFill>
                <a:latin typeface="Arial" panose="020B0604020202020204"/>
                <a:ea typeface="Arial" panose="020B0604020202020204"/>
                <a:cs typeface="Arial" panose="020B0604020202020204"/>
              </a:rPr>
              <a:t>GDS</a:t>
            </a:r>
            <a:r>
              <a:rPr sz="2100" b="1" kern="0" spc="90" dirty="0">
                <a:solidFill>
                  <a:srgbClr val="1A4780">
                    <a:alpha val="100000"/>
                  </a:srgbClr>
                </a:solidFill>
                <a:latin typeface="微软雅黑" panose="020B0503020204020204" charset="-122"/>
                <a:ea typeface="微软雅黑" panose="020B0503020204020204" charset="-122"/>
                <a:cs typeface="微软雅黑" panose="020B0503020204020204" charset="-122"/>
              </a:rPr>
              <a:t>设计</a:t>
            </a:r>
            <a:r>
              <a:rPr sz="2100" b="1" kern="0" spc="90" dirty="0">
                <a:solidFill>
                  <a:srgbClr val="1A4780">
                    <a:alpha val="100000"/>
                  </a:srgbClr>
                </a:solidFill>
                <a:latin typeface="Arial" panose="020B0604020202020204"/>
                <a:ea typeface="Arial" panose="020B0604020202020204"/>
                <a:cs typeface="Arial" panose="020B0604020202020204"/>
              </a:rPr>
              <a:t>- </a:t>
            </a:r>
            <a:r>
              <a:rPr sz="2100" b="1" kern="0" spc="90" dirty="0">
                <a:solidFill>
                  <a:srgbClr val="1A4780">
                    <a:alpha val="100000"/>
                  </a:srgbClr>
                </a:solidFill>
                <a:latin typeface="微软雅黑" panose="020B0503020204020204" charset="-122"/>
                <a:ea typeface="微软雅黑" panose="020B0503020204020204" charset="-122"/>
                <a:cs typeface="微软雅黑" panose="020B0503020204020204" charset="-122"/>
              </a:rPr>
              <a:t>监测点的确定</a:t>
            </a:r>
            <a:endParaRPr lang="en-US" altLang="en-US" sz="21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4"/>
          <p:cNvGrpSpPr/>
          <p:nvPr/>
        </p:nvGrpSpPr>
        <p:grpSpPr>
          <a:xfrm rot="21600000">
            <a:off x="440436" y="2144267"/>
            <a:ext cx="2851404" cy="3761232"/>
            <a:chOff x="0" y="0"/>
            <a:chExt cx="2851404" cy="3761232"/>
          </a:xfrm>
        </p:grpSpPr>
        <p:sp>
          <p:nvSpPr>
            <p:cNvPr id="358" name="rect"/>
            <p:cNvSpPr/>
            <p:nvPr/>
          </p:nvSpPr>
          <p:spPr>
            <a:xfrm>
              <a:off x="0" y="0"/>
              <a:ext cx="2851404" cy="3761232"/>
            </a:xfrm>
            <a:prstGeom prst="rect">
              <a:avLst/>
            </a:prstGeom>
            <a:solidFill>
              <a:srgbClr val="F2F2F2">
                <a:alpha val="100000"/>
              </a:srgbClr>
            </a:solidFill>
            <a:ln cap="flat">
              <a:noFill/>
              <a:prstDash val="solid"/>
              <a:miter lim="0"/>
            </a:ln>
          </p:spPr>
          <p:txBody>
            <a:bodyPr rtlCol="0"/>
            <a:lstStyle/>
            <a:p>
              <a:pPr algn="ctr"/>
              <a:endParaRPr lang="zh-CN" altLang="en-US"/>
            </a:p>
          </p:txBody>
        </p:sp>
        <p:pic>
          <p:nvPicPr>
            <p:cNvPr id="360" name="picture 360"/>
            <p:cNvPicPr>
              <a:picLocks noChangeAspect="1"/>
            </p:cNvPicPr>
            <p:nvPr/>
          </p:nvPicPr>
          <p:blipFill>
            <a:blip r:embed="rId1"/>
            <a:stretch>
              <a:fillRect/>
            </a:stretch>
          </p:blipFill>
          <p:spPr>
            <a:xfrm rot="21600000">
              <a:off x="928877" y="2530601"/>
              <a:ext cx="1130807" cy="1132332"/>
            </a:xfrm>
            <a:prstGeom prst="rect">
              <a:avLst/>
            </a:prstGeom>
          </p:spPr>
        </p:pic>
        <p:sp>
          <p:nvSpPr>
            <p:cNvPr id="362" name="textbox 362"/>
            <p:cNvSpPr/>
            <p:nvPr/>
          </p:nvSpPr>
          <p:spPr>
            <a:xfrm>
              <a:off x="-8519" y="18247"/>
              <a:ext cx="2846704" cy="3530600"/>
            </a:xfrm>
            <a:prstGeom prst="rect">
              <a:avLst/>
            </a:prstGeom>
          </p:spPr>
          <p:txBody>
            <a:bodyPr vert="horz" wrap="square" lIns="0" tIns="0" rIns="0" bIns="0"/>
            <a:lstStyle/>
            <a:p>
              <a:pPr algn="l" rtl="0" eaLnBrk="0">
                <a:lnSpc>
                  <a:spcPct val="135000"/>
                </a:lnSpc>
              </a:pPr>
              <a:endParaRPr lang="en-US" altLang="en-US" sz="100" dirty="0"/>
            </a:p>
            <a:p>
              <a:pPr marL="12700" algn="l" rtl="0" eaLnBrk="0">
                <a:lnSpc>
                  <a:spcPct val="111000"/>
                </a:lnSpc>
              </a:pPr>
              <a:r>
                <a:rPr sz="17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液化烃、甲</a:t>
              </a:r>
              <a:r>
                <a:rPr sz="1700" b="1" kern="0" spc="40" dirty="0">
                  <a:solidFill>
                    <a:srgbClr val="000000">
                      <a:alpha val="100000"/>
                    </a:srgbClr>
                  </a:solidFill>
                  <a:latin typeface="Arial" panose="020B0604020202020204"/>
                  <a:ea typeface="Arial" panose="020B0604020202020204"/>
                  <a:cs typeface="Arial" panose="020B0604020202020204"/>
                </a:rPr>
                <a:t>B </a:t>
              </a:r>
              <a:r>
                <a:rPr sz="17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、乙</a:t>
              </a:r>
              <a:r>
                <a:rPr sz="1700" b="1" kern="0" spc="40" dirty="0">
                  <a:solidFill>
                    <a:srgbClr val="000000">
                      <a:alpha val="100000"/>
                    </a:srgbClr>
                  </a:solidFill>
                  <a:latin typeface="Arial" panose="020B0604020202020204"/>
                  <a:ea typeface="Arial" panose="020B0604020202020204"/>
                  <a:cs typeface="Arial" panose="020B0604020202020204"/>
                </a:rPr>
                <a:t>A</a:t>
              </a:r>
              <a:r>
                <a:rPr sz="17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类液体等</a:t>
              </a:r>
              <a:r>
                <a:rPr sz="17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产生可燃气体的液体储罐的</a:t>
              </a:r>
              <a:r>
                <a:rPr sz="17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防火堤内，应设探测器。可</a:t>
              </a:r>
              <a:r>
                <a:rPr sz="17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燃气体探测器距其所覆盖范</a:t>
              </a:r>
              <a:r>
                <a:rPr sz="17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围内的任一释放源的水平距</a:t>
              </a:r>
              <a:r>
                <a:rPr sz="17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离不宜大于</a:t>
              </a:r>
              <a:r>
                <a:rPr sz="1700" b="1" kern="0" spc="20" dirty="0">
                  <a:solidFill>
                    <a:srgbClr val="000000">
                      <a:alpha val="100000"/>
                    </a:srgbClr>
                  </a:solidFill>
                  <a:latin typeface="Arial" panose="020B0604020202020204"/>
                  <a:ea typeface="Arial" panose="020B0604020202020204"/>
                  <a:cs typeface="Arial" panose="020B0604020202020204"/>
                </a:rPr>
                <a:t>10m</a:t>
              </a:r>
              <a:r>
                <a:rPr sz="17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b="1" kern="0" spc="-3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有毒气体   </a:t>
              </a:r>
              <a:r>
                <a:rPr sz="17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探测器距其所覆盖范围内的</a:t>
              </a:r>
              <a:r>
                <a:rPr sz="17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任一释放源的水平距离不宜</a:t>
              </a:r>
              <a:endParaRPr lang="en-US" altLang="en-US" sz="1700" dirty="0"/>
            </a:p>
            <a:p>
              <a:pPr marL="12700" algn="l" rtl="0" eaLnBrk="0">
                <a:lnSpc>
                  <a:spcPct val="92000"/>
                </a:lnSpc>
                <a:spcBef>
                  <a:spcPts val="440"/>
                </a:spcBef>
              </a:pPr>
              <a:r>
                <a:rPr sz="17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大于</a:t>
              </a:r>
              <a:r>
                <a:rPr sz="1700" b="1" kern="0" spc="10" dirty="0">
                  <a:solidFill>
                    <a:srgbClr val="000000">
                      <a:alpha val="100000"/>
                    </a:srgbClr>
                  </a:solidFill>
                  <a:latin typeface="Arial" panose="020B0604020202020204"/>
                  <a:ea typeface="Arial" panose="020B0604020202020204"/>
                  <a:cs typeface="Arial" panose="020B0604020202020204"/>
                </a:rPr>
                <a:t>4m</a:t>
              </a:r>
              <a:r>
                <a:rPr sz="17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700" dirty="0"/>
            </a:p>
            <a:p>
              <a:pPr marL="1362075" algn="l" rtl="0" eaLnBrk="0">
                <a:lnSpc>
                  <a:spcPct val="83000"/>
                </a:lnSpc>
                <a:spcBef>
                  <a:spcPts val="1425"/>
                </a:spcBef>
              </a:pPr>
              <a:r>
                <a:rPr sz="1100" b="1" kern="0" spc="-10" dirty="0">
                  <a:solidFill>
                    <a:srgbClr val="FFFFFF">
                      <a:alpha val="100000"/>
                    </a:srgbClr>
                  </a:solidFill>
                  <a:latin typeface="Arial" panose="020B0604020202020204"/>
                  <a:ea typeface="Arial" panose="020B0604020202020204"/>
                  <a:cs typeface="Arial" panose="020B0604020202020204"/>
                </a:rPr>
                <a:t>&lt;4m</a:t>
              </a:r>
              <a:endParaRPr lang="en-US" altLang="en-US" sz="1100" dirty="0"/>
            </a:p>
            <a:p>
              <a:pPr algn="l" rtl="0" eaLnBrk="0">
                <a:lnSpc>
                  <a:spcPct val="131000"/>
                </a:lnSpc>
              </a:pPr>
              <a:endParaRPr lang="en-US" altLang="en-US" sz="1000" dirty="0"/>
            </a:p>
            <a:p>
              <a:pPr algn="l" rtl="0" eaLnBrk="0">
                <a:lnSpc>
                  <a:spcPct val="131000"/>
                </a:lnSpc>
              </a:pPr>
              <a:endParaRPr lang="en-US" altLang="en-US" sz="1000" dirty="0"/>
            </a:p>
            <a:p>
              <a:pPr algn="l" rtl="0" eaLnBrk="0">
                <a:lnSpc>
                  <a:spcPct val="137000"/>
                </a:lnSpc>
              </a:pPr>
              <a:endParaRPr lang="en-US" altLang="en-US" sz="200" dirty="0"/>
            </a:p>
            <a:p>
              <a:pPr marL="1441450" algn="l" rtl="0" eaLnBrk="0">
                <a:lnSpc>
                  <a:spcPct val="84000"/>
                </a:lnSpc>
                <a:spcBef>
                  <a:spcPts val="0"/>
                </a:spcBef>
              </a:pPr>
              <a:r>
                <a:rPr sz="1100" b="1" kern="0" spc="0" dirty="0">
                  <a:solidFill>
                    <a:srgbClr val="FFFFFF">
                      <a:alpha val="100000"/>
                    </a:srgbClr>
                  </a:solidFill>
                  <a:latin typeface="Arial" panose="020B0604020202020204"/>
                  <a:ea typeface="Arial" panose="020B0604020202020204"/>
                  <a:cs typeface="Arial" panose="020B0604020202020204"/>
                </a:rPr>
                <a:t>&lt;10m</a:t>
              </a:r>
              <a:endParaRPr lang="en-US" altLang="en-US" sz="1100" dirty="0"/>
            </a:p>
          </p:txBody>
        </p:sp>
      </p:grpSp>
      <p:sp>
        <p:nvSpPr>
          <p:cNvPr id="364" name="textbox 364"/>
          <p:cNvSpPr/>
          <p:nvPr/>
        </p:nvSpPr>
        <p:spPr>
          <a:xfrm>
            <a:off x="6760464" y="2144267"/>
            <a:ext cx="2851785" cy="3761740"/>
          </a:xfrm>
          <a:prstGeom prst="rect">
            <a:avLst/>
          </a:prstGeom>
          <a:solidFill>
            <a:srgbClr val="F2F2F2"/>
          </a:solidFill>
        </p:spPr>
        <p:txBody>
          <a:bodyPr vert="horz" wrap="square" lIns="0" tIns="0" rIns="0" bIns="0"/>
          <a:lstStyle/>
          <a:p>
            <a:pPr algn="l" rtl="0" eaLnBrk="0">
              <a:lnSpc>
                <a:spcPct val="198000"/>
              </a:lnSpc>
            </a:pPr>
            <a:endParaRPr lang="en-US" altLang="en-US" sz="100" dirty="0"/>
          </a:p>
          <a:p>
            <a:pPr algn="r" rtl="0" eaLnBrk="0">
              <a:lnSpc>
                <a:spcPct val="94000"/>
              </a:lnSpc>
              <a:spcBef>
                <a:spcPts val="0"/>
              </a:spcBef>
            </a:pPr>
            <a:r>
              <a:rPr sz="17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液化烃灌装站的探测</a:t>
            </a:r>
            <a:r>
              <a:rPr sz="17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器设置，</a:t>
            </a:r>
            <a:endParaRPr lang="en-US" altLang="en-US" sz="1700" dirty="0"/>
          </a:p>
          <a:p>
            <a:pPr marL="635" algn="l" rtl="0" eaLnBrk="0">
              <a:lnSpc>
                <a:spcPct val="94000"/>
              </a:lnSpc>
              <a:spcBef>
                <a:spcPts val="405"/>
              </a:spcBef>
            </a:pPr>
            <a:r>
              <a:rPr sz="17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应符合下列规定：</a:t>
            </a:r>
            <a:endParaRPr lang="en-US" altLang="en-US" sz="1700" dirty="0"/>
          </a:p>
          <a:p>
            <a:pPr marL="285750" indent="-267335" algn="l" rtl="0" eaLnBrk="0">
              <a:lnSpc>
                <a:spcPct val="109000"/>
              </a:lnSpc>
              <a:spcBef>
                <a:spcPts val="300"/>
              </a:spcBef>
            </a:pPr>
            <a:r>
              <a:rPr sz="1700" kern="0" spc="60" dirty="0">
                <a:ln w="3175" cap="flat" cmpd="sng">
                  <a:solidFill>
                    <a:srgbClr val="1A4780">
                      <a:alpha val="100000"/>
                    </a:srgbClr>
                  </a:solidFill>
                  <a:prstDash val="solid"/>
                  <a:miter lim="0"/>
                </a:ln>
                <a:solidFill>
                  <a:srgbClr val="1A4780">
                    <a:alpha val="100000"/>
                  </a:srgbClr>
                </a:solidFill>
                <a:latin typeface="宋体" panose="02010600030101010101" pitchFamily="2" charset="-122"/>
                <a:ea typeface="宋体" panose="02010600030101010101" pitchFamily="2" charset="-122"/>
                <a:cs typeface="宋体" panose="02010600030101010101" pitchFamily="2" charset="-122"/>
              </a:rPr>
              <a:t>&gt;</a:t>
            </a:r>
            <a:r>
              <a:rPr sz="1700" kern="0" spc="60" dirty="0">
                <a:solidFill>
                  <a:srgbClr val="1A4780">
                    <a:alpha val="100000"/>
                  </a:srgbClr>
                </a:solidFill>
                <a:latin typeface="宋体" panose="02010600030101010101" pitchFamily="2" charset="-122"/>
                <a:ea typeface="宋体" panose="02010600030101010101" pitchFamily="2" charset="-122"/>
                <a:cs typeface="宋体" panose="02010600030101010101" pitchFamily="2" charset="-122"/>
              </a:rPr>
              <a:t> </a:t>
            </a:r>
            <a:r>
              <a:rPr sz="17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封闭或半敞开的灌瓶间，  </a:t>
            </a:r>
            <a:r>
              <a:rPr sz="17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灌装口与探测器的水平距  </a:t>
            </a:r>
            <a:r>
              <a:rPr sz="17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离宜为</a:t>
            </a:r>
            <a:r>
              <a:rPr sz="1700" b="1" kern="0" spc="30" dirty="0">
                <a:solidFill>
                  <a:srgbClr val="000000">
                    <a:alpha val="100000"/>
                  </a:srgbClr>
                </a:solidFill>
                <a:latin typeface="Arial" panose="020B0604020202020204"/>
                <a:ea typeface="Arial" panose="020B0604020202020204"/>
                <a:cs typeface="Arial" panose="020B0604020202020204"/>
              </a:rPr>
              <a:t>5m</a:t>
            </a:r>
            <a:r>
              <a:rPr sz="17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b="1" kern="0" spc="30" dirty="0">
                <a:solidFill>
                  <a:srgbClr val="000000">
                    <a:alpha val="100000"/>
                  </a:srgbClr>
                </a:solidFill>
                <a:latin typeface="Arial" panose="020B0604020202020204"/>
                <a:ea typeface="Arial" panose="020B0604020202020204"/>
                <a:cs typeface="Arial" panose="020B0604020202020204"/>
              </a:rPr>
              <a:t>7</a:t>
            </a:r>
            <a:r>
              <a:rPr sz="17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b="1" kern="0" spc="-3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30" dirty="0">
                <a:solidFill>
                  <a:srgbClr val="000000">
                    <a:alpha val="100000"/>
                  </a:srgbClr>
                </a:solidFill>
                <a:latin typeface="Arial" panose="020B0604020202020204"/>
                <a:ea typeface="Arial" panose="020B0604020202020204"/>
                <a:cs typeface="Arial" panose="020B0604020202020204"/>
              </a:rPr>
              <a:t>5m</a:t>
            </a:r>
            <a:r>
              <a:rPr sz="17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700" dirty="0"/>
          </a:p>
          <a:p>
            <a:pPr marL="284480" indent="-266065" algn="l" rtl="0" eaLnBrk="0">
              <a:lnSpc>
                <a:spcPct val="111000"/>
              </a:lnSpc>
              <a:spcBef>
                <a:spcPts val="295"/>
              </a:spcBef>
            </a:pPr>
            <a:r>
              <a:rPr sz="1700" kern="0" spc="60" dirty="0">
                <a:ln w="3175" cap="flat" cmpd="sng">
                  <a:solidFill>
                    <a:srgbClr val="1A4780">
                      <a:alpha val="100000"/>
                    </a:srgbClr>
                  </a:solidFill>
                  <a:prstDash val="solid"/>
                  <a:miter lim="0"/>
                </a:ln>
                <a:solidFill>
                  <a:srgbClr val="1A4780">
                    <a:alpha val="100000"/>
                  </a:srgbClr>
                </a:solidFill>
                <a:latin typeface="宋体" panose="02010600030101010101" pitchFamily="2" charset="-122"/>
                <a:ea typeface="宋体" panose="02010600030101010101" pitchFamily="2" charset="-122"/>
                <a:cs typeface="宋体" panose="02010600030101010101" pitchFamily="2" charset="-122"/>
              </a:rPr>
              <a:t>&gt;</a:t>
            </a:r>
            <a:r>
              <a:rPr sz="1700" kern="0" spc="60" dirty="0">
                <a:solidFill>
                  <a:srgbClr val="1A4780">
                    <a:alpha val="100000"/>
                  </a:srgbClr>
                </a:solidFill>
                <a:latin typeface="宋体" panose="02010600030101010101" pitchFamily="2" charset="-122"/>
                <a:ea typeface="宋体" panose="02010600030101010101" pitchFamily="2" charset="-122"/>
                <a:cs typeface="宋体" panose="02010600030101010101" pitchFamily="2" charset="-122"/>
              </a:rPr>
              <a:t> </a:t>
            </a:r>
            <a:r>
              <a:rPr sz="17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敞开式储瓶库房沿四周每  </a:t>
            </a:r>
            <a:r>
              <a:rPr sz="17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隔</a:t>
            </a:r>
            <a:r>
              <a:rPr sz="1700" b="1" kern="0" spc="40" dirty="0">
                <a:solidFill>
                  <a:srgbClr val="000000">
                    <a:alpha val="100000"/>
                  </a:srgbClr>
                </a:solidFill>
                <a:latin typeface="Arial" panose="020B0604020202020204"/>
                <a:ea typeface="Arial" panose="020B0604020202020204"/>
                <a:cs typeface="Arial" panose="020B0604020202020204"/>
              </a:rPr>
              <a:t>15m</a:t>
            </a:r>
            <a:r>
              <a:rPr sz="17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b="1" kern="0" spc="40" dirty="0">
                <a:solidFill>
                  <a:srgbClr val="000000">
                    <a:alpha val="100000"/>
                  </a:srgbClr>
                </a:solidFill>
                <a:latin typeface="Arial" panose="020B0604020202020204"/>
                <a:ea typeface="Arial" panose="020B0604020202020204"/>
                <a:cs typeface="Arial" panose="020B0604020202020204"/>
              </a:rPr>
              <a:t>20m</a:t>
            </a:r>
            <a:r>
              <a:rPr sz="17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应设一台</a:t>
            </a:r>
            <a:r>
              <a:rPr sz="17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探  </a:t>
            </a:r>
            <a:r>
              <a:rPr sz="17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测器，</a:t>
            </a:r>
            <a:r>
              <a:rPr sz="1700" b="1" kern="0" spc="-3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当四周边长总和小  </a:t>
            </a:r>
            <a:r>
              <a:rPr sz="17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于</a:t>
            </a:r>
            <a:r>
              <a:rPr sz="1700" b="1" kern="0" spc="40" dirty="0">
                <a:solidFill>
                  <a:srgbClr val="000000">
                    <a:alpha val="100000"/>
                  </a:srgbClr>
                </a:solidFill>
                <a:latin typeface="Arial" panose="020B0604020202020204"/>
                <a:ea typeface="Arial" panose="020B0604020202020204"/>
                <a:cs typeface="Arial" panose="020B0604020202020204"/>
              </a:rPr>
              <a:t>15m</a:t>
            </a:r>
            <a:r>
              <a:rPr sz="17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时，应设一台探测  </a:t>
            </a:r>
            <a:r>
              <a:rPr sz="17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器；</a:t>
            </a:r>
            <a:endParaRPr lang="en-US" altLang="en-US" sz="1700" dirty="0"/>
          </a:p>
        </p:txBody>
      </p:sp>
      <p:sp>
        <p:nvSpPr>
          <p:cNvPr id="366" name="textbox 366"/>
          <p:cNvSpPr/>
          <p:nvPr/>
        </p:nvSpPr>
        <p:spPr>
          <a:xfrm>
            <a:off x="3601211" y="2144267"/>
            <a:ext cx="2850514" cy="2932429"/>
          </a:xfrm>
          <a:prstGeom prst="rect">
            <a:avLst/>
          </a:prstGeom>
          <a:solidFill>
            <a:srgbClr val="C4D9F3"/>
          </a:solidFill>
        </p:spPr>
        <p:txBody>
          <a:bodyPr vert="horz" wrap="square" lIns="0" tIns="0" rIns="0" bIns="0"/>
          <a:lstStyle/>
          <a:p>
            <a:pPr algn="l" rtl="0" eaLnBrk="0">
              <a:lnSpc>
                <a:spcPct val="103000"/>
              </a:lnSpc>
            </a:pPr>
            <a:endParaRPr lang="en-US" altLang="en-US" sz="200" dirty="0"/>
          </a:p>
          <a:p>
            <a:pPr marL="2540" algn="l" rtl="0" eaLnBrk="0">
              <a:lnSpc>
                <a:spcPct val="107000"/>
              </a:lnSpc>
            </a:pPr>
            <a:r>
              <a:rPr sz="17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液化烃、甲</a:t>
            </a:r>
            <a:r>
              <a:rPr sz="1700" b="1" kern="0" spc="40" dirty="0">
                <a:solidFill>
                  <a:srgbClr val="000000">
                    <a:alpha val="100000"/>
                  </a:srgbClr>
                </a:solidFill>
                <a:latin typeface="Arial" panose="020B0604020202020204"/>
                <a:ea typeface="Arial" panose="020B0604020202020204"/>
                <a:cs typeface="Arial" panose="020B0604020202020204"/>
              </a:rPr>
              <a:t>B</a:t>
            </a:r>
            <a:r>
              <a:rPr sz="17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、乙</a:t>
            </a:r>
            <a:r>
              <a:rPr sz="1700" b="1" kern="0" spc="40" dirty="0">
                <a:solidFill>
                  <a:srgbClr val="000000">
                    <a:alpha val="100000"/>
                  </a:srgbClr>
                </a:solidFill>
                <a:latin typeface="Arial" panose="020B0604020202020204"/>
                <a:ea typeface="Arial" panose="020B0604020202020204"/>
                <a:cs typeface="Arial" panose="020B0604020202020204"/>
              </a:rPr>
              <a:t>A</a:t>
            </a:r>
            <a:r>
              <a:rPr sz="17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类液体的</a:t>
            </a:r>
            <a:r>
              <a:rPr sz="17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装卸设施，</a:t>
            </a:r>
            <a:r>
              <a:rPr sz="1700" b="1" kern="0" spc="-3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探测器的设置应   </a:t>
            </a:r>
            <a:r>
              <a:rPr sz="17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符合下列规定：</a:t>
            </a:r>
            <a:endParaRPr lang="en-US" altLang="en-US" sz="1700" dirty="0"/>
          </a:p>
          <a:p>
            <a:pPr marL="278765" indent="-260350" algn="r" rtl="0" eaLnBrk="0">
              <a:lnSpc>
                <a:spcPct val="110000"/>
              </a:lnSpc>
              <a:spcBef>
                <a:spcPts val="335"/>
              </a:spcBef>
            </a:pPr>
            <a:r>
              <a:rPr sz="1700" kern="0" spc="30" dirty="0">
                <a:ln w="3175" cap="flat" cmpd="sng">
                  <a:solidFill>
                    <a:srgbClr val="1A4780">
                      <a:alpha val="100000"/>
                    </a:srgbClr>
                  </a:solidFill>
                  <a:prstDash val="solid"/>
                  <a:miter lim="0"/>
                </a:ln>
                <a:solidFill>
                  <a:srgbClr val="1A4780">
                    <a:alpha val="100000"/>
                  </a:srgbClr>
                </a:solidFill>
                <a:latin typeface="宋体" panose="02010600030101010101" pitchFamily="2" charset="-122"/>
                <a:ea typeface="宋体" panose="02010600030101010101" pitchFamily="2" charset="-122"/>
                <a:cs typeface="宋体" panose="02010600030101010101" pitchFamily="2" charset="-122"/>
              </a:rPr>
              <a:t>&gt;</a:t>
            </a:r>
            <a:r>
              <a:rPr sz="1700" kern="0" spc="30" dirty="0">
                <a:solidFill>
                  <a:srgbClr val="1A4780">
                    <a:alpha val="100000"/>
                  </a:srgbClr>
                </a:solidFill>
                <a:latin typeface="宋体" panose="02010600030101010101" pitchFamily="2" charset="-122"/>
                <a:ea typeface="宋体" panose="02010600030101010101" pitchFamily="2" charset="-122"/>
                <a:cs typeface="宋体" panose="02010600030101010101" pitchFamily="2" charset="-122"/>
              </a:rPr>
              <a:t> </a:t>
            </a:r>
            <a:r>
              <a:rPr sz="17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铁路装卸栈台，在地面上</a:t>
            </a:r>
            <a:r>
              <a:rPr sz="17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每一个车位宜设一台探</a:t>
            </a:r>
            <a:r>
              <a:rPr sz="17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测   </a:t>
            </a:r>
            <a:r>
              <a:rPr sz="17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器，且探测器与装卸车</a:t>
            </a:r>
            <a:r>
              <a:rPr sz="17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口   </a:t>
            </a:r>
            <a:r>
              <a:rPr sz="17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的水平距离不应大于</a:t>
            </a:r>
            <a:r>
              <a:rPr sz="1700" b="1" kern="0" spc="-90" dirty="0">
                <a:solidFill>
                  <a:srgbClr val="000000">
                    <a:alpha val="100000"/>
                  </a:srgbClr>
                </a:solidFill>
                <a:latin typeface="Arial" panose="020B0604020202020204"/>
                <a:ea typeface="Arial" panose="020B0604020202020204"/>
                <a:cs typeface="Arial" panose="020B0604020202020204"/>
              </a:rPr>
              <a:t>10m</a:t>
            </a:r>
            <a:r>
              <a:rPr sz="1700" b="1"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700" dirty="0"/>
          </a:p>
          <a:p>
            <a:pPr marL="285750" indent="-267335" algn="l" rtl="0" eaLnBrk="0">
              <a:lnSpc>
                <a:spcPct val="108000"/>
              </a:lnSpc>
              <a:spcBef>
                <a:spcPts val="335"/>
              </a:spcBef>
            </a:pPr>
            <a:r>
              <a:rPr sz="1700" kern="0" spc="80" dirty="0">
                <a:ln w="3175" cap="flat" cmpd="sng">
                  <a:solidFill>
                    <a:srgbClr val="1A4780">
                      <a:alpha val="100000"/>
                    </a:srgbClr>
                  </a:solidFill>
                  <a:prstDash val="solid"/>
                  <a:miter lim="0"/>
                </a:ln>
                <a:solidFill>
                  <a:srgbClr val="1A4780">
                    <a:alpha val="100000"/>
                  </a:srgbClr>
                </a:solidFill>
                <a:latin typeface="宋体" panose="02010600030101010101" pitchFamily="2" charset="-122"/>
                <a:ea typeface="宋体" panose="02010600030101010101" pitchFamily="2" charset="-122"/>
                <a:cs typeface="宋体" panose="02010600030101010101" pitchFamily="2" charset="-122"/>
              </a:rPr>
              <a:t>&gt;</a:t>
            </a:r>
            <a:r>
              <a:rPr sz="1700" kern="0" spc="80" dirty="0">
                <a:solidFill>
                  <a:srgbClr val="1A4780">
                    <a:alpha val="100000"/>
                  </a:srgbClr>
                </a:solidFill>
                <a:latin typeface="宋体" panose="02010600030101010101" pitchFamily="2" charset="-122"/>
                <a:ea typeface="宋体" panose="02010600030101010101" pitchFamily="2" charset="-122"/>
                <a:cs typeface="宋体" panose="02010600030101010101" pitchFamily="2" charset="-122"/>
              </a:rPr>
              <a:t> </a:t>
            </a:r>
            <a:r>
              <a:rPr sz="17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汽车装卸站的装卸车鹤位</a:t>
            </a:r>
            <a:r>
              <a:rPr sz="17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与探测器的水平距离不应  </a:t>
            </a:r>
            <a:r>
              <a:rPr sz="17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大于</a:t>
            </a:r>
            <a:r>
              <a:rPr sz="1700" b="1" kern="0" spc="20" dirty="0">
                <a:solidFill>
                  <a:srgbClr val="000000">
                    <a:alpha val="100000"/>
                  </a:srgbClr>
                </a:solidFill>
                <a:latin typeface="Arial" panose="020B0604020202020204"/>
                <a:ea typeface="Arial" panose="020B0604020202020204"/>
                <a:cs typeface="Arial" panose="020B0604020202020204"/>
              </a:rPr>
              <a:t>10m</a:t>
            </a:r>
            <a:r>
              <a:rPr sz="17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700" dirty="0"/>
          </a:p>
        </p:txBody>
      </p:sp>
      <p:grpSp>
        <p:nvGrpSpPr>
          <p:cNvPr id="36" name="group 36"/>
          <p:cNvGrpSpPr/>
          <p:nvPr/>
        </p:nvGrpSpPr>
        <p:grpSpPr>
          <a:xfrm rot="21600000">
            <a:off x="4405121" y="5071109"/>
            <a:ext cx="1130808" cy="1132332"/>
            <a:chOff x="0" y="0"/>
            <a:chExt cx="1130808" cy="1132332"/>
          </a:xfrm>
        </p:grpSpPr>
        <p:sp>
          <p:nvSpPr>
            <p:cNvPr id="368" name="path"/>
            <p:cNvSpPr/>
            <p:nvPr/>
          </p:nvSpPr>
          <p:spPr>
            <a:xfrm>
              <a:off x="5334" y="5333"/>
              <a:ext cx="1120140" cy="1121664"/>
            </a:xfrm>
            <a:custGeom>
              <a:avLst/>
              <a:gdLst/>
              <a:ahLst/>
              <a:cxnLst/>
              <a:rect l="0" t="0" r="0" b="0"/>
              <a:pathLst>
                <a:path w="1764" h="1766">
                  <a:moveTo>
                    <a:pt x="0" y="883"/>
                  </a:moveTo>
                  <a:cubicBezTo>
                    <a:pt x="0" y="396"/>
                    <a:pt x="393" y="0"/>
                    <a:pt x="880" y="0"/>
                  </a:cubicBezTo>
                  <a:cubicBezTo>
                    <a:pt x="1367" y="0"/>
                    <a:pt x="1764" y="396"/>
                    <a:pt x="1764" y="883"/>
                  </a:cubicBezTo>
                  <a:cubicBezTo>
                    <a:pt x="1764" y="1370"/>
                    <a:pt x="1367" y="1766"/>
                    <a:pt x="880" y="1766"/>
                  </a:cubicBezTo>
                  <a:cubicBezTo>
                    <a:pt x="393" y="1766"/>
                    <a:pt x="0" y="1370"/>
                    <a:pt x="0" y="883"/>
                  </a:cubicBezTo>
                </a:path>
              </a:pathLst>
            </a:custGeom>
            <a:solidFill>
              <a:srgbClr val="00B050">
                <a:alpha val="100000"/>
              </a:srgbClr>
            </a:solidFill>
            <a:ln cap="flat">
              <a:noFill/>
              <a:prstDash val="solid"/>
              <a:miter lim="0"/>
            </a:ln>
          </p:spPr>
          <p:txBody>
            <a:bodyPr rtlCol="0"/>
            <a:lstStyle/>
            <a:p>
              <a:pPr algn="ctr"/>
              <a:endParaRPr lang="zh-CN" altLang="en-US"/>
            </a:p>
          </p:txBody>
        </p:sp>
        <p:sp>
          <p:nvSpPr>
            <p:cNvPr id="370" name="path"/>
            <p:cNvSpPr/>
            <p:nvPr/>
          </p:nvSpPr>
          <p:spPr>
            <a:xfrm>
              <a:off x="0" y="0"/>
              <a:ext cx="1130808" cy="1132332"/>
            </a:xfrm>
            <a:custGeom>
              <a:avLst/>
              <a:gdLst/>
              <a:ahLst/>
              <a:cxnLst/>
              <a:rect l="0" t="0" r="0" b="0"/>
              <a:pathLst>
                <a:path w="1780" h="1783">
                  <a:moveTo>
                    <a:pt x="8" y="891"/>
                  </a:moveTo>
                  <a:cubicBezTo>
                    <a:pt x="8" y="404"/>
                    <a:pt x="402" y="8"/>
                    <a:pt x="889" y="8"/>
                  </a:cubicBezTo>
                  <a:cubicBezTo>
                    <a:pt x="1376" y="8"/>
                    <a:pt x="1772" y="404"/>
                    <a:pt x="1772" y="891"/>
                  </a:cubicBezTo>
                  <a:cubicBezTo>
                    <a:pt x="1772" y="1378"/>
                    <a:pt x="1376" y="1774"/>
                    <a:pt x="889" y="1774"/>
                  </a:cubicBezTo>
                  <a:cubicBezTo>
                    <a:pt x="402" y="1774"/>
                    <a:pt x="8" y="1378"/>
                    <a:pt x="8" y="891"/>
                  </a:cubicBezTo>
                </a:path>
              </a:pathLst>
            </a:custGeom>
            <a:noFill/>
            <a:ln w="10668" cap="flat">
              <a:solidFill>
                <a:srgbClr val="490049">
                  <a:alpha val="100000"/>
                </a:srgbClr>
              </a:solidFill>
              <a:prstDash val="solid"/>
              <a:miter lim="800000"/>
            </a:ln>
          </p:spPr>
          <p:txBody>
            <a:bodyPr rtlCol="0"/>
            <a:lstStyle/>
            <a:p>
              <a:pPr algn="ctr"/>
              <a:endParaRPr lang="zh-CN" altLang="en-US"/>
            </a:p>
          </p:txBody>
        </p:sp>
      </p:grpSp>
      <p:sp>
        <p:nvSpPr>
          <p:cNvPr id="372" name="textbox 372"/>
          <p:cNvSpPr/>
          <p:nvPr/>
        </p:nvSpPr>
        <p:spPr>
          <a:xfrm>
            <a:off x="407583" y="1257729"/>
            <a:ext cx="3019425" cy="327659"/>
          </a:xfrm>
          <a:prstGeom prst="rect">
            <a:avLst/>
          </a:prstGeom>
        </p:spPr>
        <p:txBody>
          <a:bodyPr vert="horz" wrap="square" lIns="0" tIns="0" rIns="0" bIns="0"/>
          <a:lstStyle/>
          <a:p>
            <a:pPr algn="l" rtl="0" eaLnBrk="0">
              <a:lnSpc>
                <a:spcPct val="92000"/>
              </a:lnSpc>
            </a:pPr>
            <a:endParaRPr lang="en-US" altLang="en-US" sz="100" dirty="0"/>
          </a:p>
          <a:p>
            <a:pPr marL="12700" algn="l" rtl="0" eaLnBrk="0">
              <a:lnSpc>
                <a:spcPct val="94000"/>
              </a:lnSpc>
            </a:pPr>
            <a:r>
              <a:rPr sz="2100" b="1" kern="0" spc="0" dirty="0">
                <a:solidFill>
                  <a:srgbClr val="1A4780">
                    <a:alpha val="100000"/>
                  </a:srgbClr>
                </a:solidFill>
                <a:latin typeface="Arial" panose="020B0604020202020204"/>
                <a:ea typeface="Arial" panose="020B0604020202020204"/>
                <a:cs typeface="Arial" panose="020B0604020202020204"/>
              </a:rPr>
              <a:t>GDS</a:t>
            </a:r>
            <a:r>
              <a:rPr sz="2100" b="1" kern="0" spc="90" dirty="0">
                <a:solidFill>
                  <a:srgbClr val="1A4780">
                    <a:alpha val="100000"/>
                  </a:srgbClr>
                </a:solidFill>
                <a:latin typeface="微软雅黑" panose="020B0503020204020204" charset="-122"/>
                <a:ea typeface="微软雅黑" panose="020B0503020204020204" charset="-122"/>
                <a:cs typeface="微软雅黑" panose="020B0503020204020204" charset="-122"/>
              </a:rPr>
              <a:t>设计</a:t>
            </a:r>
            <a:r>
              <a:rPr sz="2100" b="1" kern="0" spc="90" dirty="0">
                <a:solidFill>
                  <a:srgbClr val="1A4780">
                    <a:alpha val="100000"/>
                  </a:srgbClr>
                </a:solidFill>
                <a:latin typeface="Arial" panose="020B0604020202020204"/>
                <a:ea typeface="Arial" panose="020B0604020202020204"/>
                <a:cs typeface="Arial" panose="020B0604020202020204"/>
              </a:rPr>
              <a:t>- </a:t>
            </a:r>
            <a:r>
              <a:rPr sz="2100" b="1" kern="0" spc="90" dirty="0">
                <a:solidFill>
                  <a:srgbClr val="1A4780">
                    <a:alpha val="100000"/>
                  </a:srgbClr>
                </a:solidFill>
                <a:latin typeface="微软雅黑" panose="020B0503020204020204" charset="-122"/>
                <a:ea typeface="微软雅黑" panose="020B0503020204020204" charset="-122"/>
                <a:cs typeface="微软雅黑" panose="020B0503020204020204" charset="-122"/>
              </a:rPr>
              <a:t>监测点的确定</a:t>
            </a:r>
            <a:endParaRPr lang="en-US" altLang="en-US" sz="2100" dirty="0"/>
          </a:p>
        </p:txBody>
      </p:sp>
      <p:pic>
        <p:nvPicPr>
          <p:cNvPr id="374" name="picture 374"/>
          <p:cNvPicPr>
            <a:picLocks noChangeAspect="1"/>
          </p:cNvPicPr>
          <p:nvPr/>
        </p:nvPicPr>
        <p:blipFill>
          <a:blip r:embed="rId2"/>
          <a:stretch>
            <a:fillRect/>
          </a:stretch>
        </p:blipFill>
        <p:spPr>
          <a:xfrm rot="21600000">
            <a:off x="4847843" y="5497067"/>
            <a:ext cx="243839" cy="280416"/>
          </a:xfrm>
          <a:prstGeom prst="rect">
            <a:avLst/>
          </a:prstGeom>
        </p:spPr>
      </p:pic>
      <p:pic>
        <p:nvPicPr>
          <p:cNvPr id="376" name="picture 376"/>
          <p:cNvPicPr>
            <a:picLocks noChangeAspect="1"/>
          </p:cNvPicPr>
          <p:nvPr/>
        </p:nvPicPr>
        <p:blipFill>
          <a:blip r:embed="rId3"/>
          <a:stretch>
            <a:fillRect/>
          </a:stretch>
        </p:blipFill>
        <p:spPr>
          <a:xfrm rot="21600000">
            <a:off x="4962144" y="5590032"/>
            <a:ext cx="397763" cy="397763"/>
          </a:xfrm>
          <a:prstGeom prst="rect">
            <a:avLst/>
          </a:prstGeom>
        </p:spPr>
      </p:pic>
      <p:sp>
        <p:nvSpPr>
          <p:cNvPr id="378" name="textbox 378"/>
          <p:cNvSpPr/>
          <p:nvPr/>
        </p:nvSpPr>
        <p:spPr>
          <a:xfrm>
            <a:off x="4890466" y="5877452"/>
            <a:ext cx="386715" cy="165735"/>
          </a:xfrm>
          <a:prstGeom prst="rect">
            <a:avLst/>
          </a:prstGeom>
        </p:spPr>
        <p:txBody>
          <a:bodyPr vert="horz" wrap="square" lIns="0" tIns="0" rIns="0" bIns="0"/>
          <a:lstStyle/>
          <a:p>
            <a:pPr algn="l" rtl="0" eaLnBrk="0">
              <a:lnSpc>
                <a:spcPct val="80000"/>
              </a:lnSpc>
            </a:pPr>
            <a:endParaRPr lang="en-US" altLang="en-US" sz="100" dirty="0"/>
          </a:p>
          <a:p>
            <a:pPr marL="12700" algn="l" rtl="0" eaLnBrk="0">
              <a:lnSpc>
                <a:spcPct val="84000"/>
              </a:lnSpc>
            </a:pPr>
            <a:r>
              <a:rPr sz="1100" b="1" kern="0" spc="0" dirty="0">
                <a:solidFill>
                  <a:srgbClr val="FFFFFF">
                    <a:alpha val="100000"/>
                  </a:srgbClr>
                </a:solidFill>
                <a:latin typeface="Arial" panose="020B0604020202020204"/>
                <a:ea typeface="Arial" panose="020B0604020202020204"/>
                <a:cs typeface="Arial" panose="020B0604020202020204"/>
              </a:rPr>
              <a:t>&lt;10m</a:t>
            </a:r>
            <a:endParaRPr lang="en-US" altLang="en-US" sz="11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8"/>
          <p:cNvGrpSpPr/>
          <p:nvPr/>
        </p:nvGrpSpPr>
        <p:grpSpPr>
          <a:xfrm rot="21600000">
            <a:off x="440436" y="2144267"/>
            <a:ext cx="3080003" cy="4059935"/>
            <a:chOff x="0" y="0"/>
            <a:chExt cx="3080003" cy="4059935"/>
          </a:xfrm>
        </p:grpSpPr>
        <p:sp>
          <p:nvSpPr>
            <p:cNvPr id="380" name="rect"/>
            <p:cNvSpPr/>
            <p:nvPr/>
          </p:nvSpPr>
          <p:spPr>
            <a:xfrm>
              <a:off x="0" y="0"/>
              <a:ext cx="2851404" cy="3761232"/>
            </a:xfrm>
            <a:prstGeom prst="rect">
              <a:avLst/>
            </a:prstGeom>
            <a:solidFill>
              <a:srgbClr val="F2F2F2">
                <a:alpha val="100000"/>
              </a:srgbClr>
            </a:solidFill>
            <a:ln cap="flat">
              <a:noFill/>
              <a:prstDash val="solid"/>
              <a:miter lim="0"/>
            </a:ln>
          </p:spPr>
          <p:txBody>
            <a:bodyPr rtlCol="0"/>
            <a:lstStyle/>
            <a:p>
              <a:pPr algn="ctr"/>
              <a:endParaRPr lang="zh-CN" altLang="en-US"/>
            </a:p>
          </p:txBody>
        </p:sp>
        <p:sp>
          <p:nvSpPr>
            <p:cNvPr id="382" name="textbox 382"/>
            <p:cNvSpPr/>
            <p:nvPr/>
          </p:nvSpPr>
          <p:spPr>
            <a:xfrm>
              <a:off x="665" y="5478"/>
              <a:ext cx="2940685" cy="2643504"/>
            </a:xfrm>
            <a:prstGeom prst="rect">
              <a:avLst/>
            </a:prstGeom>
          </p:spPr>
          <p:txBody>
            <a:bodyPr vert="horz" wrap="square" lIns="0" tIns="0" rIns="0" bIns="0"/>
            <a:lstStyle/>
            <a:p>
              <a:pPr algn="l" rtl="0" eaLnBrk="0">
                <a:lnSpc>
                  <a:spcPct val="100000"/>
                </a:lnSpc>
              </a:pPr>
              <a:endParaRPr lang="en-US" altLang="en-US" sz="100" dirty="0"/>
            </a:p>
            <a:p>
              <a:pPr marL="285115" indent="-272415" algn="l" rtl="0" eaLnBrk="0">
                <a:lnSpc>
                  <a:spcPct val="110000"/>
                </a:lnSpc>
              </a:pPr>
              <a:r>
                <a:rPr sz="1700" b="1" kern="0" spc="50" dirty="0">
                  <a:solidFill>
                    <a:srgbClr val="1A4780">
                      <a:alpha val="100000"/>
                    </a:srgbClr>
                  </a:solidFill>
                  <a:latin typeface="Arial" panose="020B0604020202020204"/>
                  <a:ea typeface="Arial" panose="020B0604020202020204"/>
                  <a:cs typeface="Arial" panose="020B0604020202020204"/>
                </a:rPr>
                <a:t>.   </a:t>
              </a:r>
              <a:r>
                <a:rPr sz="17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封闭或半敞开</a:t>
              </a:r>
              <a:r>
                <a:rPr sz="17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氢气灌瓶间，</a:t>
              </a:r>
              <a:r>
                <a:rPr sz="17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应在灌装口上方的室内最</a:t>
              </a:r>
              <a:r>
                <a:rPr sz="17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高点易于滞留气体处设探</a:t>
              </a:r>
              <a:r>
                <a:rPr sz="17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测器</a:t>
              </a:r>
              <a:endParaRPr lang="en-US" altLang="en-US" sz="1700" dirty="0"/>
            </a:p>
            <a:p>
              <a:pPr algn="l" rtl="0" eaLnBrk="0">
                <a:lnSpc>
                  <a:spcPct val="177000"/>
                </a:lnSpc>
              </a:pPr>
              <a:endParaRPr lang="en-US" altLang="en-US" sz="1000" dirty="0"/>
            </a:p>
            <a:p>
              <a:pPr algn="l" rtl="0" eaLnBrk="0">
                <a:lnSpc>
                  <a:spcPct val="107000"/>
                </a:lnSpc>
              </a:pPr>
              <a:endParaRPr lang="en-US" altLang="en-US" sz="400" dirty="0"/>
            </a:p>
            <a:p>
              <a:pPr marL="285750" indent="-273050" algn="l" rtl="0" eaLnBrk="0">
                <a:lnSpc>
                  <a:spcPct val="110000"/>
                </a:lnSpc>
                <a:spcBef>
                  <a:spcPts val="5"/>
                </a:spcBef>
              </a:pPr>
              <a:r>
                <a:rPr sz="1700" b="1" kern="0" spc="60" dirty="0">
                  <a:solidFill>
                    <a:srgbClr val="1A4780">
                      <a:alpha val="100000"/>
                    </a:srgbClr>
                  </a:solidFill>
                  <a:latin typeface="Arial" panose="020B0604020202020204"/>
                  <a:ea typeface="Arial" panose="020B0604020202020204"/>
                  <a:cs typeface="Arial" panose="020B0604020202020204"/>
                </a:rPr>
                <a:t>.   </a:t>
              </a:r>
              <a:r>
                <a:rPr sz="17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可能散发可燃气体的装卸</a:t>
              </a:r>
              <a:r>
                <a:rPr sz="17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码头，</a:t>
              </a:r>
              <a:r>
                <a:rPr sz="1700" b="1" kern="0" spc="-3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距输油臂水平平面</a:t>
              </a:r>
              <a:r>
                <a:rPr sz="17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000000">
                      <a:alpha val="100000"/>
                    </a:srgbClr>
                  </a:solidFill>
                  <a:latin typeface="Arial" panose="020B0604020202020204"/>
                  <a:ea typeface="Arial" panose="020B0604020202020204"/>
                  <a:cs typeface="Arial" panose="020B0604020202020204"/>
                </a:rPr>
                <a:t>10m</a:t>
              </a:r>
              <a:r>
                <a:rPr sz="17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范围内，应设一台探</a:t>
              </a:r>
              <a:r>
                <a:rPr sz="17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测器。</a:t>
              </a:r>
              <a:endParaRPr lang="en-US" altLang="en-US" sz="1700" dirty="0"/>
            </a:p>
          </p:txBody>
        </p:sp>
        <p:pic>
          <p:nvPicPr>
            <p:cNvPr id="384" name="picture 384"/>
            <p:cNvPicPr>
              <a:picLocks noChangeAspect="1"/>
            </p:cNvPicPr>
            <p:nvPr/>
          </p:nvPicPr>
          <p:blipFill>
            <a:blip r:embed="rId1"/>
            <a:stretch>
              <a:fillRect/>
            </a:stretch>
          </p:blipFill>
          <p:spPr>
            <a:xfrm rot="21600000">
              <a:off x="13715" y="2912364"/>
              <a:ext cx="3066287" cy="1147571"/>
            </a:xfrm>
            <a:prstGeom prst="rect">
              <a:avLst/>
            </a:prstGeom>
          </p:spPr>
        </p:pic>
      </p:grpSp>
      <p:sp>
        <p:nvSpPr>
          <p:cNvPr id="386" name="textbox 386"/>
          <p:cNvSpPr/>
          <p:nvPr/>
        </p:nvSpPr>
        <p:spPr>
          <a:xfrm>
            <a:off x="3601211" y="2144267"/>
            <a:ext cx="2850514" cy="4162425"/>
          </a:xfrm>
          <a:prstGeom prst="rect">
            <a:avLst/>
          </a:prstGeom>
          <a:solidFill>
            <a:srgbClr val="C4D9F3"/>
          </a:solidFill>
        </p:spPr>
        <p:txBody>
          <a:bodyPr vert="horz" wrap="square" lIns="0" tIns="0" rIns="0" bIns="0"/>
          <a:lstStyle/>
          <a:p>
            <a:pPr algn="l" rtl="0" eaLnBrk="0">
              <a:lnSpc>
                <a:spcPct val="160000"/>
              </a:lnSpc>
            </a:pPr>
            <a:endParaRPr lang="en-US" altLang="en-US" sz="100" dirty="0"/>
          </a:p>
          <a:p>
            <a:pPr marL="283845" indent="-272415" algn="l" rtl="0" eaLnBrk="0">
              <a:lnSpc>
                <a:spcPct val="112000"/>
              </a:lnSpc>
              <a:spcBef>
                <a:spcPts val="0"/>
              </a:spcBef>
            </a:pPr>
            <a:r>
              <a:rPr sz="1700" b="1" kern="0" spc="40" dirty="0">
                <a:solidFill>
                  <a:srgbClr val="1A4780">
                    <a:alpha val="100000"/>
                  </a:srgbClr>
                </a:solidFill>
                <a:latin typeface="Arial" panose="020B0604020202020204"/>
                <a:ea typeface="Arial" panose="020B0604020202020204"/>
                <a:cs typeface="Arial" panose="020B0604020202020204"/>
              </a:rPr>
              <a:t>.</a:t>
            </a:r>
            <a:r>
              <a:rPr sz="1700" b="1" kern="0" spc="100" dirty="0">
                <a:solidFill>
                  <a:srgbClr val="1A4780">
                    <a:alpha val="100000"/>
                  </a:srgbClr>
                </a:solidFill>
                <a:latin typeface="Arial" panose="020B0604020202020204"/>
                <a:ea typeface="Arial" panose="020B0604020202020204"/>
                <a:cs typeface="Arial" panose="020B0604020202020204"/>
              </a:rPr>
              <a:t>   </a:t>
            </a:r>
            <a:r>
              <a:rPr sz="17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明火加热炉与可燃</a:t>
            </a:r>
            <a:r>
              <a:rPr sz="17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气体释  </a:t>
            </a:r>
            <a:r>
              <a:rPr sz="17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放源之间应设可燃气体探  </a:t>
            </a:r>
            <a:r>
              <a:rPr sz="17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测器，</a:t>
            </a:r>
            <a:r>
              <a:rPr sz="1700" b="1" kern="0" spc="-3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探测器距加热炉炉  </a:t>
            </a:r>
            <a:r>
              <a:rPr sz="17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边的水平距离宜为</a:t>
            </a:r>
            <a:r>
              <a:rPr sz="1700" b="1" kern="0" spc="20" dirty="0">
                <a:solidFill>
                  <a:srgbClr val="000000">
                    <a:alpha val="100000"/>
                  </a:srgbClr>
                </a:solidFill>
                <a:latin typeface="Arial" panose="020B0604020202020204"/>
                <a:ea typeface="Arial" panose="020B0604020202020204"/>
                <a:cs typeface="Arial" panose="020B0604020202020204"/>
              </a:rPr>
              <a:t>5m</a:t>
            </a:r>
            <a:r>
              <a:rPr sz="1700" b="1" kern="0" spc="-50" dirty="0">
                <a:solidFill>
                  <a:srgbClr val="000000">
                    <a:alpha val="100000"/>
                  </a:srgbClr>
                </a:solidFill>
                <a:latin typeface="Arial" panose="020B0604020202020204"/>
                <a:ea typeface="Arial" panose="020B0604020202020204"/>
                <a:cs typeface="Arial" panose="020B0604020202020204"/>
              </a:rPr>
              <a:t> </a:t>
            </a:r>
            <a:r>
              <a:rPr sz="17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40" dirty="0">
                <a:solidFill>
                  <a:srgbClr val="000000">
                    <a:alpha val="100000"/>
                  </a:srgbClr>
                </a:solidFill>
                <a:latin typeface="Arial" panose="020B0604020202020204"/>
                <a:ea typeface="Arial" panose="020B0604020202020204"/>
                <a:cs typeface="Arial" panose="020B0604020202020204"/>
              </a:rPr>
              <a:t>10m</a:t>
            </a:r>
            <a:r>
              <a:rPr sz="17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。当明火加热炉与可  </a:t>
            </a:r>
            <a:r>
              <a:rPr sz="17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燃气体释放源之间设有不  </a:t>
            </a:r>
            <a:r>
              <a:rPr sz="17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燃烧材料实体墙时，</a:t>
            </a:r>
            <a:r>
              <a:rPr sz="1700" b="1" kern="0" spc="-3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实体  </a:t>
            </a:r>
            <a:r>
              <a:rPr sz="17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墙靠近释放源的一侧应设  </a:t>
            </a:r>
            <a:r>
              <a:rPr sz="17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探测器。</a:t>
            </a:r>
            <a:endParaRPr lang="en-US" altLang="en-US" sz="1700" dirty="0"/>
          </a:p>
          <a:p>
            <a:pPr marL="283845" indent="-272415" algn="l" rtl="0" eaLnBrk="0">
              <a:lnSpc>
                <a:spcPct val="111000"/>
              </a:lnSpc>
              <a:spcBef>
                <a:spcPts val="285"/>
              </a:spcBef>
            </a:pPr>
            <a:r>
              <a:rPr sz="1700" b="1" kern="0" spc="60" dirty="0">
                <a:solidFill>
                  <a:srgbClr val="1A4780">
                    <a:alpha val="100000"/>
                  </a:srgbClr>
                </a:solidFill>
                <a:latin typeface="Arial" panose="020B0604020202020204"/>
                <a:ea typeface="Arial" panose="020B0604020202020204"/>
                <a:cs typeface="Arial" panose="020B0604020202020204"/>
              </a:rPr>
              <a:t>.    </a:t>
            </a:r>
            <a:r>
              <a:rPr sz="17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设在爆炸危</a:t>
            </a:r>
            <a:r>
              <a:rPr sz="17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险区域</a:t>
            </a:r>
            <a:r>
              <a:rPr sz="1700" b="1" kern="0" spc="50" dirty="0">
                <a:solidFill>
                  <a:srgbClr val="000000">
                    <a:alpha val="100000"/>
                  </a:srgbClr>
                </a:solidFill>
                <a:latin typeface="Arial" panose="020B0604020202020204"/>
                <a:ea typeface="Arial" panose="020B0604020202020204"/>
                <a:cs typeface="Arial" panose="020B0604020202020204"/>
              </a:rPr>
              <a:t>2</a:t>
            </a:r>
            <a:r>
              <a:rPr sz="17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区范</a:t>
            </a:r>
            <a:r>
              <a:rPr sz="17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围内的在线分析仪表间</a:t>
            </a:r>
            <a:r>
              <a:rPr sz="1700" b="1"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7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应设可燃气体和（或）有  </a:t>
            </a:r>
            <a:r>
              <a:rPr sz="17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毒气体探测器，</a:t>
            </a:r>
            <a:r>
              <a:rPr sz="1700" b="1" kern="0" spc="-3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并同时设  </a:t>
            </a:r>
            <a:r>
              <a:rPr sz="17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置氧气探测器。</a:t>
            </a:r>
            <a:endParaRPr lang="en-US" altLang="en-US" sz="1700" dirty="0"/>
          </a:p>
        </p:txBody>
      </p:sp>
      <p:grpSp>
        <p:nvGrpSpPr>
          <p:cNvPr id="40" name="group 40"/>
          <p:cNvGrpSpPr/>
          <p:nvPr/>
        </p:nvGrpSpPr>
        <p:grpSpPr>
          <a:xfrm rot="21600000">
            <a:off x="6760464" y="2144267"/>
            <a:ext cx="2851403" cy="3761232"/>
            <a:chOff x="0" y="0"/>
            <a:chExt cx="2851403" cy="3761232"/>
          </a:xfrm>
        </p:grpSpPr>
        <p:sp>
          <p:nvSpPr>
            <p:cNvPr id="388" name="rect"/>
            <p:cNvSpPr/>
            <p:nvPr/>
          </p:nvSpPr>
          <p:spPr>
            <a:xfrm>
              <a:off x="0" y="0"/>
              <a:ext cx="2851403" cy="3761232"/>
            </a:xfrm>
            <a:prstGeom prst="rect">
              <a:avLst/>
            </a:prstGeom>
            <a:solidFill>
              <a:srgbClr val="D9D9D9">
                <a:alpha val="100000"/>
              </a:srgbClr>
            </a:solidFill>
            <a:ln cap="flat">
              <a:noFill/>
              <a:prstDash val="solid"/>
              <a:miter lim="0"/>
            </a:ln>
          </p:spPr>
          <p:txBody>
            <a:bodyPr rtlCol="0"/>
            <a:lstStyle/>
            <a:p>
              <a:pPr algn="ctr"/>
              <a:endParaRPr lang="zh-CN" altLang="en-US"/>
            </a:p>
          </p:txBody>
        </p:sp>
        <p:pic>
          <p:nvPicPr>
            <p:cNvPr id="390" name="picture 390"/>
            <p:cNvPicPr>
              <a:picLocks noChangeAspect="1"/>
            </p:cNvPicPr>
            <p:nvPr/>
          </p:nvPicPr>
          <p:blipFill>
            <a:blip r:embed="rId2"/>
            <a:stretch>
              <a:fillRect/>
            </a:stretch>
          </p:blipFill>
          <p:spPr>
            <a:xfrm rot="21600000">
              <a:off x="283464" y="566928"/>
              <a:ext cx="2464307" cy="886967"/>
            </a:xfrm>
            <a:prstGeom prst="rect">
              <a:avLst/>
            </a:prstGeom>
          </p:spPr>
        </p:pic>
        <p:sp>
          <p:nvSpPr>
            <p:cNvPr id="392" name="textbox 392"/>
            <p:cNvSpPr/>
            <p:nvPr/>
          </p:nvSpPr>
          <p:spPr>
            <a:xfrm>
              <a:off x="-884" y="5478"/>
              <a:ext cx="2761614" cy="3229610"/>
            </a:xfrm>
            <a:prstGeom prst="rect">
              <a:avLst/>
            </a:prstGeom>
          </p:spPr>
          <p:txBody>
            <a:bodyPr vert="horz" wrap="square" lIns="0" tIns="0" rIns="0" bIns="0"/>
            <a:lstStyle/>
            <a:p>
              <a:pPr algn="l" rtl="0" eaLnBrk="0">
                <a:lnSpc>
                  <a:spcPct val="96000"/>
                </a:lnSpc>
              </a:pPr>
              <a:endParaRPr lang="en-US" altLang="en-US" sz="100" dirty="0"/>
            </a:p>
            <a:p>
              <a:pPr marL="287020" indent="-274320" algn="l" rtl="0" eaLnBrk="0">
                <a:lnSpc>
                  <a:spcPct val="106000"/>
                </a:lnSpc>
              </a:pPr>
              <a:r>
                <a:rPr sz="1700" b="1" kern="0" spc="60" dirty="0">
                  <a:solidFill>
                    <a:srgbClr val="1A4780">
                      <a:alpha val="100000"/>
                    </a:srgbClr>
                  </a:solidFill>
                  <a:latin typeface="Arial" panose="020B0604020202020204"/>
                  <a:ea typeface="Arial" panose="020B0604020202020204"/>
                  <a:cs typeface="Arial" panose="020B0604020202020204"/>
                </a:rPr>
                <a:t>.   </a:t>
              </a:r>
              <a:r>
                <a:rPr sz="17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控制室、机柜间的空调新</a:t>
              </a:r>
              <a:r>
                <a:rPr sz="17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风引风口等可燃气体和有</a:t>
              </a:r>
              <a:endParaRPr lang="en-US" altLang="en-US" sz="1700" dirty="0"/>
            </a:p>
            <a:p>
              <a:pPr marL="287020" indent="3810" algn="l" rtl="0" eaLnBrk="0">
                <a:lnSpc>
                  <a:spcPct val="107000"/>
                </a:lnSpc>
                <a:spcBef>
                  <a:spcPts val="420"/>
                </a:spcBef>
              </a:pPr>
              <a:r>
                <a:rPr sz="17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毒气体有可能进入建筑物</a:t>
              </a:r>
              <a:r>
                <a:rPr sz="17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的地方，应设置可燃气体</a:t>
              </a:r>
              <a:r>
                <a:rPr sz="17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和（或）有毒气体探测器</a:t>
              </a:r>
              <a:endParaRPr lang="en-US" altLang="en-US" sz="1700" dirty="0"/>
            </a:p>
            <a:p>
              <a:pPr marL="285750" indent="-273050" algn="l" rtl="0" eaLnBrk="0">
                <a:lnSpc>
                  <a:spcPct val="111000"/>
                </a:lnSpc>
                <a:spcBef>
                  <a:spcPts val="335"/>
                </a:spcBef>
              </a:pPr>
              <a:r>
                <a:rPr sz="1700" b="1" kern="0" spc="60" dirty="0">
                  <a:solidFill>
                    <a:srgbClr val="1A4780">
                      <a:alpha val="100000"/>
                    </a:srgbClr>
                  </a:solidFill>
                  <a:latin typeface="Arial" panose="020B0604020202020204"/>
                  <a:ea typeface="Arial" panose="020B0604020202020204"/>
                  <a:cs typeface="Arial" panose="020B0604020202020204"/>
                </a:rPr>
                <a:t>.   </a:t>
              </a:r>
              <a:r>
                <a:rPr sz="17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有人进入巡检操作且可能</a:t>
              </a:r>
              <a:r>
                <a:rPr sz="17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积聚比空气重的可燃气体</a:t>
              </a:r>
              <a:r>
                <a:rPr sz="17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或有毒气体的工艺阀井、 </a:t>
              </a:r>
              <a:r>
                <a:rPr sz="17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管沟等场所，应设可燃气</a:t>
              </a:r>
              <a:r>
                <a:rPr sz="17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体和（或）有毒气体探测</a:t>
              </a:r>
              <a:r>
                <a:rPr sz="17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器。</a:t>
              </a:r>
              <a:endParaRPr lang="en-US" altLang="en-US" sz="1700" dirty="0"/>
            </a:p>
          </p:txBody>
        </p:sp>
      </p:grpSp>
      <p:sp>
        <p:nvSpPr>
          <p:cNvPr id="394" name="textbox 394"/>
          <p:cNvSpPr/>
          <p:nvPr/>
        </p:nvSpPr>
        <p:spPr>
          <a:xfrm>
            <a:off x="407583" y="1257729"/>
            <a:ext cx="3019425" cy="327659"/>
          </a:xfrm>
          <a:prstGeom prst="rect">
            <a:avLst/>
          </a:prstGeom>
        </p:spPr>
        <p:txBody>
          <a:bodyPr vert="horz" wrap="square" lIns="0" tIns="0" rIns="0" bIns="0"/>
          <a:lstStyle/>
          <a:p>
            <a:pPr algn="l" rtl="0" eaLnBrk="0">
              <a:lnSpc>
                <a:spcPct val="92000"/>
              </a:lnSpc>
            </a:pPr>
            <a:endParaRPr lang="en-US" altLang="en-US" sz="100" dirty="0"/>
          </a:p>
          <a:p>
            <a:pPr marL="12700" algn="l" rtl="0" eaLnBrk="0">
              <a:lnSpc>
                <a:spcPct val="94000"/>
              </a:lnSpc>
            </a:pPr>
            <a:r>
              <a:rPr sz="2100" b="1" kern="0" spc="0" dirty="0">
                <a:solidFill>
                  <a:srgbClr val="1A4780">
                    <a:alpha val="100000"/>
                  </a:srgbClr>
                </a:solidFill>
                <a:latin typeface="Arial" panose="020B0604020202020204"/>
                <a:ea typeface="Arial" panose="020B0604020202020204"/>
                <a:cs typeface="Arial" panose="020B0604020202020204"/>
              </a:rPr>
              <a:t>GDS</a:t>
            </a:r>
            <a:r>
              <a:rPr sz="2100" b="1" kern="0" spc="90" dirty="0">
                <a:solidFill>
                  <a:srgbClr val="1A4780">
                    <a:alpha val="100000"/>
                  </a:srgbClr>
                </a:solidFill>
                <a:latin typeface="微软雅黑" panose="020B0503020204020204" charset="-122"/>
                <a:ea typeface="微软雅黑" panose="020B0503020204020204" charset="-122"/>
                <a:cs typeface="微软雅黑" panose="020B0503020204020204" charset="-122"/>
              </a:rPr>
              <a:t>设计</a:t>
            </a:r>
            <a:r>
              <a:rPr sz="2100" b="1" kern="0" spc="90" dirty="0">
                <a:solidFill>
                  <a:srgbClr val="1A4780">
                    <a:alpha val="100000"/>
                  </a:srgbClr>
                </a:solidFill>
                <a:latin typeface="Arial" panose="020B0604020202020204"/>
                <a:ea typeface="Arial" panose="020B0604020202020204"/>
                <a:cs typeface="Arial" panose="020B0604020202020204"/>
              </a:rPr>
              <a:t>- </a:t>
            </a:r>
            <a:r>
              <a:rPr sz="2100" b="1" kern="0" spc="90" dirty="0">
                <a:solidFill>
                  <a:srgbClr val="1A4780">
                    <a:alpha val="100000"/>
                  </a:srgbClr>
                </a:solidFill>
                <a:latin typeface="微软雅黑" panose="020B0503020204020204" charset="-122"/>
                <a:ea typeface="微软雅黑" panose="020B0503020204020204" charset="-122"/>
                <a:cs typeface="微软雅黑" panose="020B0503020204020204" charset="-122"/>
              </a:rPr>
              <a:t>监测点的确定</a:t>
            </a:r>
            <a:endParaRPr lang="en-US" altLang="en-US" sz="21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2"/>
          <p:cNvGrpSpPr/>
          <p:nvPr/>
        </p:nvGrpSpPr>
        <p:grpSpPr>
          <a:xfrm rot="21600000">
            <a:off x="4869180" y="2129028"/>
            <a:ext cx="3902964" cy="3046475"/>
            <a:chOff x="0" y="0"/>
            <a:chExt cx="3902964" cy="3046475"/>
          </a:xfrm>
        </p:grpSpPr>
        <p:sp>
          <p:nvSpPr>
            <p:cNvPr id="396" name="rect"/>
            <p:cNvSpPr/>
            <p:nvPr/>
          </p:nvSpPr>
          <p:spPr>
            <a:xfrm>
              <a:off x="0" y="0"/>
              <a:ext cx="3902964" cy="3046475"/>
            </a:xfrm>
            <a:prstGeom prst="rect">
              <a:avLst/>
            </a:prstGeom>
            <a:solidFill>
              <a:srgbClr val="C4D9F3">
                <a:alpha val="100000"/>
              </a:srgbClr>
            </a:solidFill>
            <a:ln cap="flat">
              <a:noFill/>
              <a:prstDash val="solid"/>
              <a:miter lim="0"/>
            </a:ln>
          </p:spPr>
          <p:txBody>
            <a:bodyPr rtlCol="0"/>
            <a:lstStyle/>
            <a:p>
              <a:pPr algn="ctr"/>
              <a:endParaRPr lang="zh-CN" altLang="en-US"/>
            </a:p>
          </p:txBody>
        </p:sp>
        <p:sp>
          <p:nvSpPr>
            <p:cNvPr id="398" name="path"/>
            <p:cNvSpPr/>
            <p:nvPr/>
          </p:nvSpPr>
          <p:spPr>
            <a:xfrm>
              <a:off x="236219" y="533399"/>
              <a:ext cx="3567683" cy="554736"/>
            </a:xfrm>
            <a:custGeom>
              <a:avLst/>
              <a:gdLst/>
              <a:ahLst/>
              <a:cxnLst/>
              <a:rect l="0" t="0" r="0" b="0"/>
              <a:pathLst>
                <a:path w="5618" h="873">
                  <a:moveTo>
                    <a:pt x="3967" y="0"/>
                  </a:moveTo>
                  <a:lnTo>
                    <a:pt x="5618" y="0"/>
                  </a:lnTo>
                  <a:lnTo>
                    <a:pt x="5618" y="436"/>
                  </a:lnTo>
                  <a:lnTo>
                    <a:pt x="3967" y="436"/>
                  </a:lnTo>
                  <a:lnTo>
                    <a:pt x="3967" y="0"/>
                  </a:lnTo>
                  <a:close/>
                  <a:moveTo>
                    <a:pt x="0" y="436"/>
                  </a:moveTo>
                  <a:lnTo>
                    <a:pt x="1324" y="436"/>
                  </a:lnTo>
                  <a:lnTo>
                    <a:pt x="1324" y="873"/>
                  </a:lnTo>
                  <a:lnTo>
                    <a:pt x="0" y="873"/>
                  </a:lnTo>
                  <a:lnTo>
                    <a:pt x="0" y="436"/>
                  </a:lnTo>
                  <a:close/>
                </a:path>
              </a:pathLst>
            </a:custGeom>
            <a:solidFill>
              <a:srgbClr val="FFFF00">
                <a:alpha val="100000"/>
              </a:srgbClr>
            </a:solidFill>
            <a:ln cap="flat">
              <a:noFill/>
              <a:prstDash val="solid"/>
              <a:miter lim="0"/>
            </a:ln>
          </p:spPr>
          <p:txBody>
            <a:bodyPr rtlCol="0"/>
            <a:lstStyle/>
            <a:p>
              <a:pPr algn="ctr"/>
              <a:endParaRPr lang="zh-CN" altLang="en-US"/>
            </a:p>
          </p:txBody>
        </p:sp>
        <p:sp>
          <p:nvSpPr>
            <p:cNvPr id="400" name="textbox 400"/>
            <p:cNvSpPr/>
            <p:nvPr/>
          </p:nvSpPr>
          <p:spPr>
            <a:xfrm>
              <a:off x="-8933" y="13673"/>
              <a:ext cx="3823334" cy="2466339"/>
            </a:xfrm>
            <a:prstGeom prst="rect">
              <a:avLst/>
            </a:prstGeom>
          </p:spPr>
          <p:txBody>
            <a:bodyPr vert="horz" wrap="square" lIns="0" tIns="0" rIns="0" bIns="0"/>
            <a:lstStyle/>
            <a:p>
              <a:pPr algn="l" rtl="0" eaLnBrk="0">
                <a:lnSpc>
                  <a:spcPct val="76000"/>
                </a:lnSpc>
              </a:pPr>
              <a:endParaRPr lang="en-US" altLang="en-US" sz="100" dirty="0"/>
            </a:p>
            <a:p>
              <a:pPr marL="12700" indent="6350" algn="l" rtl="0" eaLnBrk="0">
                <a:lnSpc>
                  <a:spcPct val="104000"/>
                </a:lnSpc>
              </a:pP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常用探测器的采样方式应</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根据使用场所按</a:t>
              </a:r>
              <a:r>
                <a:rPr sz="16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下列规定确定：</a:t>
              </a:r>
              <a:endParaRPr lang="en-US" altLang="en-US" sz="1600" dirty="0"/>
            </a:p>
            <a:p>
              <a:pPr marL="246380" indent="-227965" algn="l" rtl="0" eaLnBrk="0">
                <a:lnSpc>
                  <a:spcPct val="106000"/>
                </a:lnSpc>
                <a:spcBef>
                  <a:spcPts val="295"/>
                </a:spcBef>
              </a:pPr>
              <a:r>
                <a:rPr sz="1600" b="1" kern="0" spc="40" dirty="0">
                  <a:solidFill>
                    <a:srgbClr val="1A4780">
                      <a:alpha val="100000"/>
                    </a:srgbClr>
                  </a:solidFill>
                  <a:latin typeface="Arial" panose="020B0604020202020204"/>
                  <a:ea typeface="Arial" panose="020B0604020202020204"/>
                  <a:cs typeface="Arial" panose="020B0604020202020204"/>
                </a:rPr>
                <a:t>•</a:t>
              </a:r>
              <a:r>
                <a:rPr sz="1600" b="1" kern="0" spc="230" dirty="0">
                  <a:solidFill>
                    <a:srgbClr val="1A4780">
                      <a:alpha val="100000"/>
                    </a:srgbClr>
                  </a:solidFill>
                  <a:latin typeface="Arial" panose="020B0604020202020204"/>
                  <a:ea typeface="Arial" panose="020B0604020202020204"/>
                  <a:cs typeface="Arial" panose="020B0604020202020204"/>
                </a:rPr>
                <a:t>  </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可燃气体和有毒气体的检测宜采用扩散</a:t>
              </a:r>
              <a:r>
                <a:rPr sz="16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6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式探测器；</a:t>
              </a:r>
              <a:endParaRPr lang="en-US" altLang="en-US" sz="1600" dirty="0"/>
            </a:p>
            <a:p>
              <a:pPr marL="245110" indent="-226695" algn="l" rtl="0" eaLnBrk="0">
                <a:lnSpc>
                  <a:spcPct val="109000"/>
                </a:lnSpc>
                <a:spcBef>
                  <a:spcPts val="250"/>
                </a:spcBef>
              </a:pPr>
              <a:r>
                <a:rPr sz="1600" b="1" kern="0" spc="40" dirty="0">
                  <a:solidFill>
                    <a:srgbClr val="1A4780">
                      <a:alpha val="100000"/>
                    </a:srgbClr>
                  </a:solidFill>
                  <a:latin typeface="Arial" panose="020B0604020202020204"/>
                  <a:ea typeface="Arial" panose="020B0604020202020204"/>
                  <a:cs typeface="Arial" panose="020B0604020202020204"/>
                </a:rPr>
                <a:t>•</a:t>
              </a:r>
              <a:r>
                <a:rPr sz="1600" b="1" kern="0" spc="230" dirty="0">
                  <a:solidFill>
                    <a:srgbClr val="1A4780">
                      <a:alpha val="100000"/>
                    </a:srgbClr>
                  </a:solidFill>
                  <a:latin typeface="Arial" panose="020B0604020202020204"/>
                  <a:ea typeface="Arial" panose="020B0604020202020204"/>
                  <a:cs typeface="Arial" panose="020B0604020202020204"/>
                </a:rPr>
                <a:t>  </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受安装条件和介质扩散特性的限制，不</a:t>
              </a:r>
              <a:r>
                <a:rPr sz="16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便使用扩散式探测器的场所，</a:t>
              </a:r>
              <a:r>
                <a:rPr sz="1600" b="1" kern="0" spc="-3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可采用吸</a:t>
              </a:r>
              <a:r>
                <a:rPr sz="16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入式探测器；</a:t>
              </a:r>
              <a:endParaRPr lang="en-US" altLang="en-US" sz="1600" dirty="0"/>
            </a:p>
            <a:p>
              <a:pPr marL="246380" indent="-227965" algn="l" rtl="0" eaLnBrk="0">
                <a:lnSpc>
                  <a:spcPct val="106000"/>
                </a:lnSpc>
                <a:spcBef>
                  <a:spcPts val="270"/>
                </a:spcBef>
              </a:pPr>
              <a:r>
                <a:rPr sz="1600" b="1" kern="0" spc="40" dirty="0">
                  <a:solidFill>
                    <a:srgbClr val="1A4780">
                      <a:alpha val="100000"/>
                    </a:srgbClr>
                  </a:solidFill>
                  <a:latin typeface="Arial" panose="020B0604020202020204"/>
                  <a:ea typeface="Arial" panose="020B0604020202020204"/>
                  <a:cs typeface="Arial" panose="020B0604020202020204"/>
                </a:rPr>
                <a:t>•</a:t>
              </a:r>
              <a:r>
                <a:rPr sz="1600" b="1" kern="0" spc="0" dirty="0">
                  <a:solidFill>
                    <a:srgbClr val="1A4780">
                      <a:alpha val="100000"/>
                    </a:srgbClr>
                  </a:solidFill>
                  <a:latin typeface="Arial" panose="020B0604020202020204"/>
                  <a:ea typeface="Arial" panose="020B0604020202020204"/>
                  <a:cs typeface="Arial" panose="020B0604020202020204"/>
                </a:rPr>
                <a:t>   </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当探测器配备采样系统时，采样系统</a:t>
              </a:r>
              <a:r>
                <a:rPr sz="16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的</a:t>
              </a:r>
              <a:r>
                <a:rPr sz="16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6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滞后时间不宜大于</a:t>
              </a:r>
              <a:r>
                <a:rPr sz="1600" b="1" kern="0" spc="30" dirty="0">
                  <a:solidFill>
                    <a:srgbClr val="000000">
                      <a:alpha val="100000"/>
                    </a:srgbClr>
                  </a:solidFill>
                  <a:latin typeface="Arial" panose="020B0604020202020204"/>
                  <a:ea typeface="Arial" panose="020B0604020202020204"/>
                  <a:cs typeface="Arial" panose="020B0604020202020204"/>
                </a:rPr>
                <a:t>30s</a:t>
              </a:r>
              <a:r>
                <a:rPr sz="16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600" dirty="0"/>
            </a:p>
          </p:txBody>
        </p:sp>
      </p:grpSp>
      <p:sp>
        <p:nvSpPr>
          <p:cNvPr id="402" name="textbox 402"/>
          <p:cNvSpPr/>
          <p:nvPr/>
        </p:nvSpPr>
        <p:spPr>
          <a:xfrm>
            <a:off x="440436" y="2144267"/>
            <a:ext cx="3596640" cy="3031489"/>
          </a:xfrm>
          <a:prstGeom prst="rect">
            <a:avLst/>
          </a:prstGeom>
          <a:solidFill>
            <a:srgbClr val="F2F2F2"/>
          </a:solidFill>
        </p:spPr>
        <p:txBody>
          <a:bodyPr vert="horz" wrap="square" lIns="0" tIns="0" rIns="0" bIns="0"/>
          <a:lstStyle/>
          <a:p>
            <a:pPr algn="l" rtl="0" eaLnBrk="0">
              <a:lnSpc>
                <a:spcPct val="180000"/>
              </a:lnSpc>
            </a:pPr>
            <a:endParaRPr lang="en-US" altLang="en-US" sz="100" dirty="0"/>
          </a:p>
          <a:p>
            <a:pPr marL="2540" algn="l" rtl="0" eaLnBrk="0">
              <a:lnSpc>
                <a:spcPct val="104000"/>
              </a:lnSpc>
            </a:pPr>
            <a:r>
              <a:rPr sz="16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探测器的输出可选用</a:t>
            </a:r>
            <a:r>
              <a:rPr sz="1600" b="1" kern="0" spc="30" dirty="0">
                <a:solidFill>
                  <a:srgbClr val="000000">
                    <a:alpha val="100000"/>
                  </a:srgbClr>
                </a:solidFill>
                <a:latin typeface="Arial" panose="020B0604020202020204"/>
                <a:ea typeface="Arial" panose="020B0604020202020204"/>
                <a:cs typeface="Arial" panose="020B0604020202020204"/>
              </a:rPr>
              <a:t>4</a:t>
            </a:r>
            <a:r>
              <a:rPr sz="1600" b="1" kern="0" spc="0" dirty="0">
                <a:solidFill>
                  <a:srgbClr val="000000">
                    <a:alpha val="100000"/>
                  </a:srgbClr>
                </a:solidFill>
                <a:latin typeface="Arial" panose="020B0604020202020204"/>
                <a:ea typeface="Arial" panose="020B0604020202020204"/>
                <a:cs typeface="Arial" panose="020B0604020202020204"/>
              </a:rPr>
              <a:t>mA</a:t>
            </a:r>
            <a:r>
              <a:rPr sz="16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600" b="1" kern="0" spc="30" dirty="0">
                <a:solidFill>
                  <a:srgbClr val="000000">
                    <a:alpha val="100000"/>
                  </a:srgbClr>
                </a:solidFill>
                <a:latin typeface="Arial" panose="020B0604020202020204"/>
                <a:ea typeface="Arial" panose="020B0604020202020204"/>
                <a:cs typeface="Arial" panose="020B0604020202020204"/>
              </a:rPr>
              <a:t>20</a:t>
            </a:r>
            <a:r>
              <a:rPr sz="1600" b="1" kern="0" spc="0" dirty="0">
                <a:solidFill>
                  <a:srgbClr val="000000">
                    <a:alpha val="100000"/>
                  </a:srgbClr>
                </a:solidFill>
                <a:latin typeface="Arial" panose="020B0604020202020204"/>
                <a:ea typeface="Arial" panose="020B0604020202020204"/>
                <a:cs typeface="Arial" panose="020B0604020202020204"/>
              </a:rPr>
              <a:t>mA</a:t>
            </a:r>
            <a:r>
              <a:rPr sz="16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的</a:t>
            </a:r>
            <a:r>
              <a:rPr sz="1600" b="1" kern="0" spc="0" dirty="0">
                <a:solidFill>
                  <a:srgbClr val="000000">
                    <a:alpha val="100000"/>
                  </a:srgbClr>
                </a:solidFill>
                <a:latin typeface="Arial" panose="020B0604020202020204"/>
                <a:ea typeface="Arial" panose="020B0604020202020204"/>
                <a:cs typeface="Arial" panose="020B0604020202020204"/>
              </a:rPr>
              <a:t>DC</a:t>
            </a:r>
            <a:r>
              <a:rPr sz="1600" b="1" kern="0" spc="70" dirty="0">
                <a:solidFill>
                  <a:srgbClr val="000000">
                    <a:alpha val="100000"/>
                  </a:srgbClr>
                </a:solidFill>
                <a:latin typeface="Arial" panose="020B0604020202020204"/>
                <a:ea typeface="Arial" panose="020B0604020202020204"/>
                <a:cs typeface="Arial" panose="020B0604020202020204"/>
              </a:rPr>
              <a:t> </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信号、数字信号、触点信号</a:t>
            </a:r>
            <a:endParaRPr lang="en-US" altLang="en-US" sz="1600" dirty="0"/>
          </a:p>
          <a:p>
            <a:pPr marL="2540" indent="635" algn="l" rtl="0" eaLnBrk="0">
              <a:lnSpc>
                <a:spcPct val="104000"/>
              </a:lnSpc>
              <a:spcBef>
                <a:spcPts val="350"/>
              </a:spcBef>
            </a:pP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可燃气体及有毒气体探测器的选用，</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应</a:t>
            </a:r>
            <a:r>
              <a:rPr sz="16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根据探测器的</a:t>
            </a:r>
            <a:endParaRPr lang="en-US" altLang="en-US" sz="1600" dirty="0"/>
          </a:p>
          <a:p>
            <a:pPr marL="10795" algn="l" rtl="0" eaLnBrk="0">
              <a:lnSpc>
                <a:spcPts val="2015"/>
              </a:lnSpc>
              <a:spcBef>
                <a:spcPts val="290"/>
              </a:spcBef>
            </a:pPr>
            <a:r>
              <a:rPr sz="1600" b="1" kern="0" spc="20" dirty="0">
                <a:solidFill>
                  <a:srgbClr val="1A4780">
                    <a:alpha val="100000"/>
                  </a:srgbClr>
                </a:solidFill>
                <a:latin typeface="Arial" panose="020B0604020202020204"/>
                <a:ea typeface="Arial" panose="020B0604020202020204"/>
                <a:cs typeface="Arial" panose="020B0604020202020204"/>
              </a:rPr>
              <a:t>•</a:t>
            </a:r>
            <a:r>
              <a:rPr sz="1600" b="1" kern="0" spc="100" dirty="0">
                <a:solidFill>
                  <a:srgbClr val="1A4780">
                    <a:alpha val="100000"/>
                  </a:srgbClr>
                </a:solidFill>
                <a:latin typeface="Arial" panose="020B0604020202020204"/>
                <a:ea typeface="Arial" panose="020B0604020202020204"/>
                <a:cs typeface="Arial" panose="020B0604020202020204"/>
              </a:rPr>
              <a:t>   </a:t>
            </a:r>
            <a:r>
              <a:rPr sz="16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技术性能、</a:t>
            </a:r>
            <a:endParaRPr lang="en-US" altLang="en-US" sz="1600" dirty="0"/>
          </a:p>
          <a:p>
            <a:pPr marL="10795" algn="l" rtl="0" eaLnBrk="0">
              <a:lnSpc>
                <a:spcPts val="2015"/>
              </a:lnSpc>
              <a:spcBef>
                <a:spcPts val="165"/>
              </a:spcBef>
            </a:pPr>
            <a:r>
              <a:rPr sz="1600" b="1" kern="0" spc="30" dirty="0">
                <a:solidFill>
                  <a:srgbClr val="1A4780">
                    <a:alpha val="100000"/>
                  </a:srgbClr>
                </a:solidFill>
                <a:latin typeface="Arial" panose="020B0604020202020204"/>
                <a:ea typeface="Arial" panose="020B0604020202020204"/>
                <a:cs typeface="Arial" panose="020B0604020202020204"/>
              </a:rPr>
              <a:t>•</a:t>
            </a:r>
            <a:r>
              <a:rPr sz="1600" b="1" kern="0" spc="120" dirty="0">
                <a:solidFill>
                  <a:srgbClr val="1A4780">
                    <a:alpha val="100000"/>
                  </a:srgbClr>
                </a:solidFill>
                <a:latin typeface="Arial" panose="020B0604020202020204"/>
                <a:ea typeface="Arial" panose="020B0604020202020204"/>
                <a:cs typeface="Arial" panose="020B0604020202020204"/>
              </a:rPr>
              <a:t>   </a:t>
            </a:r>
            <a:r>
              <a:rPr sz="16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被测气体的理化性质、</a:t>
            </a:r>
            <a:endParaRPr lang="en-US" altLang="en-US" sz="1600" dirty="0"/>
          </a:p>
          <a:p>
            <a:pPr marL="10795" algn="l" rtl="0" eaLnBrk="0">
              <a:lnSpc>
                <a:spcPts val="2005"/>
              </a:lnSpc>
              <a:spcBef>
                <a:spcPts val="155"/>
              </a:spcBef>
            </a:pPr>
            <a:r>
              <a:rPr sz="1600" b="1" kern="0" spc="30" dirty="0">
                <a:solidFill>
                  <a:srgbClr val="1A4780">
                    <a:alpha val="100000"/>
                  </a:srgbClr>
                </a:solidFill>
                <a:latin typeface="Arial" panose="020B0604020202020204"/>
                <a:ea typeface="Arial" panose="020B0604020202020204"/>
                <a:cs typeface="Arial" panose="020B0604020202020204"/>
              </a:rPr>
              <a:t>•</a:t>
            </a:r>
            <a:r>
              <a:rPr sz="1600" b="1" kern="0" spc="130" dirty="0">
                <a:solidFill>
                  <a:srgbClr val="1A4780">
                    <a:alpha val="100000"/>
                  </a:srgbClr>
                </a:solidFill>
                <a:latin typeface="Arial" panose="020B0604020202020204"/>
                <a:ea typeface="Arial" panose="020B0604020202020204"/>
                <a:cs typeface="Arial" panose="020B0604020202020204"/>
              </a:rPr>
              <a:t>   </a:t>
            </a:r>
            <a:r>
              <a:rPr sz="16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被测介质的组分种类</a:t>
            </a:r>
            <a:endParaRPr lang="en-US" altLang="en-US" sz="1600" dirty="0"/>
          </a:p>
          <a:p>
            <a:pPr marL="10795" algn="l" rtl="0" eaLnBrk="0">
              <a:lnSpc>
                <a:spcPts val="2010"/>
              </a:lnSpc>
              <a:spcBef>
                <a:spcPts val="180"/>
              </a:spcBef>
            </a:pPr>
            <a:r>
              <a:rPr sz="1600" b="1" kern="0" spc="20" dirty="0">
                <a:solidFill>
                  <a:srgbClr val="1A4780">
                    <a:alpha val="100000"/>
                  </a:srgbClr>
                </a:solidFill>
                <a:latin typeface="Arial" panose="020B0604020202020204"/>
                <a:ea typeface="Arial" panose="020B0604020202020204"/>
                <a:cs typeface="Arial" panose="020B0604020202020204"/>
              </a:rPr>
              <a:t>•</a:t>
            </a:r>
            <a:r>
              <a:rPr sz="1600" b="1" kern="0" spc="130" dirty="0">
                <a:solidFill>
                  <a:srgbClr val="1A4780">
                    <a:alpha val="100000"/>
                  </a:srgbClr>
                </a:solidFill>
                <a:latin typeface="Arial" panose="020B0604020202020204"/>
                <a:ea typeface="Arial" panose="020B0604020202020204"/>
                <a:cs typeface="Arial" panose="020B0604020202020204"/>
              </a:rPr>
              <a:t>   </a:t>
            </a:r>
            <a:r>
              <a:rPr sz="16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检测精度要求、</a:t>
            </a:r>
            <a:endParaRPr lang="en-US" altLang="en-US" sz="1600" dirty="0"/>
          </a:p>
          <a:p>
            <a:pPr marL="10795" algn="l" rtl="0" eaLnBrk="0">
              <a:lnSpc>
                <a:spcPts val="2005"/>
              </a:lnSpc>
              <a:spcBef>
                <a:spcPts val="160"/>
              </a:spcBef>
            </a:pPr>
            <a:r>
              <a:rPr sz="1600" b="1" kern="0" spc="40" dirty="0">
                <a:solidFill>
                  <a:srgbClr val="1A4780">
                    <a:alpha val="100000"/>
                  </a:srgbClr>
                </a:solidFill>
                <a:latin typeface="Arial" panose="020B0604020202020204"/>
                <a:ea typeface="Arial" panose="020B0604020202020204"/>
                <a:cs typeface="Arial" panose="020B0604020202020204"/>
              </a:rPr>
              <a:t>•</a:t>
            </a:r>
            <a:r>
              <a:rPr sz="1600" b="1" kern="0" spc="100" dirty="0">
                <a:solidFill>
                  <a:srgbClr val="1A4780">
                    <a:alpha val="100000"/>
                  </a:srgbClr>
                </a:solidFill>
                <a:latin typeface="Arial" panose="020B0604020202020204"/>
                <a:ea typeface="Arial" panose="020B0604020202020204"/>
                <a:cs typeface="Arial" panose="020B0604020202020204"/>
              </a:rPr>
              <a:t>   </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探测器材质与现场环境的相容性、</a:t>
            </a:r>
            <a:endParaRPr lang="en-US" altLang="en-US" sz="1600" dirty="0"/>
          </a:p>
          <a:p>
            <a:pPr marL="10795" algn="l" rtl="0" eaLnBrk="0">
              <a:lnSpc>
                <a:spcPts val="2005"/>
              </a:lnSpc>
              <a:spcBef>
                <a:spcPts val="180"/>
              </a:spcBef>
            </a:pPr>
            <a:r>
              <a:rPr sz="1600" b="1" kern="0" spc="30" dirty="0">
                <a:solidFill>
                  <a:srgbClr val="1A4780">
                    <a:alpha val="100000"/>
                  </a:srgbClr>
                </a:solidFill>
                <a:latin typeface="Arial" panose="020B0604020202020204"/>
                <a:ea typeface="Arial" panose="020B0604020202020204"/>
                <a:cs typeface="Arial" panose="020B0604020202020204"/>
              </a:rPr>
              <a:t>•</a:t>
            </a:r>
            <a:r>
              <a:rPr sz="1600" b="1" kern="0" spc="130" dirty="0">
                <a:solidFill>
                  <a:srgbClr val="1A4780">
                    <a:alpha val="100000"/>
                  </a:srgbClr>
                </a:solidFill>
                <a:latin typeface="Arial" panose="020B0604020202020204"/>
                <a:ea typeface="Arial" panose="020B0604020202020204"/>
                <a:cs typeface="Arial" panose="020B0604020202020204"/>
              </a:rPr>
              <a:t>   </a:t>
            </a:r>
            <a:r>
              <a:rPr sz="16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生产环境特点等确定</a:t>
            </a:r>
            <a:endParaRPr lang="en-US" altLang="en-US" sz="1600" dirty="0"/>
          </a:p>
        </p:txBody>
      </p:sp>
      <p:sp>
        <p:nvSpPr>
          <p:cNvPr id="404" name="textbox 404"/>
          <p:cNvSpPr/>
          <p:nvPr/>
        </p:nvSpPr>
        <p:spPr>
          <a:xfrm>
            <a:off x="406085" y="1256510"/>
            <a:ext cx="2461260" cy="327659"/>
          </a:xfrm>
          <a:prstGeom prst="rect">
            <a:avLst/>
          </a:prstGeom>
        </p:spPr>
        <p:txBody>
          <a:bodyPr vert="horz" wrap="square" lIns="0" tIns="0" rIns="0" bIns="0"/>
          <a:lstStyle/>
          <a:p>
            <a:pPr algn="l" rtl="0" eaLnBrk="0">
              <a:lnSpc>
                <a:spcPct val="90000"/>
              </a:lnSpc>
            </a:pPr>
            <a:endParaRPr lang="en-US" altLang="en-US" sz="100" dirty="0"/>
          </a:p>
          <a:p>
            <a:pPr marL="12700" algn="l" rtl="0" eaLnBrk="0">
              <a:lnSpc>
                <a:spcPct val="94000"/>
              </a:lnSpc>
            </a:pPr>
            <a:r>
              <a:rPr sz="2100" b="1" kern="0" spc="0" dirty="0">
                <a:solidFill>
                  <a:srgbClr val="1A4780">
                    <a:alpha val="100000"/>
                  </a:srgbClr>
                </a:solidFill>
                <a:latin typeface="Arial" panose="020B0604020202020204"/>
                <a:ea typeface="Arial" panose="020B0604020202020204"/>
                <a:cs typeface="Arial" panose="020B0604020202020204"/>
              </a:rPr>
              <a:t>GDS</a:t>
            </a:r>
            <a:r>
              <a:rPr sz="2100" b="1" kern="0" spc="90" dirty="0">
                <a:solidFill>
                  <a:srgbClr val="1A4780">
                    <a:alpha val="100000"/>
                  </a:srgbClr>
                </a:solidFill>
                <a:latin typeface="微软雅黑" panose="020B0503020204020204" charset="-122"/>
                <a:ea typeface="微软雅黑" panose="020B0503020204020204" charset="-122"/>
                <a:cs typeface="微软雅黑" panose="020B0503020204020204" charset="-122"/>
              </a:rPr>
              <a:t>设计</a:t>
            </a:r>
            <a:r>
              <a:rPr sz="2100" b="1" kern="0" spc="90" dirty="0">
                <a:solidFill>
                  <a:srgbClr val="1A4780">
                    <a:alpha val="100000"/>
                  </a:srgbClr>
                </a:solidFill>
                <a:latin typeface="Arial" panose="020B0604020202020204"/>
                <a:ea typeface="Arial" panose="020B0604020202020204"/>
                <a:cs typeface="Arial" panose="020B0604020202020204"/>
              </a:rPr>
              <a:t>- </a:t>
            </a:r>
            <a:r>
              <a:rPr sz="2100" b="1" kern="0" spc="90" dirty="0">
                <a:solidFill>
                  <a:srgbClr val="1A4780">
                    <a:alpha val="100000"/>
                  </a:srgbClr>
                </a:solidFill>
                <a:latin typeface="微软雅黑" panose="020B0503020204020204" charset="-122"/>
                <a:ea typeface="微软雅黑" panose="020B0503020204020204" charset="-122"/>
                <a:cs typeface="微软雅黑" panose="020B0503020204020204" charset="-122"/>
              </a:rPr>
              <a:t>设备选用</a:t>
            </a:r>
            <a:endParaRPr lang="en-US" altLang="en-US" sz="21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6" name="picture 406"/>
          <p:cNvPicPr>
            <a:picLocks noChangeAspect="1"/>
          </p:cNvPicPr>
          <p:nvPr/>
        </p:nvPicPr>
        <p:blipFill>
          <a:blip r:embed="rId1"/>
          <a:stretch>
            <a:fillRect/>
          </a:stretch>
        </p:blipFill>
        <p:spPr>
          <a:xfrm rot="21600000">
            <a:off x="440436" y="2313432"/>
            <a:ext cx="9078466" cy="2663951"/>
          </a:xfrm>
          <a:prstGeom prst="rect">
            <a:avLst/>
          </a:prstGeom>
        </p:spPr>
      </p:pic>
      <p:sp>
        <p:nvSpPr>
          <p:cNvPr id="408" name="textbox 408"/>
          <p:cNvSpPr/>
          <p:nvPr/>
        </p:nvSpPr>
        <p:spPr>
          <a:xfrm>
            <a:off x="406085" y="1256510"/>
            <a:ext cx="2461260" cy="327659"/>
          </a:xfrm>
          <a:prstGeom prst="rect">
            <a:avLst/>
          </a:prstGeom>
        </p:spPr>
        <p:txBody>
          <a:bodyPr vert="horz" wrap="square" lIns="0" tIns="0" rIns="0" bIns="0"/>
          <a:lstStyle/>
          <a:p>
            <a:pPr algn="l" rtl="0" eaLnBrk="0">
              <a:lnSpc>
                <a:spcPct val="90000"/>
              </a:lnSpc>
            </a:pPr>
            <a:endParaRPr lang="en-US" altLang="en-US" sz="100" dirty="0"/>
          </a:p>
          <a:p>
            <a:pPr marL="12700" algn="l" rtl="0" eaLnBrk="0">
              <a:lnSpc>
                <a:spcPct val="94000"/>
              </a:lnSpc>
            </a:pPr>
            <a:r>
              <a:rPr sz="2100" b="1" kern="0" spc="0" dirty="0">
                <a:solidFill>
                  <a:srgbClr val="1A4780">
                    <a:alpha val="100000"/>
                  </a:srgbClr>
                </a:solidFill>
                <a:latin typeface="Arial" panose="020B0604020202020204"/>
                <a:ea typeface="Arial" panose="020B0604020202020204"/>
                <a:cs typeface="Arial" panose="020B0604020202020204"/>
              </a:rPr>
              <a:t>GDS</a:t>
            </a:r>
            <a:r>
              <a:rPr sz="2100" b="1" kern="0" spc="90" dirty="0">
                <a:solidFill>
                  <a:srgbClr val="1A4780">
                    <a:alpha val="100000"/>
                  </a:srgbClr>
                </a:solidFill>
                <a:latin typeface="微软雅黑" panose="020B0503020204020204" charset="-122"/>
                <a:ea typeface="微软雅黑" panose="020B0503020204020204" charset="-122"/>
                <a:cs typeface="微软雅黑" panose="020B0503020204020204" charset="-122"/>
              </a:rPr>
              <a:t>设计</a:t>
            </a:r>
            <a:r>
              <a:rPr sz="2100" b="1" kern="0" spc="90" dirty="0">
                <a:solidFill>
                  <a:srgbClr val="1A4780">
                    <a:alpha val="100000"/>
                  </a:srgbClr>
                </a:solidFill>
                <a:latin typeface="Arial" panose="020B0604020202020204"/>
                <a:ea typeface="Arial" panose="020B0604020202020204"/>
                <a:cs typeface="Arial" panose="020B0604020202020204"/>
              </a:rPr>
              <a:t>- </a:t>
            </a:r>
            <a:r>
              <a:rPr sz="2100" b="1" kern="0" spc="90" dirty="0">
                <a:solidFill>
                  <a:srgbClr val="1A4780">
                    <a:alpha val="100000"/>
                  </a:srgbClr>
                </a:solidFill>
                <a:latin typeface="微软雅黑" panose="020B0503020204020204" charset="-122"/>
                <a:ea typeface="微软雅黑" panose="020B0503020204020204" charset="-122"/>
                <a:cs typeface="微软雅黑" panose="020B0503020204020204" charset="-122"/>
              </a:rPr>
              <a:t>设备选用</a:t>
            </a:r>
            <a:endParaRPr lang="en-US" altLang="en-US" sz="21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textbox 410"/>
          <p:cNvSpPr/>
          <p:nvPr/>
        </p:nvSpPr>
        <p:spPr>
          <a:xfrm>
            <a:off x="0" y="1057656"/>
            <a:ext cx="10058400" cy="1127760"/>
          </a:xfrm>
          <a:prstGeom prst="rect">
            <a:avLst/>
          </a:prstGeom>
          <a:solidFill>
            <a:srgbClr val="FFFFFF"/>
          </a:solidFill>
        </p:spPr>
        <p:txBody>
          <a:bodyPr vert="horz" wrap="square" lIns="0" tIns="0" rIns="0" bIns="0"/>
          <a:lstStyle/>
          <a:p>
            <a:pPr algn="l" rtl="0" eaLnBrk="0">
              <a:lnSpc>
                <a:spcPct val="109000"/>
              </a:lnSpc>
            </a:pPr>
            <a:endParaRPr lang="en-US" altLang="en-US" sz="700" dirty="0"/>
          </a:p>
          <a:p>
            <a:pPr marL="462280" algn="l" rtl="0" eaLnBrk="0">
              <a:lnSpc>
                <a:spcPct val="91000"/>
              </a:lnSpc>
              <a:spcBef>
                <a:spcPts val="5"/>
              </a:spcBef>
            </a:pPr>
            <a:r>
              <a:rPr sz="2100" b="1" kern="0" spc="0" dirty="0">
                <a:solidFill>
                  <a:srgbClr val="1A4780">
                    <a:alpha val="100000"/>
                  </a:srgbClr>
                </a:solidFill>
                <a:latin typeface="Arial" panose="020B0604020202020204"/>
                <a:ea typeface="Arial" panose="020B0604020202020204"/>
                <a:cs typeface="Arial" panose="020B0604020202020204"/>
              </a:rPr>
              <a:t>GDS</a:t>
            </a:r>
            <a:r>
              <a:rPr sz="2100" b="1" kern="0" spc="100" dirty="0">
                <a:solidFill>
                  <a:srgbClr val="1A4780">
                    <a:alpha val="100000"/>
                  </a:srgbClr>
                </a:solidFill>
                <a:latin typeface="Arial" panose="020B0604020202020204"/>
                <a:ea typeface="Arial" panose="020B0604020202020204"/>
                <a:cs typeface="Arial" panose="020B0604020202020204"/>
              </a:rPr>
              <a:t> </a:t>
            </a:r>
            <a:r>
              <a:rPr sz="2100" b="1" kern="0" spc="100" dirty="0">
                <a:solidFill>
                  <a:srgbClr val="1A4780">
                    <a:alpha val="100000"/>
                  </a:srgbClr>
                </a:solidFill>
                <a:latin typeface="微软雅黑" panose="020B0503020204020204" charset="-122"/>
                <a:ea typeface="微软雅黑" panose="020B0503020204020204" charset="-122"/>
                <a:cs typeface="微软雅黑" panose="020B0503020204020204" charset="-122"/>
              </a:rPr>
              <a:t>配置图</a:t>
            </a:r>
            <a:endParaRPr lang="en-US" altLang="en-US" sz="2100" dirty="0"/>
          </a:p>
        </p:txBody>
      </p:sp>
      <p:pic>
        <p:nvPicPr>
          <p:cNvPr id="412" name="picture 412"/>
          <p:cNvPicPr>
            <a:picLocks noChangeAspect="1"/>
          </p:cNvPicPr>
          <p:nvPr/>
        </p:nvPicPr>
        <p:blipFill>
          <a:blip r:embed="rId1"/>
          <a:stretch>
            <a:fillRect/>
          </a:stretch>
        </p:blipFill>
        <p:spPr>
          <a:xfrm rot="21600000">
            <a:off x="1705355" y="1714500"/>
            <a:ext cx="7097267" cy="4439411"/>
          </a:xfrm>
          <a:prstGeom prst="rect">
            <a:avLst/>
          </a:prstGeom>
        </p:spPr>
      </p:pic>
      <p:graphicFrame>
        <p:nvGraphicFramePr>
          <p:cNvPr id="414" name="table 414"/>
          <p:cNvGraphicFramePr>
            <a:graphicFrameLocks noGrp="1"/>
          </p:cNvGraphicFramePr>
          <p:nvPr/>
        </p:nvGraphicFramePr>
        <p:xfrm>
          <a:off x="1703070" y="1710690"/>
          <a:ext cx="2890520" cy="4448175"/>
        </p:xfrm>
        <a:graphic>
          <a:graphicData uri="http://schemas.openxmlformats.org/drawingml/2006/table">
            <a:tbl>
              <a:tblPr/>
              <a:tblGrid>
                <a:gridCol w="2890520"/>
              </a:tblGrid>
              <a:tr h="4441825">
                <a:tc>
                  <a:txBody>
                    <a:bodyPr/>
                    <a:lstStyle/>
                    <a:p>
                      <a:pPr algn="l" rtl="0" eaLnBrk="0">
                        <a:lnSpc>
                          <a:spcPct val="109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algn="l" rtl="0" eaLnBrk="0">
                        <a:lnSpc>
                          <a:spcPct val="110000"/>
                        </a:lnSpc>
                      </a:pPr>
                      <a:endParaRPr lang="en-US" altLang="en-US" sz="1000" dirty="0"/>
                    </a:p>
                    <a:p>
                      <a:pPr algn="l" rtl="0" eaLnBrk="0">
                        <a:lnSpc>
                          <a:spcPct val="110000"/>
                        </a:lnSpc>
                      </a:pPr>
                      <a:endParaRPr lang="en-US" altLang="en-US" sz="1000" dirty="0"/>
                    </a:p>
                    <a:p>
                      <a:pPr marL="211455" algn="l" rtl="0" eaLnBrk="0">
                        <a:lnSpc>
                          <a:spcPct val="100000"/>
                        </a:lnSpc>
                        <a:spcBef>
                          <a:spcPts val="5"/>
                        </a:spcBef>
                      </a:pPr>
                      <a:r>
                        <a:rPr sz="1600" kern="0" spc="2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①</a:t>
                      </a:r>
                      <a:endParaRPr lang="en-US" altLang="en-US" sz="1600" dirty="0"/>
                    </a:p>
                    <a:p>
                      <a:pPr algn="l" rtl="0" eaLnBrk="0">
                        <a:lnSpc>
                          <a:spcPct val="111000"/>
                        </a:lnSpc>
                      </a:pPr>
                      <a:endParaRPr lang="en-US" altLang="en-US" sz="1000" dirty="0"/>
                    </a:p>
                    <a:p>
                      <a:pPr algn="l" rtl="0" eaLnBrk="0">
                        <a:lnSpc>
                          <a:spcPct val="112000"/>
                        </a:lnSpc>
                      </a:pPr>
                      <a:endParaRPr lang="en-US" altLang="en-US" sz="1000" dirty="0"/>
                    </a:p>
                    <a:p>
                      <a:pPr marL="444500" algn="l" rtl="0" eaLnBrk="0">
                        <a:lnSpc>
                          <a:spcPct val="94000"/>
                        </a:lnSpc>
                        <a:spcBef>
                          <a:spcPts val="485"/>
                        </a:spcBef>
                      </a:pPr>
                      <a:r>
                        <a:rPr sz="16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标准</a:t>
                      </a:r>
                      <a:r>
                        <a:rPr sz="16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GDS</a:t>
                      </a:r>
                      <a:r>
                        <a:rPr sz="16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系统</a:t>
                      </a:r>
                      <a:endParaRPr lang="en-US" altLang="en-US" sz="1600" dirty="0"/>
                    </a:p>
                    <a:p>
                      <a:pPr algn="l" rtl="0" eaLnBrk="0">
                        <a:lnSpc>
                          <a:spcPct val="145000"/>
                        </a:lnSpc>
                      </a:pPr>
                      <a:endParaRPr lang="en-US" altLang="en-US" sz="1000" dirty="0"/>
                    </a:p>
                    <a:p>
                      <a:pPr algn="l" rtl="0" eaLnBrk="0">
                        <a:lnSpc>
                          <a:spcPct val="145000"/>
                        </a:lnSpc>
                      </a:pPr>
                      <a:endParaRPr lang="en-US" altLang="en-US" sz="1000" dirty="0"/>
                    </a:p>
                    <a:p>
                      <a:pPr algn="l" rtl="0" eaLnBrk="0">
                        <a:lnSpc>
                          <a:spcPct val="116000"/>
                        </a:lnSpc>
                      </a:pPr>
                      <a:endParaRPr lang="en-US" altLang="en-US" sz="300" dirty="0"/>
                    </a:p>
                    <a:p>
                      <a:pPr marL="1548130" algn="l" rtl="0" eaLnBrk="0">
                        <a:lnSpc>
                          <a:spcPct val="96000"/>
                        </a:lnSpc>
                        <a:spcBef>
                          <a:spcPts val="5"/>
                        </a:spcBef>
                      </a:pPr>
                      <a:r>
                        <a:rPr sz="14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注1</a:t>
                      </a:r>
                      <a:endParaRPr lang="en-US" altLang="en-US" sz="1400" dirty="0"/>
                    </a:p>
                  </a:txBody>
                  <a:tcPr marL="0" marR="0" marT="0" marB="0" vert="horz">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16" name="rect"/>
          <p:cNvSpPr/>
          <p:nvPr/>
        </p:nvSpPr>
        <p:spPr>
          <a:xfrm>
            <a:off x="4613147" y="1744979"/>
            <a:ext cx="41148" cy="4381500"/>
          </a:xfrm>
          <a:prstGeom prst="rect">
            <a:avLst/>
          </a:prstGeom>
          <a:solidFill>
            <a:srgbClr val="0070C0">
              <a:alpha val="100000"/>
            </a:srgbClr>
          </a:solidFill>
          <a:ln cap="flat">
            <a:noFill/>
            <a:prstDash val="solid"/>
            <a:miter lim="0"/>
          </a:ln>
        </p:spPr>
        <p:txBody>
          <a:bodyPr rtlCol="0"/>
          <a:lstStyle/>
          <a:p>
            <a:pPr algn="ctr"/>
            <a:endParaRPr lang="zh-CN" altLang="en-US"/>
          </a:p>
        </p:txBody>
      </p:sp>
      <p:pic>
        <p:nvPicPr>
          <p:cNvPr id="418" name="picture 418"/>
          <p:cNvPicPr>
            <a:picLocks noChangeAspect="1"/>
          </p:cNvPicPr>
          <p:nvPr/>
        </p:nvPicPr>
        <p:blipFill>
          <a:blip r:embed="rId2"/>
          <a:stretch>
            <a:fillRect/>
          </a:stretch>
        </p:blipFill>
        <p:spPr>
          <a:xfrm rot="21600000">
            <a:off x="5624226" y="3915822"/>
            <a:ext cx="35242" cy="2234375"/>
          </a:xfrm>
          <a:prstGeom prst="rect">
            <a:avLst/>
          </a:prstGeom>
        </p:spPr>
      </p:pic>
      <p:graphicFrame>
        <p:nvGraphicFramePr>
          <p:cNvPr id="420" name="table 420"/>
          <p:cNvGraphicFramePr>
            <a:graphicFrameLocks noGrp="1"/>
          </p:cNvGraphicFramePr>
          <p:nvPr/>
        </p:nvGraphicFramePr>
        <p:xfrm>
          <a:off x="5648611" y="3908202"/>
          <a:ext cx="3186430" cy="2279650"/>
        </p:xfrm>
        <a:graphic>
          <a:graphicData uri="http://schemas.openxmlformats.org/drawingml/2006/table">
            <a:tbl>
              <a:tblPr/>
              <a:tblGrid>
                <a:gridCol w="3186430"/>
              </a:tblGrid>
              <a:tr h="2241550">
                <a:tc>
                  <a:txBody>
                    <a:bodyPr/>
                    <a:lstStyle/>
                    <a:p>
                      <a:pPr algn="l" rtl="0" eaLnBrk="0">
                        <a:lnSpc>
                          <a:spcPct val="100000"/>
                        </a:lnSpc>
                      </a:pPr>
                      <a:endParaRPr lang="en-US" altLang="en-US" sz="900" dirty="0"/>
                    </a:p>
                    <a:p>
                      <a:pPr marL="2738120" algn="l" rtl="0" eaLnBrk="0">
                        <a:lnSpc>
                          <a:spcPct val="83000"/>
                        </a:lnSpc>
                        <a:spcBef>
                          <a:spcPts val="5"/>
                        </a:spcBef>
                      </a:pPr>
                      <a:r>
                        <a:rPr sz="16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③</a:t>
                      </a:r>
                      <a:endParaRPr lang="en-US" altLang="en-US" sz="1600" dirty="0"/>
                    </a:p>
                    <a:p>
                      <a:pPr marL="1583690" algn="l" rtl="0" eaLnBrk="0">
                        <a:lnSpc>
                          <a:spcPts val="2760"/>
                        </a:lnSpc>
                      </a:pPr>
                      <a:r>
                        <a:rPr sz="16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SIS</a:t>
                      </a:r>
                      <a:r>
                        <a:rPr sz="16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系统相关</a:t>
                      </a:r>
                      <a:endParaRPr lang="en-US" altLang="en-US" sz="1600" dirty="0"/>
                    </a:p>
                  </a:txBody>
                  <a:tcPr marL="0" marR="0" marT="0" marB="0" vert="horz">
                    <a:lnL>
                      <a:noFill/>
                    </a:lnL>
                    <a:lnR w="4445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53975" cap="flat" cmpd="sng" algn="ctr">
                      <a:solidFill>
                        <a:srgbClr val="FF0000"/>
                      </a:solidFill>
                      <a:prstDash val="solid"/>
                      <a:round/>
                      <a:headEnd type="none" w="med" len="med"/>
                      <a:tailEnd type="none" w="med" len="med"/>
                    </a:lnB>
                  </a:tcPr>
                </a:tc>
              </a:tr>
            </a:tbl>
          </a:graphicData>
        </a:graphic>
      </p:graphicFrame>
      <p:sp>
        <p:nvSpPr>
          <p:cNvPr id="422" name="rect"/>
          <p:cNvSpPr/>
          <p:nvPr/>
        </p:nvSpPr>
        <p:spPr>
          <a:xfrm>
            <a:off x="4651247" y="6109716"/>
            <a:ext cx="923544" cy="32003"/>
          </a:xfrm>
          <a:prstGeom prst="rect">
            <a:avLst/>
          </a:prstGeom>
          <a:solidFill>
            <a:srgbClr val="0070C0">
              <a:alpha val="100000"/>
            </a:srgbClr>
          </a:solidFill>
          <a:ln cap="flat">
            <a:noFill/>
            <a:prstDash val="solid"/>
            <a:miter lim="0"/>
          </a:ln>
        </p:spPr>
        <p:txBody>
          <a:bodyPr rtlCol="0"/>
          <a:lstStyle/>
          <a:p>
            <a:pPr algn="ctr"/>
            <a:endParaRPr lang="zh-CN" altLang="en-US"/>
          </a:p>
        </p:txBody>
      </p:sp>
      <p:sp>
        <p:nvSpPr>
          <p:cNvPr id="424" name="rect"/>
          <p:cNvSpPr/>
          <p:nvPr/>
        </p:nvSpPr>
        <p:spPr>
          <a:xfrm>
            <a:off x="5547360" y="3838955"/>
            <a:ext cx="41147" cy="2287524"/>
          </a:xfrm>
          <a:prstGeom prst="rect">
            <a:avLst/>
          </a:prstGeom>
          <a:solidFill>
            <a:srgbClr val="0070C0">
              <a:alpha val="100000"/>
            </a:srgbClr>
          </a:solidFill>
          <a:ln cap="flat">
            <a:noFill/>
            <a:prstDash val="solid"/>
            <a:miter lim="0"/>
          </a:ln>
        </p:spPr>
        <p:txBody>
          <a:bodyPr rtlCol="0"/>
          <a:lstStyle/>
          <a:p>
            <a:pPr algn="ctr"/>
            <a:endParaRPr lang="zh-CN" altLang="en-US"/>
          </a:p>
        </p:txBody>
      </p:sp>
      <p:sp>
        <p:nvSpPr>
          <p:cNvPr id="426" name="textbox 426"/>
          <p:cNvSpPr/>
          <p:nvPr/>
        </p:nvSpPr>
        <p:spPr>
          <a:xfrm>
            <a:off x="595884" y="4709159"/>
            <a:ext cx="9078594" cy="1385569"/>
          </a:xfrm>
          <a:prstGeom prst="rect">
            <a:avLst/>
          </a:prstGeom>
          <a:solidFill>
            <a:srgbClr val="FFFF00"/>
          </a:solidFill>
        </p:spPr>
        <p:txBody>
          <a:bodyPr vert="horz" wrap="square" lIns="0" tIns="0" rIns="0" bIns="0"/>
          <a:lstStyle/>
          <a:p>
            <a:pPr algn="l" rtl="0" eaLnBrk="0">
              <a:lnSpc>
                <a:spcPct val="132000"/>
              </a:lnSpc>
            </a:pPr>
            <a:endParaRPr lang="en-US" altLang="en-US" sz="100" dirty="0"/>
          </a:p>
          <a:p>
            <a:pPr marL="289560" indent="-276225" algn="l" rtl="0" eaLnBrk="0">
              <a:lnSpc>
                <a:spcPct val="106000"/>
              </a:lnSpc>
              <a:spcBef>
                <a:spcPts val="0"/>
              </a:spcBef>
            </a:pPr>
            <a:r>
              <a:rPr sz="1700" b="1" kern="0" spc="60" dirty="0">
                <a:solidFill>
                  <a:srgbClr val="1A4780">
                    <a:alpha val="100000"/>
                  </a:srgbClr>
                </a:solidFill>
                <a:latin typeface="Arial" panose="020B0604020202020204"/>
                <a:ea typeface="Arial" panose="020B0604020202020204"/>
                <a:cs typeface="Arial" panose="020B0604020202020204"/>
              </a:rPr>
              <a:t>•   </a:t>
            </a:r>
            <a:r>
              <a:rPr sz="17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可燃气体探测器参与消防联动时，</a:t>
            </a:r>
            <a:r>
              <a:rPr sz="1700" b="1" kern="0" spc="-4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探测器信号应先送至按专用可燃</a:t>
            </a:r>
            <a:r>
              <a:rPr sz="17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气体报警控制器产品标</a:t>
            </a:r>
            <a:r>
              <a:rPr sz="17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7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准制造并取得检测报告的专用可燃气体报警控制</a:t>
            </a:r>
            <a:r>
              <a:rPr sz="17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器，</a:t>
            </a:r>
            <a:endParaRPr lang="en-US" altLang="en-US" sz="1700" dirty="0"/>
          </a:p>
          <a:p>
            <a:pPr marL="13335" algn="l" rtl="0" eaLnBrk="0">
              <a:lnSpc>
                <a:spcPts val="2130"/>
              </a:lnSpc>
              <a:spcBef>
                <a:spcPts val="305"/>
              </a:spcBef>
            </a:pPr>
            <a:r>
              <a:rPr sz="1700" b="1" kern="0" spc="60" dirty="0">
                <a:solidFill>
                  <a:srgbClr val="1A4780">
                    <a:alpha val="100000"/>
                  </a:srgbClr>
                </a:solidFill>
                <a:latin typeface="Arial" panose="020B0604020202020204"/>
                <a:ea typeface="Arial" panose="020B0604020202020204"/>
                <a:cs typeface="Arial" panose="020B0604020202020204"/>
              </a:rPr>
              <a:t>•   </a:t>
            </a:r>
            <a:r>
              <a:rPr sz="17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报警信号应由专用可燃气体报警控制器输出至消防控制室的火</a:t>
            </a:r>
            <a:r>
              <a:rPr sz="17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灾报警控制器。</a:t>
            </a:r>
            <a:endParaRPr lang="en-US" altLang="en-US" sz="1700" dirty="0"/>
          </a:p>
          <a:p>
            <a:pPr marL="13335" algn="l" rtl="0" eaLnBrk="0">
              <a:lnSpc>
                <a:spcPts val="2130"/>
              </a:lnSpc>
              <a:spcBef>
                <a:spcPts val="200"/>
              </a:spcBef>
            </a:pPr>
            <a:r>
              <a:rPr sz="1700" b="1" kern="0" spc="60" dirty="0">
                <a:solidFill>
                  <a:srgbClr val="1A4780">
                    <a:alpha val="100000"/>
                  </a:srgbClr>
                </a:solidFill>
                <a:latin typeface="Arial" panose="020B0604020202020204"/>
                <a:ea typeface="Arial" panose="020B0604020202020204"/>
                <a:cs typeface="Arial" panose="020B0604020202020204"/>
              </a:rPr>
              <a:t>•   </a:t>
            </a:r>
            <a:r>
              <a:rPr sz="17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可燃气体报警信号与火灾报警信号在火灾报警控制系统</a:t>
            </a:r>
            <a:r>
              <a:rPr sz="17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中应有明显区别。</a:t>
            </a:r>
            <a:endParaRPr lang="en-US" altLang="en-US" sz="1700" dirty="0"/>
          </a:p>
        </p:txBody>
      </p:sp>
      <p:grpSp>
        <p:nvGrpSpPr>
          <p:cNvPr id="44" name="group 44"/>
          <p:cNvGrpSpPr/>
          <p:nvPr/>
        </p:nvGrpSpPr>
        <p:grpSpPr>
          <a:xfrm rot="21600000">
            <a:off x="4628388" y="1729740"/>
            <a:ext cx="3360419" cy="2147315"/>
            <a:chOff x="0" y="0"/>
            <a:chExt cx="3360419" cy="2147315"/>
          </a:xfrm>
        </p:grpSpPr>
        <p:sp>
          <p:nvSpPr>
            <p:cNvPr id="428" name="path"/>
            <p:cNvSpPr/>
            <p:nvPr/>
          </p:nvSpPr>
          <p:spPr>
            <a:xfrm>
              <a:off x="0" y="0"/>
              <a:ext cx="3360419" cy="2147315"/>
            </a:xfrm>
            <a:custGeom>
              <a:avLst/>
              <a:gdLst/>
              <a:ahLst/>
              <a:cxnLst/>
              <a:rect l="0" t="0" r="0" b="0"/>
              <a:pathLst>
                <a:path w="5291" h="3381">
                  <a:moveTo>
                    <a:pt x="0" y="67"/>
                  </a:moveTo>
                  <a:lnTo>
                    <a:pt x="5265" y="47"/>
                  </a:lnTo>
                  <a:lnTo>
                    <a:pt x="5265" y="0"/>
                  </a:lnTo>
                  <a:lnTo>
                    <a:pt x="0" y="16"/>
                  </a:lnTo>
                  <a:lnTo>
                    <a:pt x="0" y="67"/>
                  </a:lnTo>
                  <a:close/>
                </a:path>
                <a:path w="5291" h="3381">
                  <a:moveTo>
                    <a:pt x="1471" y="3297"/>
                  </a:moveTo>
                  <a:lnTo>
                    <a:pt x="5265" y="3333"/>
                  </a:lnTo>
                  <a:lnTo>
                    <a:pt x="5265" y="3381"/>
                  </a:lnTo>
                  <a:lnTo>
                    <a:pt x="1471" y="3347"/>
                  </a:lnTo>
                  <a:lnTo>
                    <a:pt x="1471" y="3297"/>
                  </a:lnTo>
                  <a:close/>
                </a:path>
                <a:path w="5291" h="3381">
                  <a:moveTo>
                    <a:pt x="5291" y="3357"/>
                  </a:moveTo>
                  <a:lnTo>
                    <a:pt x="5272" y="23"/>
                  </a:lnTo>
                  <a:lnTo>
                    <a:pt x="5224" y="23"/>
                  </a:lnTo>
                  <a:lnTo>
                    <a:pt x="5241" y="3357"/>
                  </a:lnTo>
                  <a:lnTo>
                    <a:pt x="5291" y="3357"/>
                  </a:lnTo>
                  <a:close/>
                </a:path>
              </a:pathLst>
            </a:custGeom>
            <a:solidFill>
              <a:srgbClr val="0070C0">
                <a:alpha val="100000"/>
              </a:srgbClr>
            </a:solidFill>
            <a:ln cap="flat">
              <a:noFill/>
              <a:prstDash val="solid"/>
              <a:miter lim="0"/>
            </a:ln>
          </p:spPr>
          <p:txBody>
            <a:bodyPr rtlCol="0"/>
            <a:lstStyle/>
            <a:p>
              <a:pPr algn="ctr"/>
              <a:endParaRPr lang="zh-CN" altLang="en-US"/>
            </a:p>
          </p:txBody>
        </p:sp>
        <p:sp>
          <p:nvSpPr>
            <p:cNvPr id="430" name="textbox 430"/>
            <p:cNvSpPr/>
            <p:nvPr/>
          </p:nvSpPr>
          <p:spPr>
            <a:xfrm>
              <a:off x="690162" y="158548"/>
              <a:ext cx="2599689" cy="1694814"/>
            </a:xfrm>
            <a:prstGeom prst="rect">
              <a:avLst/>
            </a:prstGeom>
          </p:spPr>
          <p:txBody>
            <a:bodyPr vert="horz" wrap="square" lIns="0" tIns="0" rIns="0" bIns="0"/>
            <a:lstStyle/>
            <a:p>
              <a:pPr algn="l" rtl="0" eaLnBrk="0">
                <a:lnSpc>
                  <a:spcPct val="82000"/>
                </a:lnSpc>
              </a:pPr>
              <a:endParaRPr lang="en-US" altLang="en-US" sz="100" dirty="0"/>
            </a:p>
            <a:p>
              <a:pPr marL="12700" algn="l" rtl="0" eaLnBrk="0">
                <a:lnSpc>
                  <a:spcPct val="86000"/>
                </a:lnSpc>
              </a:pPr>
              <a:r>
                <a:rPr sz="1600" b="1" kern="0" spc="0" dirty="0">
                  <a:solidFill>
                    <a:srgbClr val="241AA6">
                      <a:alpha val="100000"/>
                    </a:srgbClr>
                  </a:solidFill>
                  <a:latin typeface="微软雅黑" panose="020B0503020204020204" charset="-122"/>
                  <a:ea typeface="微软雅黑" panose="020B0503020204020204" charset="-122"/>
                  <a:cs typeface="微软雅黑" panose="020B0503020204020204" charset="-122"/>
                </a:rPr>
                <a:t>②</a:t>
              </a:r>
              <a:endParaRPr lang="en-US" altLang="en-US" sz="1600" dirty="0"/>
            </a:p>
            <a:p>
              <a:pPr algn="l" rtl="0" eaLnBrk="0">
                <a:lnSpc>
                  <a:spcPct val="100000"/>
                </a:lnSpc>
              </a:pPr>
              <a:endParaRPr lang="en-US" altLang="en-US" sz="1000" dirty="0"/>
            </a:p>
            <a:p>
              <a:pPr algn="l" rtl="0" eaLnBrk="0">
                <a:lnSpc>
                  <a:spcPct val="100000"/>
                </a:lnSpc>
              </a:pPr>
              <a:endParaRPr lang="en-US" altLang="en-US" sz="1000" dirty="0"/>
            </a:p>
            <a:p>
              <a:pPr algn="l" rtl="0" eaLnBrk="0">
                <a:lnSpc>
                  <a:spcPct val="101000"/>
                </a:lnSpc>
              </a:pPr>
              <a:endParaRPr lang="en-US" altLang="en-US" sz="1000" dirty="0"/>
            </a:p>
            <a:p>
              <a:pPr algn="l" rtl="0" eaLnBrk="0">
                <a:lnSpc>
                  <a:spcPct val="101000"/>
                </a:lnSpc>
              </a:pPr>
              <a:endParaRPr lang="en-US" altLang="en-US" sz="1000" dirty="0"/>
            </a:p>
            <a:p>
              <a:pPr algn="l" rtl="0" eaLnBrk="0">
                <a:lnSpc>
                  <a:spcPct val="101000"/>
                </a:lnSpc>
              </a:pPr>
              <a:endParaRPr lang="en-US" altLang="en-US" sz="1000" dirty="0"/>
            </a:p>
            <a:p>
              <a:pPr algn="l" rtl="0" eaLnBrk="0">
                <a:lnSpc>
                  <a:spcPct val="101000"/>
                </a:lnSpc>
              </a:pPr>
              <a:endParaRPr lang="en-US" altLang="en-US" sz="1000" dirty="0"/>
            </a:p>
            <a:p>
              <a:pPr algn="l" rtl="0" eaLnBrk="0">
                <a:lnSpc>
                  <a:spcPct val="100000"/>
                </a:lnSpc>
              </a:pPr>
              <a:endParaRPr lang="en-US" altLang="en-US" sz="400" dirty="0"/>
            </a:p>
            <a:p>
              <a:pPr marL="1696720" indent="50800" algn="l" rtl="0" eaLnBrk="0">
                <a:lnSpc>
                  <a:spcPct val="98000"/>
                </a:lnSpc>
                <a:spcBef>
                  <a:spcPts val="0"/>
                </a:spcBef>
              </a:pPr>
              <a:r>
                <a:rPr sz="1600" b="1" kern="0" spc="40" dirty="0">
                  <a:solidFill>
                    <a:srgbClr val="241AA6">
                      <a:alpha val="100000"/>
                    </a:srgbClr>
                  </a:solidFill>
                  <a:latin typeface="微软雅黑" panose="020B0503020204020204" charset="-122"/>
                  <a:ea typeface="微软雅黑" panose="020B0503020204020204" charset="-122"/>
                  <a:cs typeface="微软雅黑" panose="020B0503020204020204" charset="-122"/>
                </a:rPr>
                <a:t>消防联动</a:t>
              </a:r>
              <a:r>
                <a:rPr sz="1600" b="1" kern="0" spc="20" dirty="0">
                  <a:solidFill>
                    <a:srgbClr val="241AA6">
                      <a:alpha val="100000"/>
                    </a:srgbClr>
                  </a:solidFill>
                  <a:latin typeface="微软雅黑" panose="020B0503020204020204" charset="-122"/>
                  <a:ea typeface="微软雅黑" panose="020B0503020204020204" charset="-122"/>
                  <a:cs typeface="微软雅黑" panose="020B0503020204020204" charset="-122"/>
                </a:rPr>
                <a:t> </a:t>
              </a:r>
              <a:r>
                <a:rPr sz="1600" b="1" kern="0" spc="0" dirty="0">
                  <a:solidFill>
                    <a:srgbClr val="241AA6">
                      <a:alpha val="100000"/>
                    </a:srgbClr>
                  </a:solidFill>
                  <a:latin typeface="微软雅黑" panose="020B0503020204020204" charset="-122"/>
                  <a:ea typeface="微软雅黑" panose="020B0503020204020204" charset="-122"/>
                  <a:cs typeface="微软雅黑" panose="020B0503020204020204" charset="-122"/>
                </a:rPr>
                <a:t>GDS</a:t>
              </a:r>
              <a:r>
                <a:rPr sz="1600" b="1" kern="0" spc="70" dirty="0">
                  <a:solidFill>
                    <a:srgbClr val="241AA6">
                      <a:alpha val="100000"/>
                    </a:srgbClr>
                  </a:solidFill>
                  <a:latin typeface="微软雅黑" panose="020B0503020204020204" charset="-122"/>
                  <a:ea typeface="微软雅黑" panose="020B0503020204020204" charset="-122"/>
                  <a:cs typeface="微软雅黑" panose="020B0503020204020204" charset="-122"/>
                </a:rPr>
                <a:t>系统</a:t>
              </a:r>
              <a:endParaRPr lang="en-US" altLang="en-US" sz="1600" dirty="0"/>
            </a:p>
          </p:txBody>
        </p:sp>
      </p:grpSp>
      <p:sp>
        <p:nvSpPr>
          <p:cNvPr id="432" name="textbox 432"/>
          <p:cNvSpPr/>
          <p:nvPr/>
        </p:nvSpPr>
        <p:spPr>
          <a:xfrm>
            <a:off x="283547" y="2335220"/>
            <a:ext cx="1346200" cy="1830704"/>
          </a:xfrm>
          <a:prstGeom prst="rect">
            <a:avLst/>
          </a:prstGeom>
        </p:spPr>
        <p:txBody>
          <a:bodyPr vert="horz" wrap="square" lIns="0" tIns="0" rIns="0" bIns="0"/>
          <a:lstStyle/>
          <a:p>
            <a:pPr algn="l" rtl="0" eaLnBrk="0">
              <a:lnSpc>
                <a:spcPct val="55000"/>
              </a:lnSpc>
            </a:pPr>
            <a:endParaRPr lang="en-US" altLang="en-US" sz="100" dirty="0"/>
          </a:p>
          <a:p>
            <a:pPr marL="12700" algn="l" rtl="0" eaLnBrk="0">
              <a:lnSpc>
                <a:spcPct val="106000"/>
              </a:lnSpc>
            </a:pPr>
            <a:r>
              <a:rPr sz="14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注1：</a:t>
            </a:r>
            <a:r>
              <a:rPr sz="1400" b="1"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报警控制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单元应采用独立</a:t>
            </a:r>
            <a:r>
              <a:rPr sz="14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设置的以微处理</a:t>
            </a:r>
            <a:r>
              <a:rPr sz="14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器为基础的电子</a:t>
            </a:r>
            <a:r>
              <a:rPr sz="14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产品，</a:t>
            </a:r>
            <a:r>
              <a:rPr sz="1400" b="1" kern="0" spc="-2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并应具备</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GB</a:t>
            </a:r>
            <a:r>
              <a:rPr sz="14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/T</a:t>
            </a:r>
            <a:r>
              <a:rPr sz="1400" b="1"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50493-   </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2019给出的基</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本功能.</a:t>
            </a:r>
            <a:endParaRPr lang="en-US" altLang="en-US" sz="1400" dirty="0"/>
          </a:p>
        </p:txBody>
      </p:sp>
      <p:sp>
        <p:nvSpPr>
          <p:cNvPr id="434" name="textbox 434"/>
          <p:cNvSpPr/>
          <p:nvPr/>
        </p:nvSpPr>
        <p:spPr>
          <a:xfrm>
            <a:off x="8214854" y="2050188"/>
            <a:ext cx="1499235" cy="1163319"/>
          </a:xfrm>
          <a:prstGeom prst="rect">
            <a:avLst/>
          </a:prstGeom>
        </p:spPr>
        <p:txBody>
          <a:bodyPr vert="horz" wrap="square" lIns="0" tIns="0" rIns="0" bIns="0"/>
          <a:lstStyle/>
          <a:p>
            <a:pPr algn="l" rtl="0" eaLnBrk="0">
              <a:lnSpc>
                <a:spcPct val="116000"/>
              </a:lnSpc>
            </a:pPr>
            <a:endParaRPr lang="en-US" altLang="en-US" sz="100" dirty="0"/>
          </a:p>
          <a:p>
            <a:pPr marL="12700" algn="l" rtl="0" eaLnBrk="0">
              <a:lnSpc>
                <a:spcPct val="104000"/>
              </a:lnSpc>
              <a:spcBef>
                <a:spcPts val="0"/>
              </a:spcBef>
            </a:pPr>
            <a:r>
              <a:rPr sz="1400" b="1" kern="0" spc="60" dirty="0">
                <a:solidFill>
                  <a:srgbClr val="241AA6">
                    <a:alpha val="100000"/>
                  </a:srgbClr>
                </a:solidFill>
                <a:latin typeface="微软雅黑" panose="020B0503020204020204" charset="-122"/>
                <a:ea typeface="微软雅黑" panose="020B0503020204020204" charset="-122"/>
                <a:cs typeface="微软雅黑" panose="020B0503020204020204" charset="-122"/>
              </a:rPr>
              <a:t>注2：</a:t>
            </a:r>
            <a:r>
              <a:rPr sz="1400" b="1" kern="0" spc="-310" dirty="0">
                <a:solidFill>
                  <a:srgbClr val="241AA6">
                    <a:alpha val="100000"/>
                  </a:srgbClr>
                </a:solidFill>
                <a:latin typeface="微软雅黑" panose="020B0503020204020204" charset="-122"/>
                <a:ea typeface="微软雅黑" panose="020B0503020204020204" charset="-122"/>
                <a:cs typeface="微软雅黑" panose="020B0503020204020204" charset="-122"/>
              </a:rPr>
              <a:t> </a:t>
            </a:r>
            <a:r>
              <a:rPr sz="1400" b="1" kern="0" spc="60" dirty="0">
                <a:solidFill>
                  <a:srgbClr val="241AA6">
                    <a:alpha val="100000"/>
                  </a:srgbClr>
                </a:solidFill>
                <a:latin typeface="微软雅黑" panose="020B0503020204020204" charset="-122"/>
                <a:ea typeface="微软雅黑" panose="020B0503020204020204" charset="-122"/>
                <a:cs typeface="微软雅黑" panose="020B0503020204020204" charset="-122"/>
              </a:rPr>
              <a:t>专用可燃</a:t>
            </a:r>
            <a:r>
              <a:rPr sz="1400" b="1" kern="0" spc="0" dirty="0">
                <a:solidFill>
                  <a:srgbClr val="241AA6">
                    <a:alpha val="100000"/>
                  </a:srgbClr>
                </a:solidFill>
                <a:latin typeface="微软雅黑" panose="020B0503020204020204" charset="-122"/>
                <a:ea typeface="微软雅黑" panose="020B0503020204020204" charset="-122"/>
                <a:cs typeface="微软雅黑" panose="020B0503020204020204" charset="-122"/>
              </a:rPr>
              <a:t>     </a:t>
            </a:r>
            <a:r>
              <a:rPr sz="1400" b="1" kern="0" spc="60" dirty="0">
                <a:solidFill>
                  <a:srgbClr val="241AA6">
                    <a:alpha val="100000"/>
                  </a:srgbClr>
                </a:solidFill>
                <a:latin typeface="微软雅黑" panose="020B0503020204020204" charset="-122"/>
                <a:ea typeface="微软雅黑" panose="020B0503020204020204" charset="-122"/>
                <a:cs typeface="微软雅黑" panose="020B0503020204020204" charset="-122"/>
              </a:rPr>
              <a:t>气体报警控制器，</a:t>
            </a:r>
            <a:r>
              <a:rPr sz="1400" b="1" kern="0" spc="0" dirty="0">
                <a:solidFill>
                  <a:srgbClr val="241AA6">
                    <a:alpha val="100000"/>
                  </a:srgbClr>
                </a:solidFill>
                <a:latin typeface="微软雅黑" panose="020B0503020204020204" charset="-122"/>
                <a:ea typeface="微软雅黑" panose="020B0503020204020204" charset="-122"/>
                <a:cs typeface="微软雅黑" panose="020B0503020204020204" charset="-122"/>
              </a:rPr>
              <a:t> </a:t>
            </a:r>
            <a:r>
              <a:rPr sz="1400" b="1" kern="0" spc="60" dirty="0">
                <a:solidFill>
                  <a:srgbClr val="241AA6">
                    <a:alpha val="100000"/>
                  </a:srgbClr>
                </a:solidFill>
                <a:latin typeface="微软雅黑" panose="020B0503020204020204" charset="-122"/>
                <a:ea typeface="微软雅黑" panose="020B0503020204020204" charset="-122"/>
                <a:cs typeface="微软雅黑" panose="020B0503020204020204" charset="-122"/>
              </a:rPr>
              <a:t>符合</a:t>
            </a:r>
            <a:r>
              <a:rPr sz="1400" b="1" kern="0" spc="0" dirty="0">
                <a:solidFill>
                  <a:srgbClr val="241AA6">
                    <a:alpha val="100000"/>
                  </a:srgbClr>
                </a:solidFill>
                <a:latin typeface="微软雅黑" panose="020B0503020204020204" charset="-122"/>
                <a:ea typeface="微软雅黑" panose="020B0503020204020204" charset="-122"/>
                <a:cs typeface="微软雅黑" panose="020B0503020204020204" charset="-122"/>
              </a:rPr>
              <a:t>GB</a:t>
            </a:r>
            <a:r>
              <a:rPr sz="1400" b="1" kern="0" spc="60" dirty="0">
                <a:solidFill>
                  <a:srgbClr val="241AA6">
                    <a:alpha val="100000"/>
                  </a:srgbClr>
                </a:solidFill>
                <a:latin typeface="微软雅黑" panose="020B0503020204020204" charset="-122"/>
                <a:ea typeface="微软雅黑" panose="020B0503020204020204" charset="-122"/>
                <a:cs typeface="微软雅黑" panose="020B0503020204020204" charset="-122"/>
              </a:rPr>
              <a:t>16808-</a:t>
            </a:r>
            <a:r>
              <a:rPr sz="1400" b="1" kern="0" spc="10" dirty="0">
                <a:solidFill>
                  <a:srgbClr val="241AA6">
                    <a:alpha val="100000"/>
                  </a:srgbClr>
                </a:solidFill>
                <a:latin typeface="微软雅黑" panose="020B0503020204020204" charset="-122"/>
                <a:ea typeface="微软雅黑" panose="020B0503020204020204" charset="-122"/>
                <a:cs typeface="微软雅黑" panose="020B0503020204020204" charset="-122"/>
              </a:rPr>
              <a:t>    </a:t>
            </a:r>
            <a:r>
              <a:rPr sz="1400" b="1" kern="0" spc="60" dirty="0">
                <a:solidFill>
                  <a:srgbClr val="241AA6">
                    <a:alpha val="100000"/>
                  </a:srgbClr>
                </a:solidFill>
                <a:latin typeface="微软雅黑" panose="020B0503020204020204" charset="-122"/>
                <a:ea typeface="微软雅黑" panose="020B0503020204020204" charset="-122"/>
                <a:cs typeface="微软雅黑" panose="020B0503020204020204" charset="-122"/>
              </a:rPr>
              <a:t>2008《可燃气体</a:t>
            </a:r>
            <a:r>
              <a:rPr sz="1400" b="1" kern="0" spc="20" dirty="0">
                <a:solidFill>
                  <a:srgbClr val="241AA6">
                    <a:alpha val="100000"/>
                  </a:srgbClr>
                </a:solidFill>
                <a:latin typeface="微软雅黑" panose="020B0503020204020204" charset="-122"/>
                <a:ea typeface="微软雅黑" panose="020B0503020204020204" charset="-122"/>
                <a:cs typeface="微软雅黑" panose="020B0503020204020204" charset="-122"/>
              </a:rPr>
              <a:t>  </a:t>
            </a:r>
            <a:r>
              <a:rPr sz="1400" b="1" kern="0" spc="70" dirty="0">
                <a:solidFill>
                  <a:srgbClr val="241AA6">
                    <a:alpha val="100000"/>
                  </a:srgbClr>
                </a:solidFill>
                <a:latin typeface="微软雅黑" panose="020B0503020204020204" charset="-122"/>
                <a:ea typeface="微软雅黑" panose="020B0503020204020204" charset="-122"/>
                <a:cs typeface="微软雅黑" panose="020B0503020204020204" charset="-122"/>
              </a:rPr>
              <a:t>报警控制器》</a:t>
            </a:r>
            <a:endParaRPr lang="en-US" altLang="en-US" sz="1400" dirty="0"/>
          </a:p>
        </p:txBody>
      </p:sp>
      <p:sp>
        <p:nvSpPr>
          <p:cNvPr id="436" name="textbox 436"/>
          <p:cNvSpPr/>
          <p:nvPr/>
        </p:nvSpPr>
        <p:spPr>
          <a:xfrm>
            <a:off x="4822592" y="4000944"/>
            <a:ext cx="328295" cy="230504"/>
          </a:xfrm>
          <a:prstGeom prst="rect">
            <a:avLst/>
          </a:prstGeom>
        </p:spPr>
        <p:txBody>
          <a:bodyPr vert="horz" wrap="square" lIns="0" tIns="0" rIns="0" bIns="0"/>
          <a:lstStyle/>
          <a:p>
            <a:pPr algn="l" rtl="0" eaLnBrk="0">
              <a:lnSpc>
                <a:spcPct val="82000"/>
              </a:lnSpc>
            </a:pPr>
            <a:endParaRPr lang="en-US" altLang="en-US" sz="100" dirty="0"/>
          </a:p>
          <a:p>
            <a:pPr marL="12700" algn="l" rtl="0" eaLnBrk="0">
              <a:lnSpc>
                <a:spcPct val="96000"/>
              </a:lnSpc>
            </a:pPr>
            <a:r>
              <a:rPr sz="1400" b="1" kern="0" spc="50" dirty="0">
                <a:solidFill>
                  <a:srgbClr val="241AA6">
                    <a:alpha val="100000"/>
                  </a:srgbClr>
                </a:solidFill>
                <a:latin typeface="微软雅黑" panose="020B0503020204020204" charset="-122"/>
                <a:ea typeface="微软雅黑" panose="020B0503020204020204" charset="-122"/>
                <a:cs typeface="微软雅黑" panose="020B0503020204020204" charset="-122"/>
              </a:rPr>
              <a:t>注2</a:t>
            </a:r>
            <a:endParaRPr lang="en-US" alt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
          <p:cNvSpPr/>
          <p:nvPr/>
        </p:nvSpPr>
        <p:spPr>
          <a:xfrm>
            <a:off x="440436" y="2194559"/>
            <a:ext cx="9291828" cy="3735323"/>
          </a:xfrm>
          <a:prstGeom prst="rect">
            <a:avLst/>
          </a:prstGeom>
          <a:solidFill>
            <a:srgbClr val="F2F2F2">
              <a:alpha val="100000"/>
            </a:srgbClr>
          </a:solidFill>
          <a:ln cap="flat">
            <a:noFill/>
            <a:prstDash val="solid"/>
            <a:miter lim="0"/>
          </a:ln>
        </p:spPr>
        <p:txBody>
          <a:bodyPr rtlCol="0"/>
          <a:lstStyle/>
          <a:p>
            <a:pPr algn="ctr"/>
            <a:endParaRPr lang="zh-CN" altLang="en-US"/>
          </a:p>
        </p:txBody>
      </p:sp>
      <p:sp>
        <p:nvSpPr>
          <p:cNvPr id="24" name="textbox 24"/>
          <p:cNvSpPr/>
          <p:nvPr/>
        </p:nvSpPr>
        <p:spPr>
          <a:xfrm>
            <a:off x="450439" y="2419746"/>
            <a:ext cx="4556759" cy="3316604"/>
          </a:xfrm>
          <a:prstGeom prst="rect">
            <a:avLst/>
          </a:prstGeom>
        </p:spPr>
        <p:txBody>
          <a:bodyPr vert="horz" wrap="square" lIns="0" tIns="0" rIns="0" bIns="0"/>
          <a:lstStyle/>
          <a:p>
            <a:pPr algn="l" rtl="0" eaLnBrk="0">
              <a:lnSpc>
                <a:spcPct val="79000"/>
              </a:lnSpc>
            </a:pPr>
            <a:endParaRPr lang="en-US" altLang="en-US" sz="100" dirty="0"/>
          </a:p>
          <a:p>
            <a:pPr marL="12700" algn="l" rtl="0" eaLnBrk="0">
              <a:lnSpc>
                <a:spcPct val="95000"/>
              </a:lnSpc>
            </a:pPr>
            <a:r>
              <a:rPr sz="1900" kern="0" spc="70" dirty="0">
                <a:ln w="6350" cap="flat" cmpd="sng">
                  <a:solidFill>
                    <a:srgbClr val="A6A6A6">
                      <a:alpha val="100000"/>
                    </a:srgbClr>
                  </a:solidFill>
                  <a:prstDash val="solid"/>
                  <a:miter lim="0"/>
                </a:ln>
                <a:solidFill>
                  <a:srgbClr val="A6A6A6">
                    <a:alpha val="100000"/>
                  </a:srgbClr>
                </a:solidFill>
                <a:latin typeface="宋体" panose="02010600030101010101" pitchFamily="2" charset="-122"/>
                <a:ea typeface="宋体" panose="02010600030101010101" pitchFamily="2" charset="-122"/>
                <a:cs typeface="宋体" panose="02010600030101010101" pitchFamily="2" charset="-122"/>
              </a:rPr>
              <a:t>口</a:t>
            </a:r>
            <a:r>
              <a:rPr sz="1900" b="1" kern="0" spc="70" dirty="0">
                <a:solidFill>
                  <a:srgbClr val="A6A6A6">
                    <a:alpha val="100000"/>
                  </a:srgbClr>
                </a:solidFill>
                <a:latin typeface="微软雅黑" panose="020B0503020204020204" charset="-122"/>
                <a:ea typeface="微软雅黑" panose="020B0503020204020204" charset="-122"/>
                <a:cs typeface="微软雅黑" panose="020B0503020204020204" charset="-122"/>
              </a:rPr>
              <a:t>安全时刻 </a:t>
            </a:r>
            <a:r>
              <a:rPr sz="1900" b="1" kern="0" spc="0" dirty="0">
                <a:solidFill>
                  <a:srgbClr val="A6A6A6">
                    <a:alpha val="100000"/>
                  </a:srgbClr>
                </a:solidFill>
                <a:latin typeface="Arial" panose="020B0604020202020204"/>
                <a:ea typeface="Arial" panose="020B0604020202020204"/>
                <a:cs typeface="Arial" panose="020B0604020202020204"/>
              </a:rPr>
              <a:t>Safety</a:t>
            </a:r>
            <a:r>
              <a:rPr sz="1900" b="1" kern="0" spc="180" dirty="0">
                <a:solidFill>
                  <a:srgbClr val="A6A6A6">
                    <a:alpha val="100000"/>
                  </a:srgbClr>
                </a:solidFill>
                <a:latin typeface="Arial" panose="020B0604020202020204"/>
                <a:ea typeface="Arial" panose="020B0604020202020204"/>
                <a:cs typeface="Arial" panose="020B0604020202020204"/>
              </a:rPr>
              <a:t> </a:t>
            </a:r>
            <a:r>
              <a:rPr sz="1900" b="1" kern="0" spc="0" dirty="0">
                <a:solidFill>
                  <a:srgbClr val="A6A6A6">
                    <a:alpha val="100000"/>
                  </a:srgbClr>
                </a:solidFill>
                <a:latin typeface="Arial" panose="020B0604020202020204"/>
                <a:ea typeface="Arial" panose="020B0604020202020204"/>
                <a:cs typeface="Arial" panose="020B0604020202020204"/>
              </a:rPr>
              <a:t>Moment</a:t>
            </a:r>
            <a:endParaRPr lang="en-US" altLang="en-US" sz="1900" dirty="0"/>
          </a:p>
          <a:p>
            <a:pPr algn="l" rtl="0" eaLnBrk="0">
              <a:lnSpc>
                <a:spcPct val="169000"/>
              </a:lnSpc>
            </a:pPr>
            <a:endParaRPr lang="en-US" altLang="en-US" sz="1000" dirty="0"/>
          </a:p>
          <a:p>
            <a:pPr marL="12700" algn="l" rtl="0" eaLnBrk="0">
              <a:lnSpc>
                <a:spcPct val="94000"/>
              </a:lnSpc>
              <a:spcBef>
                <a:spcPts val="575"/>
              </a:spcBef>
            </a:pPr>
            <a:r>
              <a:rPr sz="1900" kern="0" spc="70" dirty="0">
                <a:ln w="6350"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口</a:t>
            </a:r>
            <a:r>
              <a:rPr sz="19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与</a:t>
            </a:r>
            <a:r>
              <a:rPr sz="1900" b="1" kern="0" spc="0" dirty="0">
                <a:solidFill>
                  <a:srgbClr val="000000">
                    <a:alpha val="100000"/>
                  </a:srgbClr>
                </a:solidFill>
                <a:latin typeface="Arial" panose="020B0604020202020204"/>
                <a:ea typeface="Arial" panose="020B0604020202020204"/>
                <a:cs typeface="Arial" panose="020B0604020202020204"/>
              </a:rPr>
              <a:t>GDS</a:t>
            </a:r>
            <a:r>
              <a:rPr sz="19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有关的事故案例及其法规依据</a:t>
            </a:r>
            <a:endParaRPr lang="en-US" altLang="en-US" sz="1900" dirty="0"/>
          </a:p>
          <a:p>
            <a:pPr algn="l" rtl="0" eaLnBrk="0">
              <a:lnSpc>
                <a:spcPct val="169000"/>
              </a:lnSpc>
            </a:pPr>
            <a:endParaRPr lang="en-US" altLang="en-US" sz="1000" dirty="0"/>
          </a:p>
          <a:p>
            <a:pPr marL="12700" algn="l" rtl="0" eaLnBrk="0">
              <a:lnSpc>
                <a:spcPct val="94000"/>
              </a:lnSpc>
              <a:spcBef>
                <a:spcPts val="580"/>
              </a:spcBef>
            </a:pPr>
            <a:r>
              <a:rPr sz="1900" kern="0" spc="60" dirty="0">
                <a:ln w="6350" cap="flat" cmpd="sng">
                  <a:solidFill>
                    <a:srgbClr val="A6A6A6">
                      <a:alpha val="100000"/>
                    </a:srgbClr>
                  </a:solidFill>
                  <a:prstDash val="solid"/>
                  <a:miter lim="0"/>
                </a:ln>
                <a:solidFill>
                  <a:srgbClr val="A6A6A6">
                    <a:alpha val="100000"/>
                  </a:srgbClr>
                </a:solidFill>
                <a:latin typeface="宋体" panose="02010600030101010101" pitchFamily="2" charset="-122"/>
                <a:ea typeface="宋体" panose="02010600030101010101" pitchFamily="2" charset="-122"/>
                <a:cs typeface="宋体" panose="02010600030101010101" pitchFamily="2" charset="-122"/>
              </a:rPr>
              <a:t>口</a:t>
            </a:r>
            <a:r>
              <a:rPr sz="1900" b="1" kern="0" spc="0" dirty="0">
                <a:solidFill>
                  <a:srgbClr val="A6A6A6">
                    <a:alpha val="100000"/>
                  </a:srgbClr>
                </a:solidFill>
                <a:latin typeface="Arial" panose="020B0604020202020204"/>
                <a:ea typeface="Arial" panose="020B0604020202020204"/>
                <a:cs typeface="Arial" panose="020B0604020202020204"/>
              </a:rPr>
              <a:t>GDS</a:t>
            </a:r>
            <a:r>
              <a:rPr sz="1900" b="1" kern="0" spc="60" dirty="0">
                <a:solidFill>
                  <a:srgbClr val="A6A6A6">
                    <a:alpha val="100000"/>
                  </a:srgbClr>
                </a:solidFill>
                <a:latin typeface="微软雅黑" panose="020B0503020204020204" charset="-122"/>
                <a:ea typeface="微软雅黑" panose="020B0503020204020204" charset="-122"/>
                <a:cs typeface="微软雅黑" panose="020B0503020204020204" charset="-122"/>
              </a:rPr>
              <a:t>的相关设计要求关注点</a:t>
            </a:r>
            <a:endParaRPr lang="en-US" altLang="en-US" sz="1900" dirty="0"/>
          </a:p>
          <a:p>
            <a:pPr algn="l" rtl="0" eaLnBrk="0">
              <a:lnSpc>
                <a:spcPct val="168000"/>
              </a:lnSpc>
            </a:pPr>
            <a:endParaRPr lang="en-US" altLang="en-US" sz="1000" dirty="0"/>
          </a:p>
          <a:p>
            <a:pPr marL="12700" algn="l" rtl="0" eaLnBrk="0">
              <a:lnSpc>
                <a:spcPct val="86000"/>
              </a:lnSpc>
              <a:spcBef>
                <a:spcPts val="580"/>
              </a:spcBef>
            </a:pPr>
            <a:r>
              <a:rPr sz="1900" kern="0" spc="70" dirty="0">
                <a:ln w="6350" cap="flat" cmpd="sng">
                  <a:solidFill>
                    <a:srgbClr val="A6A6A6">
                      <a:alpha val="100000"/>
                    </a:srgbClr>
                  </a:solidFill>
                  <a:prstDash val="solid"/>
                  <a:miter lim="0"/>
                </a:ln>
                <a:solidFill>
                  <a:srgbClr val="A6A6A6">
                    <a:alpha val="100000"/>
                  </a:srgbClr>
                </a:solidFill>
                <a:latin typeface="宋体" panose="02010600030101010101" pitchFamily="2" charset="-122"/>
                <a:ea typeface="宋体" panose="02010600030101010101" pitchFamily="2" charset="-122"/>
                <a:cs typeface="宋体" panose="02010600030101010101" pitchFamily="2" charset="-122"/>
              </a:rPr>
              <a:t>口</a:t>
            </a:r>
            <a:r>
              <a:rPr sz="1900" b="1" kern="0" spc="0" dirty="0">
                <a:solidFill>
                  <a:srgbClr val="A6A6A6">
                    <a:alpha val="100000"/>
                  </a:srgbClr>
                </a:solidFill>
                <a:latin typeface="Arial" panose="020B0604020202020204"/>
                <a:ea typeface="Arial" panose="020B0604020202020204"/>
                <a:cs typeface="Arial" panose="020B0604020202020204"/>
              </a:rPr>
              <a:t>GDS</a:t>
            </a:r>
            <a:r>
              <a:rPr sz="1900" b="1" kern="0" spc="70" dirty="0">
                <a:solidFill>
                  <a:srgbClr val="A6A6A6">
                    <a:alpha val="100000"/>
                  </a:srgbClr>
                </a:solidFill>
                <a:latin typeface="微软雅黑" panose="020B0503020204020204" charset="-122"/>
                <a:ea typeface="微软雅黑" panose="020B0503020204020204" charset="-122"/>
                <a:cs typeface="微软雅黑" panose="020B0503020204020204" charset="-122"/>
              </a:rPr>
              <a:t>的安全使用和日常维护的关注事项</a:t>
            </a:r>
            <a:endParaRPr lang="en-US" altLang="en-US" sz="1900" dirty="0"/>
          </a:p>
          <a:p>
            <a:pPr marL="12700" algn="l" rtl="0" eaLnBrk="0">
              <a:lnSpc>
                <a:spcPts val="4745"/>
              </a:lnSpc>
            </a:pPr>
            <a:r>
              <a:rPr sz="1900" kern="0" spc="70" dirty="0">
                <a:ln w="6350" cap="flat" cmpd="sng">
                  <a:solidFill>
                    <a:srgbClr val="A6A6A6">
                      <a:alpha val="100000"/>
                    </a:srgbClr>
                  </a:solidFill>
                  <a:prstDash val="solid"/>
                  <a:miter lim="0"/>
                </a:ln>
                <a:solidFill>
                  <a:srgbClr val="A6A6A6">
                    <a:alpha val="100000"/>
                  </a:srgbClr>
                </a:solidFill>
                <a:latin typeface="宋体" panose="02010600030101010101" pitchFamily="2" charset="-122"/>
                <a:ea typeface="宋体" panose="02010600030101010101" pitchFamily="2" charset="-122"/>
                <a:cs typeface="宋体" panose="02010600030101010101" pitchFamily="2" charset="-122"/>
              </a:rPr>
              <a:t>口</a:t>
            </a:r>
            <a:r>
              <a:rPr sz="1900" b="1" kern="0" spc="0" dirty="0">
                <a:solidFill>
                  <a:srgbClr val="A6A6A6">
                    <a:alpha val="100000"/>
                  </a:srgbClr>
                </a:solidFill>
                <a:latin typeface="Arial" panose="020B0604020202020204"/>
                <a:ea typeface="Arial" panose="020B0604020202020204"/>
                <a:cs typeface="Arial" panose="020B0604020202020204"/>
              </a:rPr>
              <a:t>GDS</a:t>
            </a:r>
            <a:r>
              <a:rPr sz="1900" b="1" kern="0" spc="70" dirty="0">
                <a:solidFill>
                  <a:srgbClr val="A6A6A6">
                    <a:alpha val="100000"/>
                  </a:srgbClr>
                </a:solidFill>
                <a:latin typeface="微软雅黑" panose="020B0503020204020204" charset="-122"/>
                <a:ea typeface="微软雅黑" panose="020B0503020204020204" charset="-122"/>
                <a:cs typeface="微软雅黑" panose="020B0503020204020204" charset="-122"/>
              </a:rPr>
              <a:t>相关的现场隐患排查</a:t>
            </a:r>
            <a:r>
              <a:rPr sz="1900" b="1" kern="0" spc="60" dirty="0">
                <a:solidFill>
                  <a:srgbClr val="A6A6A6">
                    <a:alpha val="100000"/>
                  </a:srgbClr>
                </a:solidFill>
                <a:latin typeface="微软雅黑" panose="020B0503020204020204" charset="-122"/>
                <a:ea typeface="微软雅黑" panose="020B0503020204020204" charset="-122"/>
                <a:cs typeface="微软雅黑" panose="020B0503020204020204" charset="-122"/>
              </a:rPr>
              <a:t>图示</a:t>
            </a:r>
            <a:endParaRPr lang="en-US" altLang="en-US" sz="1900" dirty="0"/>
          </a:p>
          <a:p>
            <a:pPr algn="l" rtl="0" eaLnBrk="0">
              <a:lnSpc>
                <a:spcPct val="186000"/>
              </a:lnSpc>
            </a:pPr>
            <a:endParaRPr lang="en-US" altLang="en-US" sz="1000" dirty="0"/>
          </a:p>
          <a:p>
            <a:pPr algn="l" rtl="0" eaLnBrk="0">
              <a:lnSpc>
                <a:spcPct val="119000"/>
              </a:lnSpc>
            </a:pPr>
            <a:endParaRPr lang="en-US" altLang="en-US" sz="400" dirty="0"/>
          </a:p>
          <a:p>
            <a:pPr marL="12700" algn="l" rtl="0" eaLnBrk="0">
              <a:lnSpc>
                <a:spcPct val="94000"/>
              </a:lnSpc>
              <a:spcBef>
                <a:spcPts val="5"/>
              </a:spcBef>
            </a:pPr>
            <a:r>
              <a:rPr sz="1900" kern="0" spc="-20" dirty="0">
                <a:ln w="6350" cap="flat" cmpd="sng">
                  <a:solidFill>
                    <a:srgbClr val="A6A6A6">
                      <a:alpha val="100000"/>
                    </a:srgbClr>
                  </a:solidFill>
                  <a:prstDash val="solid"/>
                  <a:miter lim="0"/>
                </a:ln>
                <a:solidFill>
                  <a:srgbClr val="A6A6A6">
                    <a:alpha val="100000"/>
                  </a:srgbClr>
                </a:solidFill>
                <a:latin typeface="宋体" panose="02010600030101010101" pitchFamily="2" charset="-122"/>
                <a:ea typeface="宋体" panose="02010600030101010101" pitchFamily="2" charset="-122"/>
                <a:cs typeface="宋体" panose="02010600030101010101" pitchFamily="2" charset="-122"/>
              </a:rPr>
              <a:t>口</a:t>
            </a:r>
            <a:r>
              <a:rPr sz="1900" b="1" kern="0" spc="-20" dirty="0">
                <a:solidFill>
                  <a:srgbClr val="A6A6A6">
                    <a:alpha val="100000"/>
                  </a:srgbClr>
                </a:solidFill>
                <a:latin typeface="微软雅黑" panose="020B0503020204020204" charset="-122"/>
                <a:ea typeface="微软雅黑" panose="020B0503020204020204" charset="-122"/>
                <a:cs typeface="微软雅黑" panose="020B0503020204020204" charset="-122"/>
              </a:rPr>
              <a:t>总结</a:t>
            </a:r>
            <a:endParaRPr lang="en-US" altLang="en-US" sz="1900" dirty="0"/>
          </a:p>
        </p:txBody>
      </p:sp>
      <p:pic>
        <p:nvPicPr>
          <p:cNvPr id="26" name="picture 26"/>
          <p:cNvPicPr>
            <a:picLocks noChangeAspect="1"/>
          </p:cNvPicPr>
          <p:nvPr/>
        </p:nvPicPr>
        <p:blipFill>
          <a:blip r:embed="rId1"/>
          <a:stretch>
            <a:fillRect/>
          </a:stretch>
        </p:blipFill>
        <p:spPr>
          <a:xfrm rot="21600000">
            <a:off x="8366760" y="2077211"/>
            <a:ext cx="1371600" cy="1412747"/>
          </a:xfrm>
          <a:prstGeom prst="rect">
            <a:avLst/>
          </a:prstGeom>
        </p:spPr>
      </p:pic>
      <p:sp>
        <p:nvSpPr>
          <p:cNvPr id="28" name="textbox 28"/>
          <p:cNvSpPr/>
          <p:nvPr/>
        </p:nvSpPr>
        <p:spPr>
          <a:xfrm>
            <a:off x="433250" y="1313696"/>
            <a:ext cx="1359535" cy="391159"/>
          </a:xfrm>
          <a:prstGeom prst="rect">
            <a:avLst/>
          </a:prstGeom>
        </p:spPr>
        <p:txBody>
          <a:bodyPr vert="horz" wrap="square" lIns="0" tIns="0" rIns="0" bIns="0"/>
          <a:lstStyle/>
          <a:p>
            <a:pPr algn="l" rtl="0" eaLnBrk="0">
              <a:lnSpc>
                <a:spcPct val="90000"/>
              </a:lnSpc>
            </a:pPr>
            <a:endParaRPr lang="en-US" altLang="en-US" sz="100" dirty="0"/>
          </a:p>
          <a:p>
            <a:pPr marL="12700" algn="l" rtl="0" eaLnBrk="0">
              <a:lnSpc>
                <a:spcPct val="92000"/>
              </a:lnSpc>
            </a:pPr>
            <a:r>
              <a:rPr sz="2600" b="1" kern="0" spc="20" dirty="0">
                <a:solidFill>
                  <a:srgbClr val="1A4780">
                    <a:alpha val="100000"/>
                  </a:srgbClr>
                </a:solidFill>
                <a:latin typeface="微软雅黑" panose="020B0503020204020204" charset="-122"/>
                <a:ea typeface="微软雅黑" panose="020B0503020204020204" charset="-122"/>
                <a:cs typeface="微软雅黑" panose="020B0503020204020204" charset="-122"/>
              </a:rPr>
              <a:t>主要内容</a:t>
            </a:r>
            <a:endParaRPr lang="en-US" altLang="en-US" sz="2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8" name="picture 438"/>
          <p:cNvPicPr>
            <a:picLocks noChangeAspect="1"/>
          </p:cNvPicPr>
          <p:nvPr/>
        </p:nvPicPr>
        <p:blipFill>
          <a:blip r:embed="rId1"/>
          <a:stretch>
            <a:fillRect/>
          </a:stretch>
        </p:blipFill>
        <p:spPr>
          <a:xfrm rot="21600000">
            <a:off x="329184" y="2442971"/>
            <a:ext cx="9406127" cy="2459735"/>
          </a:xfrm>
          <a:prstGeom prst="rect">
            <a:avLst/>
          </a:prstGeom>
        </p:spPr>
      </p:pic>
      <p:sp>
        <p:nvSpPr>
          <p:cNvPr id="440" name="textbox 440"/>
          <p:cNvSpPr/>
          <p:nvPr/>
        </p:nvSpPr>
        <p:spPr>
          <a:xfrm>
            <a:off x="407583" y="1257729"/>
            <a:ext cx="4134484" cy="327659"/>
          </a:xfrm>
          <a:prstGeom prst="rect">
            <a:avLst/>
          </a:prstGeom>
        </p:spPr>
        <p:txBody>
          <a:bodyPr vert="horz" wrap="square" lIns="0" tIns="0" rIns="0" bIns="0"/>
          <a:lstStyle/>
          <a:p>
            <a:pPr algn="l" rtl="0" eaLnBrk="0">
              <a:lnSpc>
                <a:spcPct val="93000"/>
              </a:lnSpc>
            </a:pPr>
            <a:endParaRPr lang="en-US" altLang="en-US" sz="100" dirty="0"/>
          </a:p>
          <a:p>
            <a:pPr marL="12700" algn="l" rtl="0" eaLnBrk="0">
              <a:lnSpc>
                <a:spcPct val="94000"/>
              </a:lnSpc>
            </a:pPr>
            <a:r>
              <a:rPr sz="2100" b="1" kern="0" spc="0" dirty="0">
                <a:solidFill>
                  <a:srgbClr val="1A4780">
                    <a:alpha val="100000"/>
                  </a:srgbClr>
                </a:solidFill>
                <a:latin typeface="Arial" panose="020B0604020202020204"/>
                <a:ea typeface="Arial" panose="020B0604020202020204"/>
                <a:cs typeface="Arial" panose="020B0604020202020204"/>
              </a:rPr>
              <a:t>GDS</a:t>
            </a:r>
            <a:r>
              <a:rPr sz="2100" b="1" kern="0" spc="90" dirty="0">
                <a:solidFill>
                  <a:srgbClr val="1A4780">
                    <a:alpha val="100000"/>
                  </a:srgbClr>
                </a:solidFill>
                <a:latin typeface="微软雅黑" panose="020B0503020204020204" charset="-122"/>
                <a:ea typeface="微软雅黑" panose="020B0503020204020204" charset="-122"/>
                <a:cs typeface="微软雅黑" panose="020B0503020204020204" charset="-122"/>
              </a:rPr>
              <a:t>设计</a:t>
            </a:r>
            <a:r>
              <a:rPr sz="2100" b="1" kern="0" spc="90" dirty="0">
                <a:solidFill>
                  <a:srgbClr val="1A4780">
                    <a:alpha val="100000"/>
                  </a:srgbClr>
                </a:solidFill>
                <a:latin typeface="Arial" panose="020B0604020202020204"/>
                <a:ea typeface="Arial" panose="020B0604020202020204"/>
                <a:cs typeface="Arial" panose="020B0604020202020204"/>
              </a:rPr>
              <a:t>- </a:t>
            </a:r>
            <a:r>
              <a:rPr sz="2100" b="1" kern="0" spc="90" dirty="0">
                <a:solidFill>
                  <a:srgbClr val="1A4780">
                    <a:alpha val="100000"/>
                  </a:srgbClr>
                </a:solidFill>
                <a:latin typeface="微软雅黑" panose="020B0503020204020204" charset="-122"/>
                <a:ea typeface="微软雅黑" panose="020B0503020204020204" charset="-122"/>
                <a:cs typeface="微软雅黑" panose="020B0503020204020204" charset="-122"/>
              </a:rPr>
              <a:t>测量范围及报警值设定</a:t>
            </a:r>
            <a:endParaRPr lang="en-US" altLang="en-US" sz="2100" dirty="0"/>
          </a:p>
        </p:txBody>
      </p:sp>
      <p:sp>
        <p:nvSpPr>
          <p:cNvPr id="442" name="textbox 442"/>
          <p:cNvSpPr/>
          <p:nvPr/>
        </p:nvSpPr>
        <p:spPr>
          <a:xfrm>
            <a:off x="430273" y="5007087"/>
            <a:ext cx="3269615" cy="182245"/>
          </a:xfrm>
          <a:prstGeom prst="rect">
            <a:avLst/>
          </a:prstGeom>
        </p:spPr>
        <p:txBody>
          <a:bodyPr vert="horz" wrap="square" lIns="0" tIns="0" rIns="0" bIns="0"/>
          <a:lstStyle/>
          <a:p>
            <a:pPr algn="l" rtl="0" eaLnBrk="0">
              <a:lnSpc>
                <a:spcPct val="116000"/>
              </a:lnSpc>
            </a:pPr>
            <a:endParaRPr lang="en-US" altLang="en-US" sz="200" dirty="0"/>
          </a:p>
          <a:p>
            <a:pPr marL="12700" algn="l" rtl="0" eaLnBrk="0">
              <a:lnSpc>
                <a:spcPct val="99000"/>
              </a:lnSpc>
            </a:pPr>
            <a:r>
              <a:rPr sz="8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参考</a:t>
            </a:r>
            <a:r>
              <a:rPr sz="800" b="1" kern="0" spc="70" dirty="0">
                <a:solidFill>
                  <a:srgbClr val="000000">
                    <a:alpha val="100000"/>
                  </a:srgbClr>
                </a:solidFill>
                <a:latin typeface="Arial" panose="020B0604020202020204"/>
                <a:ea typeface="Arial" panose="020B0604020202020204"/>
                <a:cs typeface="Arial" panose="020B0604020202020204"/>
              </a:rPr>
              <a:t>T/</a:t>
            </a:r>
            <a:r>
              <a:rPr sz="800" b="1" kern="0" spc="0" dirty="0">
                <a:solidFill>
                  <a:srgbClr val="000000">
                    <a:alpha val="100000"/>
                  </a:srgbClr>
                </a:solidFill>
                <a:latin typeface="Arial" panose="020B0604020202020204"/>
                <a:ea typeface="Arial" panose="020B0604020202020204"/>
                <a:cs typeface="Arial" panose="020B0604020202020204"/>
              </a:rPr>
              <a:t>CCSAS</a:t>
            </a:r>
            <a:r>
              <a:rPr sz="800" b="1" kern="0" spc="70" dirty="0">
                <a:solidFill>
                  <a:srgbClr val="000000">
                    <a:alpha val="100000"/>
                  </a:srgbClr>
                </a:solidFill>
                <a:latin typeface="Arial" panose="020B0604020202020204"/>
                <a:ea typeface="Arial" panose="020B0604020202020204"/>
                <a:cs typeface="Arial" panose="020B0604020202020204"/>
              </a:rPr>
              <a:t> 015-2022</a:t>
            </a:r>
            <a:r>
              <a:rPr sz="800" b="1" kern="0" spc="60" dirty="0">
                <a:solidFill>
                  <a:srgbClr val="000000">
                    <a:alpha val="100000"/>
                  </a:srgbClr>
                </a:solidFill>
                <a:latin typeface="Arial" panose="020B0604020202020204"/>
                <a:ea typeface="Arial" panose="020B0604020202020204"/>
                <a:cs typeface="Arial" panose="020B0604020202020204"/>
              </a:rPr>
              <a:t> </a:t>
            </a:r>
            <a:r>
              <a:rPr sz="8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《气体检测报警仪安全使用及维护规程》</a:t>
            </a:r>
            <a:endParaRPr lang="en-US" altLang="en-US" sz="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textbox 444"/>
          <p:cNvSpPr/>
          <p:nvPr/>
        </p:nvSpPr>
        <p:spPr>
          <a:xfrm>
            <a:off x="472439" y="3441191"/>
            <a:ext cx="7682865" cy="1247139"/>
          </a:xfrm>
          <a:prstGeom prst="rect">
            <a:avLst/>
          </a:prstGeom>
          <a:solidFill>
            <a:srgbClr val="D9D9D9"/>
          </a:solidFill>
        </p:spPr>
        <p:txBody>
          <a:bodyPr vert="horz" wrap="square" lIns="0" tIns="0" rIns="0" bIns="0"/>
          <a:lstStyle/>
          <a:p>
            <a:pPr algn="l" rtl="0" eaLnBrk="0">
              <a:lnSpc>
                <a:spcPct val="116000"/>
              </a:lnSpc>
            </a:pPr>
            <a:endParaRPr lang="en-US" altLang="en-US" sz="300" dirty="0"/>
          </a:p>
          <a:p>
            <a:pPr marL="81915" indent="5715" algn="l" rtl="0" eaLnBrk="0">
              <a:lnSpc>
                <a:spcPct val="104000"/>
              </a:lnSpc>
              <a:spcBef>
                <a:spcPts val="0"/>
              </a:spcBef>
            </a:pPr>
            <a:r>
              <a:rPr sz="1400" b="1" kern="0" spc="0" dirty="0">
                <a:solidFill>
                  <a:srgbClr val="000000">
                    <a:alpha val="100000"/>
                  </a:srgbClr>
                </a:solidFill>
                <a:latin typeface="Calibri" panose="020F0502020204030204"/>
                <a:ea typeface="Calibri" panose="020F0502020204030204"/>
                <a:cs typeface="Calibri" panose="020F0502020204030204"/>
              </a:rPr>
              <a:t>LEL</a:t>
            </a:r>
            <a:r>
              <a:rPr sz="1400" b="1" kern="0" spc="140" dirty="0">
                <a:solidFill>
                  <a:srgbClr val="000000">
                    <a:alpha val="100000"/>
                  </a:srgbClr>
                </a:solidFill>
                <a:latin typeface="Calibri" panose="020F0502020204030204"/>
                <a:ea typeface="Calibri" panose="020F0502020204030204"/>
                <a:cs typeface="Calibri" panose="020F0502020204030204"/>
              </a:rPr>
              <a:t>%</a:t>
            </a:r>
            <a:r>
              <a:rPr sz="1400" kern="0" spc="140" dirty="0">
                <a:ln w="1891"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（爆炸下限）</a:t>
            </a:r>
            <a:r>
              <a:rPr sz="1400" kern="0" spc="-37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400" kern="0" spc="140" dirty="0">
                <a:solidFill>
                  <a:srgbClr val="000000">
                    <a:alpha val="100000"/>
                  </a:srgbClr>
                </a:solidFill>
                <a:latin typeface="Times New Roman" panose="02020603050405020304"/>
                <a:ea typeface="Times New Roman" panose="02020603050405020304"/>
                <a:cs typeface="Times New Roman" panose="02020603050405020304"/>
              </a:rPr>
              <a:t>:</a:t>
            </a:r>
            <a:r>
              <a:rPr sz="1400" kern="0" spc="140" dirty="0">
                <a:ln w="1891"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可燃气</a:t>
            </a:r>
            <a:r>
              <a:rPr sz="1400" kern="0" spc="130" dirty="0">
                <a:ln w="1891"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体</a:t>
            </a:r>
            <a:r>
              <a:rPr sz="1400" kern="0" spc="13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的概念是指</a:t>
            </a:r>
            <a:r>
              <a:rPr sz="1400" u="sng" kern="0" spc="13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能够与空气（或氧气）在一定的浓度范围内均匀</a:t>
            </a:r>
            <a:r>
              <a:rPr sz="1400" kern="0" spc="1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400" u="sng" kern="0" spc="12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混合形成预混气，遇</a:t>
            </a:r>
            <a:r>
              <a:rPr sz="1400" u="sng" kern="0" spc="11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到火源会发生爆炸</a:t>
            </a:r>
            <a:r>
              <a:rPr sz="1400" kern="0" spc="11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，这个可燃气体在空气中</a:t>
            </a:r>
            <a:r>
              <a:rPr sz="1400" kern="0" spc="-67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400" u="sng" kern="0" spc="-59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400" u="sng" kern="0" spc="11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能引爆的最低体积百分比</a:t>
            </a:r>
            <a:r>
              <a:rPr sz="1400" kern="0" spc="1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400" u="sng" kern="0" spc="11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浓度</a:t>
            </a:r>
            <a:r>
              <a:rPr sz="1400" kern="0" spc="11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，也就是</a:t>
            </a:r>
            <a:r>
              <a:rPr sz="1400" u="sng" kern="0" spc="11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气体爆炸下限浓度就是</a:t>
            </a:r>
            <a:r>
              <a:rPr sz="1400" b="1" u="sng" kern="0" spc="0" dirty="0">
                <a:solidFill>
                  <a:srgbClr val="000000">
                    <a:alpha val="100000"/>
                  </a:srgbClr>
                </a:solidFill>
                <a:latin typeface="Calibri" panose="020F0502020204030204"/>
                <a:ea typeface="Calibri" panose="020F0502020204030204"/>
                <a:cs typeface="Calibri" panose="020F0502020204030204"/>
              </a:rPr>
              <a:t>LEL</a:t>
            </a:r>
            <a:r>
              <a:rPr sz="1400" b="1" u="sng" kern="0" spc="110" dirty="0">
                <a:solidFill>
                  <a:srgbClr val="000000">
                    <a:alpha val="100000"/>
                  </a:srgbClr>
                </a:solidFill>
                <a:latin typeface="Calibri" panose="020F0502020204030204"/>
                <a:ea typeface="Calibri" panose="020F0502020204030204"/>
                <a:cs typeface="Calibri" panose="020F0502020204030204"/>
              </a:rPr>
              <a:t>%</a:t>
            </a:r>
            <a:r>
              <a:rPr sz="1400" kern="0" spc="11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，简称</a:t>
            </a:r>
            <a:r>
              <a:rPr sz="1400" b="1" kern="0" spc="110" dirty="0">
                <a:solidFill>
                  <a:srgbClr val="000000">
                    <a:alpha val="100000"/>
                  </a:srgbClr>
                </a:solidFill>
                <a:latin typeface="Calibri" panose="020F0502020204030204"/>
                <a:ea typeface="Calibri" panose="020F0502020204030204"/>
                <a:cs typeface="Calibri" panose="020F0502020204030204"/>
              </a:rPr>
              <a:t>“</a:t>
            </a:r>
            <a:r>
              <a:rPr sz="1400" b="1" kern="0" spc="-220" dirty="0">
                <a:solidFill>
                  <a:srgbClr val="000000">
                    <a:alpha val="100000"/>
                  </a:srgbClr>
                </a:solidFill>
                <a:latin typeface="Calibri" panose="020F0502020204030204"/>
                <a:ea typeface="Calibri" panose="020F0502020204030204"/>
                <a:cs typeface="Calibri" panose="020F0502020204030204"/>
              </a:rPr>
              <a:t> </a:t>
            </a:r>
            <a:r>
              <a:rPr sz="1400" kern="0" spc="110" dirty="0">
                <a:ln w="1891"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爆炸下限</a:t>
            </a:r>
            <a:r>
              <a:rPr sz="1400" b="1" kern="0" spc="110" dirty="0">
                <a:solidFill>
                  <a:srgbClr val="000000">
                    <a:alpha val="100000"/>
                  </a:srgbClr>
                </a:solidFill>
                <a:latin typeface="Calibri" panose="020F0502020204030204"/>
                <a:ea typeface="Calibri" panose="020F0502020204030204"/>
                <a:cs typeface="Calibri" panose="020F0502020204030204"/>
              </a:rPr>
              <a:t>”</a:t>
            </a:r>
            <a:r>
              <a:rPr sz="1400" kern="0" spc="11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endParaRPr lang="en-US" altLang="en-US" sz="1400" dirty="0"/>
          </a:p>
        </p:txBody>
      </p:sp>
      <p:sp>
        <p:nvSpPr>
          <p:cNvPr id="446" name="textbox 446"/>
          <p:cNvSpPr/>
          <p:nvPr/>
        </p:nvSpPr>
        <p:spPr>
          <a:xfrm>
            <a:off x="472439" y="1866900"/>
            <a:ext cx="7682865" cy="1219200"/>
          </a:xfrm>
          <a:prstGeom prst="rect">
            <a:avLst/>
          </a:prstGeom>
          <a:solidFill>
            <a:srgbClr val="C4D9F3"/>
          </a:solidFill>
        </p:spPr>
        <p:txBody>
          <a:bodyPr vert="horz" wrap="square" lIns="0" tIns="0" rIns="0" bIns="0"/>
          <a:lstStyle/>
          <a:p>
            <a:pPr algn="l" rtl="0" eaLnBrk="0">
              <a:lnSpc>
                <a:spcPct val="132000"/>
              </a:lnSpc>
            </a:pPr>
            <a:endParaRPr lang="en-US" altLang="en-US" sz="300" dirty="0"/>
          </a:p>
          <a:p>
            <a:pPr marL="79375" indent="-3175" algn="l" rtl="0" eaLnBrk="0">
              <a:lnSpc>
                <a:spcPct val="105000"/>
              </a:lnSpc>
              <a:spcBef>
                <a:spcPts val="0"/>
              </a:spcBef>
            </a:pPr>
            <a:r>
              <a:rPr sz="1400" b="1" kern="0" spc="0" dirty="0">
                <a:solidFill>
                  <a:srgbClr val="000000">
                    <a:alpha val="100000"/>
                  </a:srgbClr>
                </a:solidFill>
                <a:latin typeface="Calibri" panose="020F0502020204030204"/>
                <a:ea typeface="Calibri" panose="020F0502020204030204"/>
                <a:cs typeface="Calibri" panose="020F0502020204030204"/>
              </a:rPr>
              <a:t>VOL</a:t>
            </a:r>
            <a:r>
              <a:rPr sz="1400" kern="0" spc="10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是一个物理单位，</a:t>
            </a:r>
            <a:r>
              <a:rPr sz="1400" kern="0" spc="-35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400" kern="0" spc="10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它是</a:t>
            </a:r>
            <a:r>
              <a:rPr sz="1400" u="sng" kern="0" spc="10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描述气体体积的，</a:t>
            </a:r>
            <a:r>
              <a:rPr sz="1400" u="sng" kern="0" spc="-39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400" u="sng" kern="0" spc="10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用百分比来表</a:t>
            </a:r>
            <a:r>
              <a:rPr sz="1400" u="sng" kern="0" spc="9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示，就是某一种特定气体的体</a:t>
            </a:r>
            <a:r>
              <a:rPr sz="1400" kern="0" spc="9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400" u="sng" kern="0" spc="12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积在空气中所占的百分比</a:t>
            </a:r>
            <a:r>
              <a:rPr sz="1400" kern="0" spc="11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。如</a:t>
            </a:r>
            <a:r>
              <a:rPr sz="1400" b="1" kern="0" spc="110" dirty="0">
                <a:solidFill>
                  <a:srgbClr val="000000">
                    <a:alpha val="100000"/>
                  </a:srgbClr>
                </a:solidFill>
                <a:latin typeface="Calibri" panose="020F0502020204030204"/>
                <a:ea typeface="Calibri" panose="020F0502020204030204"/>
                <a:cs typeface="Calibri" panose="020F0502020204030204"/>
              </a:rPr>
              <a:t>5%</a:t>
            </a:r>
            <a:r>
              <a:rPr sz="1400" b="1" kern="0" spc="0" dirty="0">
                <a:solidFill>
                  <a:srgbClr val="000000">
                    <a:alpha val="100000"/>
                  </a:srgbClr>
                </a:solidFill>
                <a:latin typeface="Calibri" panose="020F0502020204030204"/>
                <a:ea typeface="Calibri" panose="020F0502020204030204"/>
                <a:cs typeface="Calibri" panose="020F0502020204030204"/>
              </a:rPr>
              <a:t>VOL</a:t>
            </a:r>
            <a:r>
              <a:rPr sz="1400" kern="0" spc="11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甲烷，代表的就是甲烷在空气中所占的体积是</a:t>
            </a:r>
            <a:r>
              <a:rPr sz="1400" b="1" kern="0" spc="110" dirty="0">
                <a:solidFill>
                  <a:srgbClr val="000000">
                    <a:alpha val="100000"/>
                  </a:srgbClr>
                </a:solidFill>
                <a:latin typeface="Calibri" panose="020F0502020204030204"/>
                <a:ea typeface="Calibri" panose="020F0502020204030204"/>
                <a:cs typeface="Calibri" panose="020F0502020204030204"/>
              </a:rPr>
              <a:t>5%</a:t>
            </a:r>
            <a:r>
              <a:rPr sz="1400" kern="0" spc="11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endParaRPr lang="en-US" altLang="en-US" sz="1400" dirty="0"/>
          </a:p>
          <a:p>
            <a:pPr marL="81915" algn="l" rtl="0" eaLnBrk="0">
              <a:lnSpc>
                <a:spcPct val="104000"/>
              </a:lnSpc>
              <a:spcBef>
                <a:spcPts val="40"/>
              </a:spcBef>
            </a:pPr>
            <a:r>
              <a:rPr sz="1400" u="sng" kern="0" spc="11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气体检测仪</a:t>
            </a:r>
            <a:r>
              <a:rPr sz="1400" kern="0" spc="11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的检测范围很多都用</a:t>
            </a:r>
            <a:r>
              <a:rPr sz="1400" b="1" kern="0" spc="0" dirty="0">
                <a:solidFill>
                  <a:srgbClr val="000000">
                    <a:alpha val="100000"/>
                  </a:srgbClr>
                </a:solidFill>
                <a:latin typeface="Calibri" panose="020F0502020204030204"/>
                <a:ea typeface="Calibri" panose="020F0502020204030204"/>
                <a:cs typeface="Calibri" panose="020F0502020204030204"/>
              </a:rPr>
              <a:t>VOL</a:t>
            </a:r>
            <a:r>
              <a:rPr sz="1400" b="1" kern="0" spc="110" dirty="0">
                <a:solidFill>
                  <a:srgbClr val="000000">
                    <a:alpha val="100000"/>
                  </a:srgbClr>
                </a:solidFill>
                <a:latin typeface="Calibri" panose="020F0502020204030204"/>
                <a:ea typeface="Calibri" panose="020F0502020204030204"/>
                <a:cs typeface="Calibri" panose="020F0502020204030204"/>
              </a:rPr>
              <a:t>%</a:t>
            </a:r>
            <a:r>
              <a:rPr sz="1400" kern="0" spc="11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来表述的。</a:t>
            </a:r>
            <a:endParaRPr lang="en-US" altLang="en-US" sz="1400" dirty="0"/>
          </a:p>
          <a:p>
            <a:pPr marL="83820" indent="12065" algn="l" rtl="0" eaLnBrk="0">
              <a:lnSpc>
                <a:spcPct val="105000"/>
              </a:lnSpc>
              <a:spcBef>
                <a:spcPts val="40"/>
              </a:spcBef>
            </a:pPr>
            <a:r>
              <a:rPr sz="1400" kern="0" spc="10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比如检测范围是</a:t>
            </a:r>
            <a:r>
              <a:rPr sz="1400" kern="0" spc="-66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400" b="1" u="sng" kern="0" spc="-280" dirty="0">
                <a:solidFill>
                  <a:srgbClr val="000000">
                    <a:alpha val="100000"/>
                  </a:srgbClr>
                </a:solidFill>
                <a:latin typeface="Calibri" panose="020F0502020204030204"/>
                <a:ea typeface="Calibri" panose="020F0502020204030204"/>
                <a:cs typeface="Calibri" panose="020F0502020204030204"/>
              </a:rPr>
              <a:t> </a:t>
            </a:r>
            <a:r>
              <a:rPr sz="1400" b="1" u="sng" kern="0" spc="100" dirty="0">
                <a:solidFill>
                  <a:srgbClr val="000000">
                    <a:alpha val="100000"/>
                  </a:srgbClr>
                </a:solidFill>
                <a:latin typeface="Calibri" panose="020F0502020204030204"/>
                <a:ea typeface="Calibri" panose="020F0502020204030204"/>
                <a:cs typeface="Calibri" panose="020F0502020204030204"/>
              </a:rPr>
              <a:t>0-100%</a:t>
            </a:r>
            <a:r>
              <a:rPr sz="1400" b="1" u="sng" kern="0" spc="-240" dirty="0">
                <a:solidFill>
                  <a:srgbClr val="000000">
                    <a:alpha val="100000"/>
                  </a:srgbClr>
                </a:solidFill>
                <a:latin typeface="Calibri" panose="020F0502020204030204"/>
                <a:ea typeface="Calibri" panose="020F0502020204030204"/>
                <a:cs typeface="Calibri" panose="020F0502020204030204"/>
              </a:rPr>
              <a:t> </a:t>
            </a:r>
            <a:r>
              <a:rPr sz="1400" b="1" kern="0" spc="-200" dirty="0">
                <a:solidFill>
                  <a:srgbClr val="000000">
                    <a:alpha val="100000"/>
                  </a:srgbClr>
                </a:solidFill>
                <a:latin typeface="Calibri" panose="020F0502020204030204"/>
                <a:ea typeface="Calibri" panose="020F0502020204030204"/>
                <a:cs typeface="Calibri" panose="020F0502020204030204"/>
              </a:rPr>
              <a:t> </a:t>
            </a:r>
            <a:r>
              <a:rPr sz="1400" kern="0" spc="10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的</a:t>
            </a:r>
            <a:r>
              <a:rPr sz="1400" b="1" kern="0" spc="0" dirty="0">
                <a:solidFill>
                  <a:srgbClr val="000000">
                    <a:alpha val="100000"/>
                  </a:srgbClr>
                </a:solidFill>
                <a:latin typeface="Calibri" panose="020F0502020204030204"/>
                <a:ea typeface="Calibri" panose="020F0502020204030204"/>
                <a:cs typeface="Calibri" panose="020F0502020204030204"/>
              </a:rPr>
              <a:t>VOL</a:t>
            </a:r>
            <a:r>
              <a:rPr sz="1400" kern="0" spc="10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，意思就是这款气体检测仪</a:t>
            </a:r>
            <a:r>
              <a:rPr sz="1400" kern="0" spc="9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在检测某种气体的时候，</a:t>
            </a:r>
            <a:r>
              <a:rPr sz="1400" kern="0" spc="-4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400" kern="0" spc="9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可以</a:t>
            </a:r>
            <a:r>
              <a:rPr sz="1400" u="sng" kern="0" spc="9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检</a:t>
            </a:r>
            <a:r>
              <a:rPr sz="1400"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400" u="sng" kern="0" spc="9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测到其在空气中的占比范围是</a:t>
            </a:r>
            <a:r>
              <a:rPr sz="1400" b="1" u="sng" kern="0" spc="90" dirty="0">
                <a:solidFill>
                  <a:srgbClr val="000000">
                    <a:alpha val="100000"/>
                  </a:srgbClr>
                </a:solidFill>
                <a:latin typeface="Calibri" panose="020F0502020204030204"/>
                <a:ea typeface="Calibri" panose="020F0502020204030204"/>
                <a:cs typeface="Calibri" panose="020F0502020204030204"/>
              </a:rPr>
              <a:t>0-100%</a:t>
            </a:r>
            <a:r>
              <a:rPr sz="1400" kern="0" spc="9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endParaRPr lang="en-US" altLang="en-US" sz="1400" dirty="0"/>
          </a:p>
        </p:txBody>
      </p:sp>
      <p:sp>
        <p:nvSpPr>
          <p:cNvPr id="448" name="textbox 448"/>
          <p:cNvSpPr/>
          <p:nvPr/>
        </p:nvSpPr>
        <p:spPr>
          <a:xfrm>
            <a:off x="472439" y="5055107"/>
            <a:ext cx="7682865" cy="533400"/>
          </a:xfrm>
          <a:prstGeom prst="rect">
            <a:avLst/>
          </a:prstGeom>
          <a:solidFill>
            <a:srgbClr val="C4D9F3"/>
          </a:solidFill>
        </p:spPr>
        <p:txBody>
          <a:bodyPr vert="horz" wrap="square" lIns="0" tIns="0" rIns="0" bIns="0"/>
          <a:lstStyle/>
          <a:p>
            <a:pPr algn="l" rtl="0" eaLnBrk="0">
              <a:lnSpc>
                <a:spcPct val="115000"/>
              </a:lnSpc>
            </a:pPr>
            <a:endParaRPr lang="en-US" altLang="en-US" sz="300" dirty="0"/>
          </a:p>
          <a:p>
            <a:pPr marL="128270" indent="-40640" algn="l" rtl="0" eaLnBrk="0">
              <a:lnSpc>
                <a:spcPct val="105000"/>
              </a:lnSpc>
              <a:spcBef>
                <a:spcPts val="0"/>
              </a:spcBef>
            </a:pPr>
            <a:r>
              <a:rPr sz="1400" b="1" kern="0" spc="0" dirty="0">
                <a:solidFill>
                  <a:srgbClr val="000000">
                    <a:alpha val="100000"/>
                  </a:srgbClr>
                </a:solidFill>
                <a:latin typeface="Calibri" panose="020F0502020204030204"/>
                <a:ea typeface="Calibri" panose="020F0502020204030204"/>
                <a:cs typeface="Calibri" panose="020F0502020204030204"/>
              </a:rPr>
              <a:t>PPM</a:t>
            </a:r>
            <a:r>
              <a:rPr sz="1400" kern="0" spc="13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的概念和</a:t>
            </a:r>
            <a:r>
              <a:rPr sz="1400" b="1" kern="0" spc="0" dirty="0">
                <a:solidFill>
                  <a:srgbClr val="000000">
                    <a:alpha val="100000"/>
                  </a:srgbClr>
                </a:solidFill>
                <a:latin typeface="Calibri" panose="020F0502020204030204"/>
                <a:ea typeface="Calibri" panose="020F0502020204030204"/>
                <a:cs typeface="Calibri" panose="020F0502020204030204"/>
              </a:rPr>
              <a:t>VOL</a:t>
            </a:r>
            <a:r>
              <a:rPr sz="1400" kern="0" spc="13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是差不多的，</a:t>
            </a:r>
            <a:r>
              <a:rPr sz="1400" kern="0" spc="-4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400" kern="0" spc="13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只</a:t>
            </a:r>
            <a:r>
              <a:rPr sz="1400" kern="0" spc="12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不过</a:t>
            </a:r>
            <a:r>
              <a:rPr sz="1400" b="1" u="sng" kern="0" spc="0" dirty="0">
                <a:solidFill>
                  <a:srgbClr val="000000">
                    <a:alpha val="100000"/>
                  </a:srgbClr>
                </a:solidFill>
                <a:latin typeface="Calibri" panose="020F0502020204030204"/>
                <a:ea typeface="Calibri" panose="020F0502020204030204"/>
                <a:cs typeface="Calibri" panose="020F0502020204030204"/>
              </a:rPr>
              <a:t>PPM</a:t>
            </a:r>
            <a:r>
              <a:rPr sz="1400" u="sng" kern="0" spc="12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代表的是气体体积的百万分之一</a:t>
            </a:r>
            <a:r>
              <a:rPr sz="1400" kern="0" spc="12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1400"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300" kern="0" spc="5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例如</a:t>
            </a:r>
            <a:r>
              <a:rPr sz="1300" b="1" u="sng" kern="0" spc="50" dirty="0">
                <a:solidFill>
                  <a:srgbClr val="000000">
                    <a:alpha val="100000"/>
                  </a:srgbClr>
                </a:solidFill>
                <a:latin typeface="Calibri" panose="020F0502020204030204"/>
                <a:ea typeface="Calibri" panose="020F0502020204030204"/>
                <a:cs typeface="Calibri" panose="020F0502020204030204"/>
              </a:rPr>
              <a:t>10</a:t>
            </a:r>
            <a:r>
              <a:rPr sz="1300" b="1" u="sng" kern="0" spc="0" dirty="0">
                <a:solidFill>
                  <a:srgbClr val="000000">
                    <a:alpha val="100000"/>
                  </a:srgbClr>
                </a:solidFill>
                <a:latin typeface="Calibri" panose="020F0502020204030204"/>
                <a:ea typeface="Calibri" panose="020F0502020204030204"/>
                <a:cs typeface="Calibri" panose="020F0502020204030204"/>
              </a:rPr>
              <a:t>PPM</a:t>
            </a:r>
            <a:r>
              <a:rPr sz="1300" u="sng" kern="0" spc="5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二氧化碳</a:t>
            </a:r>
            <a:r>
              <a:rPr sz="1300" kern="0" spc="5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指的是</a:t>
            </a:r>
            <a:r>
              <a:rPr sz="1300" u="sng" kern="0" spc="5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空气中含有百万分之</a:t>
            </a:r>
            <a:r>
              <a:rPr sz="1300" b="1" u="sng" kern="0" spc="50" dirty="0">
                <a:solidFill>
                  <a:srgbClr val="000000">
                    <a:alpha val="100000"/>
                  </a:srgbClr>
                </a:solidFill>
                <a:latin typeface="Calibri" panose="020F0502020204030204"/>
                <a:ea typeface="Calibri" panose="020F0502020204030204"/>
                <a:cs typeface="Calibri" panose="020F0502020204030204"/>
              </a:rPr>
              <a:t>10</a:t>
            </a:r>
            <a:r>
              <a:rPr sz="1300" u="sng" kern="0" spc="5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的二氧化碳</a:t>
            </a:r>
            <a:endParaRPr lang="en-US" altLang="en-US" sz="1300" dirty="0"/>
          </a:p>
        </p:txBody>
      </p:sp>
      <p:sp>
        <p:nvSpPr>
          <p:cNvPr id="450" name="rect"/>
          <p:cNvSpPr/>
          <p:nvPr/>
        </p:nvSpPr>
        <p:spPr>
          <a:xfrm>
            <a:off x="5655564" y="4184903"/>
            <a:ext cx="1734311" cy="205740"/>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452" name="rect"/>
          <p:cNvSpPr/>
          <p:nvPr/>
        </p:nvSpPr>
        <p:spPr>
          <a:xfrm>
            <a:off x="7389876" y="4184903"/>
            <a:ext cx="688847" cy="205740"/>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454" name="rect"/>
          <p:cNvSpPr/>
          <p:nvPr/>
        </p:nvSpPr>
        <p:spPr>
          <a:xfrm>
            <a:off x="548639" y="4436364"/>
            <a:ext cx="626364" cy="205739"/>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456" name="rect"/>
          <p:cNvSpPr/>
          <p:nvPr/>
        </p:nvSpPr>
        <p:spPr>
          <a:xfrm>
            <a:off x="1175004" y="4436364"/>
            <a:ext cx="172211" cy="205739"/>
          </a:xfrm>
          <a:prstGeom prst="rect">
            <a:avLst/>
          </a:prstGeom>
          <a:solidFill>
            <a:srgbClr val="FFFF00">
              <a:alpha val="100000"/>
            </a:srgbClr>
          </a:solidFill>
          <a:ln cap="flat">
            <a:noFill/>
            <a:prstDash val="solid"/>
            <a:miter lim="0"/>
          </a:ln>
        </p:spPr>
        <p:txBody>
          <a:bodyPr rtlCol="0"/>
          <a:lstStyle/>
          <a:p>
            <a:pPr algn="ctr"/>
            <a:endParaRPr lang="zh-CN" altLang="en-US"/>
          </a:p>
        </p:txBody>
      </p:sp>
      <p:sp>
        <p:nvSpPr>
          <p:cNvPr id="458" name="textbox 458"/>
          <p:cNvSpPr/>
          <p:nvPr/>
        </p:nvSpPr>
        <p:spPr>
          <a:xfrm>
            <a:off x="540633" y="4188190"/>
            <a:ext cx="7547609" cy="481330"/>
          </a:xfrm>
          <a:prstGeom prst="rect">
            <a:avLst/>
          </a:prstGeom>
        </p:spPr>
        <p:txBody>
          <a:bodyPr vert="horz" wrap="square" lIns="0" tIns="0" rIns="0" bIns="0"/>
          <a:lstStyle/>
          <a:p>
            <a:pPr algn="l" rtl="0" eaLnBrk="0">
              <a:lnSpc>
                <a:spcPct val="79000"/>
              </a:lnSpc>
            </a:pPr>
            <a:endParaRPr lang="en-US" altLang="en-US" sz="100" dirty="0"/>
          </a:p>
          <a:p>
            <a:pPr marL="13970" indent="-1905" algn="l" rtl="0" eaLnBrk="0">
              <a:lnSpc>
                <a:spcPct val="112000"/>
              </a:lnSpc>
            </a:pPr>
            <a:r>
              <a:rPr sz="1300" kern="0" spc="6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爆炸下限的气体体积的浓度用</a:t>
            </a:r>
            <a:r>
              <a:rPr sz="1300" b="1" kern="0" spc="0" dirty="0">
                <a:solidFill>
                  <a:srgbClr val="000000">
                    <a:alpha val="100000"/>
                  </a:srgbClr>
                </a:solidFill>
                <a:latin typeface="Calibri" panose="020F0502020204030204"/>
                <a:ea typeface="Calibri" panose="020F0502020204030204"/>
                <a:cs typeface="Calibri" panose="020F0502020204030204"/>
              </a:rPr>
              <a:t>VOL</a:t>
            </a:r>
            <a:r>
              <a:rPr sz="1300" b="1" kern="0" spc="60" dirty="0">
                <a:solidFill>
                  <a:srgbClr val="000000">
                    <a:alpha val="100000"/>
                  </a:srgbClr>
                </a:solidFill>
                <a:latin typeface="Calibri" panose="020F0502020204030204"/>
                <a:ea typeface="Calibri" panose="020F0502020204030204"/>
                <a:cs typeface="Calibri" panose="020F0502020204030204"/>
              </a:rPr>
              <a:t>%</a:t>
            </a:r>
            <a:r>
              <a:rPr sz="1300" kern="0" spc="6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来表示，其</a:t>
            </a:r>
            <a:r>
              <a:rPr sz="1300" u="sng" kern="0" spc="6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单位为百分比</a:t>
            </a:r>
            <a:r>
              <a:rPr sz="1300" u="sng" kern="0" spc="-56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300" kern="0" spc="-50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300" kern="0" spc="6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，即把</a:t>
            </a:r>
            <a:r>
              <a:rPr sz="1300" u="sng" kern="0" spc="6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爆炸下限分为一百份，一个单位</a:t>
            </a:r>
            <a:r>
              <a:rPr sz="1300"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300" u="sng" kern="0" spc="1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为</a:t>
            </a:r>
            <a:r>
              <a:rPr sz="1300" u="sng" kern="0" spc="-60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300" kern="0" spc="-57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300" b="1" kern="0" spc="10" dirty="0">
                <a:solidFill>
                  <a:srgbClr val="000000">
                    <a:alpha val="100000"/>
                  </a:srgbClr>
                </a:solidFill>
                <a:latin typeface="Calibri" panose="020F0502020204030204"/>
                <a:ea typeface="Calibri" panose="020F0502020204030204"/>
                <a:cs typeface="Calibri" panose="020F0502020204030204"/>
              </a:rPr>
              <a:t>1</a:t>
            </a:r>
            <a:r>
              <a:rPr sz="1300" b="1" kern="0" spc="0" dirty="0">
                <a:solidFill>
                  <a:srgbClr val="000000">
                    <a:alpha val="100000"/>
                  </a:srgbClr>
                </a:solidFill>
                <a:latin typeface="Calibri" panose="020F0502020204030204"/>
                <a:ea typeface="Calibri" panose="020F0502020204030204"/>
                <a:cs typeface="Calibri" panose="020F0502020204030204"/>
              </a:rPr>
              <a:t>LEL</a:t>
            </a:r>
            <a:r>
              <a:rPr sz="1300" b="1" kern="0" spc="10" dirty="0">
                <a:solidFill>
                  <a:srgbClr val="000000">
                    <a:alpha val="100000"/>
                  </a:srgbClr>
                </a:solidFill>
                <a:latin typeface="Calibri" panose="020F0502020204030204"/>
                <a:ea typeface="Calibri" panose="020F0502020204030204"/>
                <a:cs typeface="Calibri" panose="020F0502020204030204"/>
              </a:rPr>
              <a:t>%</a:t>
            </a:r>
            <a:r>
              <a:rPr sz="1300" b="1" kern="0" spc="-90" dirty="0">
                <a:solidFill>
                  <a:srgbClr val="000000">
                    <a:alpha val="100000"/>
                  </a:srgbClr>
                </a:solidFill>
                <a:latin typeface="Calibri" panose="020F0502020204030204"/>
                <a:ea typeface="Calibri" panose="020F0502020204030204"/>
                <a:cs typeface="Calibri" panose="020F0502020204030204"/>
              </a:rPr>
              <a:t> </a:t>
            </a:r>
            <a:r>
              <a:rPr sz="1300" kern="0" spc="1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endParaRPr lang="en-US" altLang="en-US" sz="1300" dirty="0"/>
          </a:p>
        </p:txBody>
      </p:sp>
      <p:sp>
        <p:nvSpPr>
          <p:cNvPr id="460" name="textbox 460"/>
          <p:cNvSpPr/>
          <p:nvPr/>
        </p:nvSpPr>
        <p:spPr>
          <a:xfrm>
            <a:off x="406085" y="1256231"/>
            <a:ext cx="4134484" cy="327659"/>
          </a:xfrm>
          <a:prstGeom prst="rect">
            <a:avLst/>
          </a:prstGeom>
        </p:spPr>
        <p:txBody>
          <a:bodyPr vert="horz" wrap="square" lIns="0" tIns="0" rIns="0" bIns="0"/>
          <a:lstStyle/>
          <a:p>
            <a:pPr algn="l" rtl="0" eaLnBrk="0">
              <a:lnSpc>
                <a:spcPct val="93000"/>
              </a:lnSpc>
            </a:pPr>
            <a:endParaRPr lang="en-US" altLang="en-US" sz="100" dirty="0"/>
          </a:p>
          <a:p>
            <a:pPr marL="12700" algn="l" rtl="0" eaLnBrk="0">
              <a:lnSpc>
                <a:spcPct val="94000"/>
              </a:lnSpc>
            </a:pPr>
            <a:r>
              <a:rPr sz="2100" b="1" kern="0" spc="0" dirty="0">
                <a:solidFill>
                  <a:srgbClr val="1A4780">
                    <a:alpha val="100000"/>
                  </a:srgbClr>
                </a:solidFill>
                <a:latin typeface="Arial" panose="020B0604020202020204"/>
                <a:ea typeface="Arial" panose="020B0604020202020204"/>
                <a:cs typeface="Arial" panose="020B0604020202020204"/>
              </a:rPr>
              <a:t>GDS</a:t>
            </a:r>
            <a:r>
              <a:rPr sz="2100" b="1" kern="0" spc="90" dirty="0">
                <a:solidFill>
                  <a:srgbClr val="1A4780">
                    <a:alpha val="100000"/>
                  </a:srgbClr>
                </a:solidFill>
                <a:latin typeface="微软雅黑" panose="020B0503020204020204" charset="-122"/>
                <a:ea typeface="微软雅黑" panose="020B0503020204020204" charset="-122"/>
                <a:cs typeface="微软雅黑" panose="020B0503020204020204" charset="-122"/>
              </a:rPr>
              <a:t>设计</a:t>
            </a:r>
            <a:r>
              <a:rPr sz="2100" b="1" kern="0" spc="90" dirty="0">
                <a:solidFill>
                  <a:srgbClr val="1A4780">
                    <a:alpha val="100000"/>
                  </a:srgbClr>
                </a:solidFill>
                <a:latin typeface="Arial" panose="020B0604020202020204"/>
                <a:ea typeface="Arial" panose="020B0604020202020204"/>
                <a:cs typeface="Arial" panose="020B0604020202020204"/>
              </a:rPr>
              <a:t>- </a:t>
            </a:r>
            <a:r>
              <a:rPr sz="2100" b="1" kern="0" spc="90" dirty="0">
                <a:solidFill>
                  <a:srgbClr val="1A4780">
                    <a:alpha val="100000"/>
                  </a:srgbClr>
                </a:solidFill>
                <a:latin typeface="微软雅黑" panose="020B0503020204020204" charset="-122"/>
                <a:ea typeface="微软雅黑" panose="020B0503020204020204" charset="-122"/>
                <a:cs typeface="微软雅黑" panose="020B0503020204020204" charset="-122"/>
              </a:rPr>
              <a:t>测量范围及报警值设定</a:t>
            </a:r>
            <a:endParaRPr lang="en-US" altLang="en-US" sz="21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2" name="picture 462"/>
          <p:cNvPicPr>
            <a:picLocks noChangeAspect="1"/>
          </p:cNvPicPr>
          <p:nvPr/>
        </p:nvPicPr>
        <p:blipFill>
          <a:blip r:embed="rId1"/>
          <a:stretch>
            <a:fillRect/>
          </a:stretch>
        </p:blipFill>
        <p:spPr>
          <a:xfrm rot="21600000">
            <a:off x="350519" y="1911096"/>
            <a:ext cx="9197339" cy="4700016"/>
          </a:xfrm>
          <a:prstGeom prst="rect">
            <a:avLst/>
          </a:prstGeom>
        </p:spPr>
      </p:pic>
      <p:sp>
        <p:nvSpPr>
          <p:cNvPr id="464" name="textbox 464"/>
          <p:cNvSpPr/>
          <p:nvPr/>
        </p:nvSpPr>
        <p:spPr>
          <a:xfrm>
            <a:off x="609121" y="2555521"/>
            <a:ext cx="3689984" cy="2493010"/>
          </a:xfrm>
          <a:prstGeom prst="rect">
            <a:avLst/>
          </a:prstGeom>
        </p:spPr>
        <p:txBody>
          <a:bodyPr vert="horz" wrap="square" lIns="0" tIns="0" rIns="0" bIns="0"/>
          <a:lstStyle/>
          <a:p>
            <a:pPr algn="l" rtl="0" eaLnBrk="0">
              <a:lnSpc>
                <a:spcPct val="83000"/>
              </a:lnSpc>
            </a:pPr>
            <a:endParaRPr lang="en-US" altLang="en-US" sz="100" dirty="0"/>
          </a:p>
          <a:p>
            <a:pPr marL="585470" algn="l" rtl="0" eaLnBrk="0">
              <a:lnSpc>
                <a:spcPts val="2810"/>
              </a:lnSpc>
            </a:pPr>
            <a:r>
              <a:rPr sz="2300" b="1" kern="0" spc="-30" dirty="0">
                <a:solidFill>
                  <a:srgbClr val="000000">
                    <a:alpha val="100000"/>
                  </a:srgbClr>
                </a:solidFill>
                <a:latin typeface="Calibri" panose="020F0502020204030204"/>
                <a:ea typeface="Calibri" panose="020F0502020204030204"/>
                <a:cs typeface="Calibri" panose="020F0502020204030204"/>
              </a:rPr>
              <a:t>ppm</a:t>
            </a:r>
            <a:r>
              <a:rPr sz="2300" kern="0" spc="-30" dirty="0">
                <a:ln w="6350"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与</a:t>
            </a:r>
            <a:r>
              <a:rPr sz="2300" b="1" kern="0" spc="-30" dirty="0">
                <a:solidFill>
                  <a:srgbClr val="000000">
                    <a:alpha val="100000"/>
                  </a:srgbClr>
                </a:solidFill>
                <a:latin typeface="Calibri" panose="020F0502020204030204"/>
                <a:ea typeface="Calibri" panose="020F0502020204030204"/>
                <a:cs typeface="Calibri" panose="020F0502020204030204"/>
              </a:rPr>
              <a:t>mg/m</a:t>
            </a:r>
            <a:r>
              <a:rPr sz="2400" b="1" kern="0" spc="-30" baseline="26000" dirty="0">
                <a:solidFill>
                  <a:srgbClr val="000000">
                    <a:alpha val="100000"/>
                  </a:srgbClr>
                </a:solidFill>
                <a:latin typeface="Calibri" panose="020F0502020204030204"/>
                <a:ea typeface="Calibri" panose="020F0502020204030204"/>
                <a:cs typeface="Calibri" panose="020F0502020204030204"/>
              </a:rPr>
              <a:t>3</a:t>
            </a:r>
            <a:r>
              <a:rPr sz="1500" b="1" kern="0" spc="-60" dirty="0">
                <a:solidFill>
                  <a:srgbClr val="000000">
                    <a:alpha val="100000"/>
                  </a:srgbClr>
                </a:solidFill>
                <a:latin typeface="Calibri" panose="020F0502020204030204"/>
                <a:ea typeface="Calibri" panose="020F0502020204030204"/>
                <a:cs typeface="Calibri" panose="020F0502020204030204"/>
              </a:rPr>
              <a:t> </a:t>
            </a:r>
            <a:r>
              <a:rPr sz="2300" kern="0" spc="-30" dirty="0">
                <a:ln w="6350"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的转换</a:t>
            </a:r>
            <a:endParaRPr lang="en-US" altLang="en-US" sz="2300" dirty="0"/>
          </a:p>
          <a:p>
            <a:pPr algn="l" rtl="0" eaLnBrk="0">
              <a:lnSpc>
                <a:spcPct val="103000"/>
              </a:lnSpc>
            </a:pPr>
            <a:endParaRPr lang="en-US" altLang="en-US" sz="1000" dirty="0"/>
          </a:p>
          <a:p>
            <a:pPr algn="l" rtl="0" eaLnBrk="0">
              <a:lnSpc>
                <a:spcPct val="103000"/>
              </a:lnSpc>
            </a:pPr>
            <a:endParaRPr lang="en-US" altLang="en-US" sz="1000" dirty="0"/>
          </a:p>
          <a:p>
            <a:pPr algn="l" rtl="0" eaLnBrk="0">
              <a:lnSpc>
                <a:spcPct val="103000"/>
              </a:lnSpc>
            </a:pPr>
            <a:endParaRPr lang="en-US" altLang="en-US" sz="1000" dirty="0"/>
          </a:p>
          <a:p>
            <a:pPr marL="12700" algn="l" rtl="0" eaLnBrk="0">
              <a:lnSpc>
                <a:spcPct val="96000"/>
              </a:lnSpc>
              <a:spcBef>
                <a:spcPts val="580"/>
              </a:spcBef>
            </a:pPr>
            <a:r>
              <a:rPr sz="1900" kern="0" spc="0" dirty="0">
                <a:ln w="6350" cap="flat" cmpd="sng">
                  <a:solidFill>
                    <a:srgbClr val="3103F7">
                      <a:alpha val="100000"/>
                    </a:srgbClr>
                  </a:solidFill>
                  <a:prstDash val="solid"/>
                  <a:miter lim="0"/>
                </a:ln>
                <a:solidFill>
                  <a:srgbClr val="3103F7">
                    <a:alpha val="100000"/>
                  </a:srgbClr>
                </a:solidFill>
                <a:latin typeface="宋体" panose="02010600030101010101" pitchFamily="2" charset="-122"/>
                <a:ea typeface="宋体" panose="02010600030101010101" pitchFamily="2" charset="-122"/>
                <a:cs typeface="宋体" panose="02010600030101010101" pitchFamily="2" charset="-122"/>
              </a:rPr>
              <a:t>A</a:t>
            </a:r>
            <a:r>
              <a:rPr sz="1900" kern="0" spc="60" dirty="0">
                <a:solidFill>
                  <a:srgbClr val="3103F7">
                    <a:alpha val="100000"/>
                  </a:srgbClr>
                </a:solidFill>
                <a:latin typeface="宋体" panose="02010600030101010101" pitchFamily="2" charset="-122"/>
                <a:ea typeface="宋体" panose="02010600030101010101" pitchFamily="2" charset="-122"/>
                <a:cs typeface="宋体" panose="02010600030101010101" pitchFamily="2" charset="-122"/>
              </a:rPr>
              <a:t> </a:t>
            </a:r>
            <a:r>
              <a:rPr sz="1900" kern="0" spc="0" dirty="0">
                <a:ln w="6350"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mg</a:t>
            </a:r>
            <a:r>
              <a:rPr sz="1900" kern="0" spc="60" dirty="0">
                <a:ln w="6350"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/m</a:t>
            </a:r>
            <a:r>
              <a:rPr sz="2000" kern="0" spc="60" baseline="3600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3</a:t>
            </a:r>
            <a:r>
              <a:rPr sz="1900" kern="0" spc="60" dirty="0">
                <a:ln w="6350"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1900" kern="0" spc="0" dirty="0">
                <a:ln w="6350" cap="flat" cmpd="sng">
                  <a:solidFill>
                    <a:srgbClr val="3103F7">
                      <a:alpha val="100000"/>
                    </a:srgbClr>
                  </a:solidFill>
                  <a:prstDash val="solid"/>
                  <a:miter lim="0"/>
                </a:ln>
                <a:solidFill>
                  <a:srgbClr val="3103F7">
                    <a:alpha val="100000"/>
                  </a:srgbClr>
                </a:solidFill>
                <a:latin typeface="宋体" panose="02010600030101010101" pitchFamily="2" charset="-122"/>
                <a:ea typeface="宋体" panose="02010600030101010101" pitchFamily="2" charset="-122"/>
                <a:cs typeface="宋体" panose="02010600030101010101" pitchFamily="2" charset="-122"/>
              </a:rPr>
              <a:t>B</a:t>
            </a:r>
            <a:r>
              <a:rPr sz="1900" kern="0" spc="60" dirty="0">
                <a:solidFill>
                  <a:srgbClr val="3103F7">
                    <a:alpha val="100000"/>
                  </a:srgbClr>
                </a:solidFill>
                <a:latin typeface="宋体" panose="02010600030101010101" pitchFamily="2" charset="-122"/>
                <a:ea typeface="宋体" panose="02010600030101010101" pitchFamily="2" charset="-122"/>
                <a:cs typeface="宋体" panose="02010600030101010101" pitchFamily="2" charset="-122"/>
              </a:rPr>
              <a:t> </a:t>
            </a:r>
            <a:r>
              <a:rPr sz="1900" kern="0" spc="0" dirty="0">
                <a:ln w="6350"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ppm</a:t>
            </a:r>
            <a:r>
              <a:rPr sz="1900" kern="0" spc="6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900" kern="0" spc="0" dirty="0">
                <a:ln w="6350"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x</a:t>
            </a:r>
            <a:r>
              <a:rPr sz="1900" kern="0" spc="10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900" kern="0" spc="60" dirty="0">
                <a:ln w="6350" cap="flat" cmpd="sng">
                  <a:solidFill>
                    <a:srgbClr val="3103F7">
                      <a:alpha val="100000"/>
                    </a:srgbClr>
                  </a:solidFill>
                  <a:prstDash val="solid"/>
                  <a:miter lim="0"/>
                </a:ln>
                <a:solidFill>
                  <a:srgbClr val="3103F7">
                    <a:alpha val="100000"/>
                  </a:srgbClr>
                </a:solidFill>
                <a:latin typeface="宋体" panose="02010600030101010101" pitchFamily="2" charset="-122"/>
                <a:ea typeface="宋体" panose="02010600030101010101" pitchFamily="2" charset="-122"/>
                <a:cs typeface="宋体" panose="02010600030101010101" pitchFamily="2" charset="-122"/>
              </a:rPr>
              <a:t>分子量</a:t>
            </a:r>
            <a:r>
              <a:rPr sz="1900" kern="0" spc="60" dirty="0">
                <a:ln w="6350"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/22</a:t>
            </a:r>
            <a:r>
              <a:rPr sz="1900" kern="0" spc="50" dirty="0">
                <a:ln w="6350"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.4</a:t>
            </a:r>
            <a:r>
              <a:rPr sz="1900" kern="0" spc="9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900" kern="0" spc="50" dirty="0">
                <a:ln w="6350"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x</a:t>
            </a:r>
            <a:endParaRPr lang="en-US" altLang="en-US" sz="1900" dirty="0"/>
          </a:p>
          <a:p>
            <a:pPr marL="36195" algn="l" rtl="0" eaLnBrk="0">
              <a:lnSpc>
                <a:spcPts val="2290"/>
              </a:lnSpc>
              <a:spcBef>
                <a:spcPts val="820"/>
              </a:spcBef>
            </a:pPr>
            <a:r>
              <a:rPr sz="1900" kern="0" spc="40" dirty="0">
                <a:ln w="6350" cap="flat" cmpd="sng">
                  <a:solidFill>
                    <a:srgbClr val="C00000">
                      <a:alpha val="100000"/>
                    </a:srgbClr>
                  </a:solidFill>
                  <a:prstDash val="solid"/>
                  <a:miter lim="0"/>
                </a:ln>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273/（273+T）</a:t>
            </a:r>
            <a:r>
              <a:rPr sz="1900" kern="0" spc="40" dirty="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900" kern="0" spc="0" dirty="0">
                <a:ln w="6350" cap="flat" cmpd="sng">
                  <a:solidFill>
                    <a:srgbClr val="C00000">
                      <a:alpha val="100000"/>
                    </a:srgbClr>
                  </a:solidFill>
                  <a:prstDash val="solid"/>
                  <a:miter lim="0"/>
                </a:ln>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x</a:t>
            </a:r>
            <a:r>
              <a:rPr sz="1900" kern="0" spc="40" dirty="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900" kern="0" spc="0" dirty="0">
                <a:ln w="6350" cap="flat" cmpd="sng">
                  <a:solidFill>
                    <a:srgbClr val="C00000">
                      <a:alpha val="100000"/>
                    </a:srgbClr>
                  </a:solidFill>
                  <a:prstDash val="solid"/>
                  <a:miter lim="0"/>
                </a:ln>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P</a:t>
            </a:r>
            <a:r>
              <a:rPr sz="1900" kern="0" spc="40" dirty="0">
                <a:ln w="6350" cap="flat" cmpd="sng">
                  <a:solidFill>
                    <a:srgbClr val="C00000">
                      <a:alpha val="100000"/>
                    </a:srgbClr>
                  </a:solidFill>
                  <a:prstDash val="solid"/>
                  <a:miter lim="0"/>
                </a:ln>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/101325</a:t>
            </a:r>
            <a:endParaRPr lang="en-US" altLang="en-US" sz="1900" dirty="0"/>
          </a:p>
          <a:p>
            <a:pPr algn="l" rtl="0" eaLnBrk="0">
              <a:lnSpc>
                <a:spcPct val="133000"/>
              </a:lnSpc>
            </a:pPr>
            <a:endParaRPr lang="en-US" altLang="en-US" sz="1000" dirty="0"/>
          </a:p>
          <a:p>
            <a:pPr marL="281305" algn="l" rtl="0" eaLnBrk="0">
              <a:lnSpc>
                <a:spcPct val="80000"/>
              </a:lnSpc>
              <a:spcBef>
                <a:spcPts val="580"/>
              </a:spcBef>
            </a:pPr>
            <a:r>
              <a:rPr sz="1900" kern="0" spc="0" dirty="0">
                <a:ln w="6350" cap="flat" cmpd="sng">
                  <a:solidFill>
                    <a:srgbClr val="3103F7">
                      <a:alpha val="100000"/>
                    </a:srgbClr>
                  </a:solidFill>
                  <a:prstDash val="solid"/>
                  <a:miter lim="0"/>
                </a:ln>
                <a:solidFill>
                  <a:srgbClr val="3103F7">
                    <a:alpha val="100000"/>
                  </a:srgbClr>
                </a:solidFill>
                <a:latin typeface="宋体" panose="02010600030101010101" pitchFamily="2" charset="-122"/>
                <a:ea typeface="宋体" panose="02010600030101010101" pitchFamily="2" charset="-122"/>
                <a:cs typeface="宋体" panose="02010600030101010101" pitchFamily="2" charset="-122"/>
              </a:rPr>
              <a:t>PV</a:t>
            </a:r>
            <a:r>
              <a:rPr sz="1900" kern="0" spc="220" dirty="0">
                <a:ln w="6350" cap="flat" cmpd="sng">
                  <a:solidFill>
                    <a:srgbClr val="3103F7">
                      <a:alpha val="100000"/>
                    </a:srgbClr>
                  </a:solidFill>
                  <a:prstDash val="solid"/>
                  <a:miter lim="0"/>
                </a:ln>
                <a:solidFill>
                  <a:srgbClr val="3103F7">
                    <a:alpha val="100000"/>
                  </a:srgbClr>
                </a:solidFill>
                <a:latin typeface="宋体" panose="02010600030101010101" pitchFamily="2" charset="-122"/>
                <a:ea typeface="宋体" panose="02010600030101010101" pitchFamily="2" charset="-122"/>
                <a:cs typeface="宋体" panose="02010600030101010101" pitchFamily="2" charset="-122"/>
              </a:rPr>
              <a:t>=</a:t>
            </a:r>
            <a:r>
              <a:rPr sz="1900" kern="0" spc="0" dirty="0">
                <a:ln w="6350" cap="flat" cmpd="sng">
                  <a:solidFill>
                    <a:srgbClr val="3103F7">
                      <a:alpha val="100000"/>
                    </a:srgbClr>
                  </a:solidFill>
                  <a:prstDash val="solid"/>
                  <a:miter lim="0"/>
                </a:ln>
                <a:solidFill>
                  <a:srgbClr val="3103F7">
                    <a:alpha val="100000"/>
                  </a:srgbClr>
                </a:solidFill>
                <a:latin typeface="宋体" panose="02010600030101010101" pitchFamily="2" charset="-122"/>
                <a:ea typeface="宋体" panose="02010600030101010101" pitchFamily="2" charset="-122"/>
                <a:cs typeface="宋体" panose="02010600030101010101" pitchFamily="2" charset="-122"/>
              </a:rPr>
              <a:t>nRT</a:t>
            </a:r>
            <a:endParaRPr lang="en-US" altLang="en-US" sz="1900" dirty="0"/>
          </a:p>
          <a:p>
            <a:pPr algn="l" rtl="0" eaLnBrk="0">
              <a:lnSpc>
                <a:spcPct val="116000"/>
              </a:lnSpc>
            </a:pPr>
            <a:endParaRPr lang="en-US" altLang="en-US" sz="600" dirty="0"/>
          </a:p>
          <a:p>
            <a:pPr marL="27940" algn="l" rtl="0" eaLnBrk="0">
              <a:lnSpc>
                <a:spcPct val="96000"/>
              </a:lnSpc>
              <a:spcBef>
                <a:spcPts val="5"/>
              </a:spcBef>
            </a:pPr>
            <a:r>
              <a:rPr sz="1900" kern="0" spc="0" dirty="0">
                <a:ln w="6350" cap="flat" cmpd="sng">
                  <a:solidFill>
                    <a:srgbClr val="0070C0">
                      <a:alpha val="100000"/>
                    </a:srgbClr>
                  </a:solidFill>
                  <a:prstDash val="solid"/>
                  <a:miter lim="0"/>
                </a:ln>
                <a:solidFill>
                  <a:srgbClr val="0070C0">
                    <a:alpha val="100000"/>
                  </a:srgbClr>
                </a:solidFill>
                <a:latin typeface="宋体" panose="02010600030101010101" pitchFamily="2" charset="-122"/>
                <a:ea typeface="宋体" panose="02010600030101010101" pitchFamily="2" charset="-122"/>
                <a:cs typeface="宋体" panose="02010600030101010101" pitchFamily="2" charset="-122"/>
              </a:rPr>
              <a:t>B</a:t>
            </a:r>
            <a:r>
              <a:rPr sz="1900" kern="0" spc="0" dirty="0">
                <a:ln w="6350"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ppm</a:t>
            </a:r>
            <a:r>
              <a:rPr sz="1900" kern="0" spc="70" dirty="0">
                <a:ln w="6350"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1900" kern="0" spc="7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900" kern="0" spc="70" dirty="0">
                <a:ln w="6350"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（22.4×</a:t>
            </a:r>
            <a:r>
              <a:rPr sz="1900" kern="0" spc="0" dirty="0">
                <a:ln w="6350" cap="flat" cmpd="sng">
                  <a:solidFill>
                    <a:srgbClr val="0070C0">
                      <a:alpha val="100000"/>
                    </a:srgbClr>
                  </a:solidFill>
                  <a:prstDash val="solid"/>
                  <a:miter lim="0"/>
                </a:ln>
                <a:solidFill>
                  <a:srgbClr val="0070C0">
                    <a:alpha val="100000"/>
                  </a:srgbClr>
                </a:solidFill>
                <a:latin typeface="宋体" panose="02010600030101010101" pitchFamily="2" charset="-122"/>
                <a:ea typeface="宋体" panose="02010600030101010101" pitchFamily="2" charset="-122"/>
                <a:cs typeface="宋体" panose="02010600030101010101" pitchFamily="2" charset="-122"/>
              </a:rPr>
              <a:t>A</a:t>
            </a:r>
            <a:r>
              <a:rPr sz="1900" kern="0" spc="0" dirty="0">
                <a:ln w="6350"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mg</a:t>
            </a:r>
            <a:r>
              <a:rPr sz="1900" kern="0" spc="70" dirty="0">
                <a:ln w="6350"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/m3）/分子量</a:t>
            </a:r>
            <a:endParaRPr lang="en-US" altLang="en-US" sz="1900" dirty="0"/>
          </a:p>
        </p:txBody>
      </p:sp>
      <p:sp>
        <p:nvSpPr>
          <p:cNvPr id="466" name="textbox 466"/>
          <p:cNvSpPr/>
          <p:nvPr/>
        </p:nvSpPr>
        <p:spPr>
          <a:xfrm>
            <a:off x="407583" y="1257729"/>
            <a:ext cx="4134484" cy="327659"/>
          </a:xfrm>
          <a:prstGeom prst="rect">
            <a:avLst/>
          </a:prstGeom>
        </p:spPr>
        <p:txBody>
          <a:bodyPr vert="horz" wrap="square" lIns="0" tIns="0" rIns="0" bIns="0"/>
          <a:lstStyle/>
          <a:p>
            <a:pPr algn="l" rtl="0" eaLnBrk="0">
              <a:lnSpc>
                <a:spcPct val="93000"/>
              </a:lnSpc>
            </a:pPr>
            <a:endParaRPr lang="en-US" altLang="en-US" sz="100" dirty="0"/>
          </a:p>
          <a:p>
            <a:pPr marL="12700" algn="l" rtl="0" eaLnBrk="0">
              <a:lnSpc>
                <a:spcPct val="94000"/>
              </a:lnSpc>
            </a:pPr>
            <a:r>
              <a:rPr sz="2100" b="1" kern="0" spc="0" dirty="0">
                <a:solidFill>
                  <a:srgbClr val="1A4780">
                    <a:alpha val="100000"/>
                  </a:srgbClr>
                </a:solidFill>
                <a:latin typeface="Arial" panose="020B0604020202020204"/>
                <a:ea typeface="Arial" panose="020B0604020202020204"/>
                <a:cs typeface="Arial" panose="020B0604020202020204"/>
              </a:rPr>
              <a:t>GDS</a:t>
            </a:r>
            <a:r>
              <a:rPr sz="2100" b="1" kern="0" spc="90" dirty="0">
                <a:solidFill>
                  <a:srgbClr val="1A4780">
                    <a:alpha val="100000"/>
                  </a:srgbClr>
                </a:solidFill>
                <a:latin typeface="微软雅黑" panose="020B0503020204020204" charset="-122"/>
                <a:ea typeface="微软雅黑" panose="020B0503020204020204" charset="-122"/>
                <a:cs typeface="微软雅黑" panose="020B0503020204020204" charset="-122"/>
              </a:rPr>
              <a:t>设计</a:t>
            </a:r>
            <a:r>
              <a:rPr sz="2100" b="1" kern="0" spc="90" dirty="0">
                <a:solidFill>
                  <a:srgbClr val="1A4780">
                    <a:alpha val="100000"/>
                  </a:srgbClr>
                </a:solidFill>
                <a:latin typeface="Arial" panose="020B0604020202020204"/>
                <a:ea typeface="Arial" panose="020B0604020202020204"/>
                <a:cs typeface="Arial" panose="020B0604020202020204"/>
              </a:rPr>
              <a:t>- </a:t>
            </a:r>
            <a:r>
              <a:rPr sz="2100" b="1" kern="0" spc="90" dirty="0">
                <a:solidFill>
                  <a:srgbClr val="1A4780">
                    <a:alpha val="100000"/>
                  </a:srgbClr>
                </a:solidFill>
                <a:latin typeface="微软雅黑" panose="020B0503020204020204" charset="-122"/>
                <a:ea typeface="微软雅黑" panose="020B0503020204020204" charset="-122"/>
                <a:cs typeface="微软雅黑" panose="020B0503020204020204" charset="-122"/>
              </a:rPr>
              <a:t>测量范围及报警值设定</a:t>
            </a:r>
            <a:endParaRPr lang="en-US" altLang="en-US" sz="21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8" name="picture 468"/>
          <p:cNvPicPr>
            <a:picLocks noChangeAspect="1"/>
          </p:cNvPicPr>
          <p:nvPr/>
        </p:nvPicPr>
        <p:blipFill>
          <a:blip r:embed="rId1"/>
          <a:stretch>
            <a:fillRect/>
          </a:stretch>
        </p:blipFill>
        <p:spPr>
          <a:xfrm rot="21600000">
            <a:off x="1568196" y="4216908"/>
            <a:ext cx="7011923" cy="2228087"/>
          </a:xfrm>
          <a:prstGeom prst="rect">
            <a:avLst/>
          </a:prstGeom>
        </p:spPr>
      </p:pic>
      <p:sp>
        <p:nvSpPr>
          <p:cNvPr id="470" name="textbox 470"/>
          <p:cNvSpPr/>
          <p:nvPr/>
        </p:nvSpPr>
        <p:spPr>
          <a:xfrm>
            <a:off x="1698590" y="4319316"/>
            <a:ext cx="6652259" cy="2047875"/>
          </a:xfrm>
          <a:prstGeom prst="rect">
            <a:avLst/>
          </a:prstGeom>
        </p:spPr>
        <p:txBody>
          <a:bodyPr vert="horz" wrap="square" lIns="0" tIns="0" rIns="0" bIns="0"/>
          <a:lstStyle/>
          <a:p>
            <a:pPr algn="l" rtl="0" eaLnBrk="0">
              <a:lnSpc>
                <a:spcPct val="85000"/>
              </a:lnSpc>
            </a:pPr>
            <a:endParaRPr lang="en-US" altLang="en-US" sz="100" dirty="0"/>
          </a:p>
          <a:p>
            <a:pPr marL="125730" algn="l" rtl="0" eaLnBrk="0">
              <a:lnSpc>
                <a:spcPct val="95000"/>
              </a:lnSpc>
            </a:pPr>
            <a:r>
              <a:rPr sz="1600" kern="0" spc="4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取表中20</a:t>
            </a:r>
            <a:r>
              <a:rPr sz="1600" kern="0" spc="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mg</a:t>
            </a:r>
            <a:r>
              <a:rPr sz="1600" kern="0" spc="4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/m</a:t>
            </a:r>
            <a:r>
              <a:rPr sz="1600" kern="0" spc="40" baseline="3600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3</a:t>
            </a:r>
            <a:r>
              <a:rPr sz="1600" kern="0" spc="4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做为有毒气体检测报警</a:t>
            </a:r>
            <a:r>
              <a:rPr sz="1600" kern="0" spc="3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值，</a:t>
            </a:r>
            <a:endParaRPr lang="en-US" altLang="en-US" sz="1600" dirty="0"/>
          </a:p>
          <a:p>
            <a:pPr marL="20320" indent="-3175" algn="l" rtl="0" eaLnBrk="0">
              <a:lnSpc>
                <a:spcPct val="98000"/>
              </a:lnSpc>
              <a:spcBef>
                <a:spcPts val="165"/>
              </a:spcBef>
            </a:pPr>
            <a:r>
              <a:rPr sz="1600" kern="0" spc="3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但是由于现场仪表其单位是</a:t>
            </a:r>
            <a:r>
              <a:rPr sz="1600" kern="0" spc="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ppm</a:t>
            </a:r>
            <a:r>
              <a:rPr sz="1600" kern="0" spc="3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，因此在设置时要进行换算。</a:t>
            </a:r>
            <a:r>
              <a:rPr sz="1600" kern="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600" kern="0" spc="4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用</a:t>
            </a:r>
            <a:r>
              <a:rPr sz="1600" kern="0" spc="4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600" kern="0" spc="0" dirty="0">
                <a:ln w="3175" cap="flat" cmpd="sng">
                  <a:solidFill>
                    <a:srgbClr val="3103F7">
                      <a:alpha val="100000"/>
                    </a:srgbClr>
                  </a:solidFill>
                  <a:prstDash val="solid"/>
                  <a:miter lim="0"/>
                </a:ln>
                <a:solidFill>
                  <a:srgbClr val="3103F7">
                    <a:alpha val="100000"/>
                  </a:srgbClr>
                </a:solidFill>
                <a:latin typeface="宋体" panose="02010600030101010101" pitchFamily="2" charset="-122"/>
                <a:ea typeface="宋体" panose="02010600030101010101" pitchFamily="2" charset="-122"/>
                <a:cs typeface="宋体" panose="02010600030101010101" pitchFamily="2" charset="-122"/>
              </a:rPr>
              <a:t>pV</a:t>
            </a:r>
            <a:r>
              <a:rPr sz="1600" kern="0" spc="40" dirty="0">
                <a:ln w="3175" cap="flat" cmpd="sng">
                  <a:solidFill>
                    <a:srgbClr val="3103F7">
                      <a:alpha val="100000"/>
                    </a:srgbClr>
                  </a:solidFill>
                  <a:prstDash val="solid"/>
                  <a:miter lim="0"/>
                </a:ln>
                <a:solidFill>
                  <a:srgbClr val="3103F7">
                    <a:alpha val="100000"/>
                  </a:srgbClr>
                </a:solidFill>
                <a:latin typeface="宋体" panose="02010600030101010101" pitchFamily="2" charset="-122"/>
                <a:ea typeface="宋体" panose="02010600030101010101" pitchFamily="2" charset="-122"/>
                <a:cs typeface="宋体" panose="02010600030101010101" pitchFamily="2" charset="-122"/>
              </a:rPr>
              <a:t>=</a:t>
            </a:r>
            <a:r>
              <a:rPr sz="1600" kern="0" spc="0" dirty="0">
                <a:ln w="3175" cap="flat" cmpd="sng">
                  <a:solidFill>
                    <a:srgbClr val="3103F7">
                      <a:alpha val="100000"/>
                    </a:srgbClr>
                  </a:solidFill>
                  <a:prstDash val="solid"/>
                  <a:miter lim="0"/>
                </a:ln>
                <a:solidFill>
                  <a:srgbClr val="3103F7">
                    <a:alpha val="100000"/>
                  </a:srgbClr>
                </a:solidFill>
                <a:latin typeface="宋体" panose="02010600030101010101" pitchFamily="2" charset="-122"/>
                <a:ea typeface="宋体" panose="02010600030101010101" pitchFamily="2" charset="-122"/>
                <a:cs typeface="宋体" panose="02010600030101010101" pitchFamily="2" charset="-122"/>
              </a:rPr>
              <a:t>nRT</a:t>
            </a:r>
            <a:r>
              <a:rPr sz="1600" kern="0" spc="4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换算，</a:t>
            </a:r>
            <a:endParaRPr lang="en-US" altLang="en-US" sz="1600" dirty="0"/>
          </a:p>
          <a:p>
            <a:pPr marL="12700" indent="635" algn="l" rtl="0" eaLnBrk="0">
              <a:lnSpc>
                <a:spcPct val="105000"/>
              </a:lnSpc>
              <a:spcBef>
                <a:spcPts val="40"/>
              </a:spcBef>
            </a:pPr>
            <a:r>
              <a:rPr sz="1900" kern="0" spc="0" dirty="0">
                <a:ln w="6350" cap="flat" cmpd="sng">
                  <a:solidFill>
                    <a:srgbClr val="3103F7">
                      <a:alpha val="100000"/>
                    </a:srgbClr>
                  </a:solidFill>
                  <a:prstDash val="solid"/>
                  <a:miter lim="0"/>
                </a:ln>
                <a:solidFill>
                  <a:srgbClr val="3103F7">
                    <a:alpha val="100000"/>
                  </a:srgbClr>
                </a:solidFill>
                <a:latin typeface="宋体" panose="02010600030101010101" pitchFamily="2" charset="-122"/>
                <a:ea typeface="宋体" panose="02010600030101010101" pitchFamily="2" charset="-122"/>
                <a:cs typeface="宋体" panose="02010600030101010101" pitchFamily="2" charset="-122"/>
              </a:rPr>
              <a:t>A</a:t>
            </a:r>
            <a:r>
              <a:rPr sz="1900" kern="0" spc="60" dirty="0">
                <a:solidFill>
                  <a:srgbClr val="3103F7">
                    <a:alpha val="100000"/>
                  </a:srgbClr>
                </a:solidFill>
                <a:latin typeface="宋体" panose="02010600030101010101" pitchFamily="2" charset="-122"/>
                <a:ea typeface="宋体" panose="02010600030101010101" pitchFamily="2" charset="-122"/>
                <a:cs typeface="宋体" panose="02010600030101010101" pitchFamily="2" charset="-122"/>
              </a:rPr>
              <a:t> </a:t>
            </a:r>
            <a:r>
              <a:rPr sz="1900" kern="0" spc="0" dirty="0">
                <a:ln w="6350"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mg</a:t>
            </a:r>
            <a:r>
              <a:rPr sz="1900" kern="0" spc="60" dirty="0">
                <a:ln w="6350"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/m</a:t>
            </a:r>
            <a:r>
              <a:rPr sz="2000" kern="0" spc="60" baseline="3600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3</a:t>
            </a:r>
            <a:r>
              <a:rPr sz="1900" kern="0" spc="60" dirty="0">
                <a:ln w="6350"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sz="1900" kern="0" spc="0" dirty="0">
                <a:ln w="6350" cap="flat" cmpd="sng">
                  <a:solidFill>
                    <a:srgbClr val="3103F7">
                      <a:alpha val="100000"/>
                    </a:srgbClr>
                  </a:solidFill>
                  <a:prstDash val="solid"/>
                  <a:miter lim="0"/>
                </a:ln>
                <a:solidFill>
                  <a:srgbClr val="3103F7">
                    <a:alpha val="100000"/>
                  </a:srgbClr>
                </a:solidFill>
                <a:latin typeface="宋体" panose="02010600030101010101" pitchFamily="2" charset="-122"/>
                <a:ea typeface="宋体" panose="02010600030101010101" pitchFamily="2" charset="-122"/>
                <a:cs typeface="宋体" panose="02010600030101010101" pitchFamily="2" charset="-122"/>
              </a:rPr>
              <a:t>B</a:t>
            </a:r>
            <a:r>
              <a:rPr sz="1900" kern="0" spc="60" dirty="0">
                <a:solidFill>
                  <a:srgbClr val="3103F7">
                    <a:alpha val="100000"/>
                  </a:srgbClr>
                </a:solidFill>
                <a:latin typeface="宋体" panose="02010600030101010101" pitchFamily="2" charset="-122"/>
                <a:ea typeface="宋体" panose="02010600030101010101" pitchFamily="2" charset="-122"/>
                <a:cs typeface="宋体" panose="02010600030101010101" pitchFamily="2" charset="-122"/>
              </a:rPr>
              <a:t> </a:t>
            </a:r>
            <a:r>
              <a:rPr sz="1900" kern="0" spc="0" dirty="0">
                <a:ln w="6350"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ppm</a:t>
            </a:r>
            <a:r>
              <a:rPr sz="1900" kern="0" spc="6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900" kern="0" spc="0" dirty="0">
                <a:ln w="6350"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x</a:t>
            </a:r>
            <a:r>
              <a:rPr sz="1900" kern="0" spc="6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900" kern="0" spc="60" dirty="0">
                <a:ln w="6350" cap="flat" cmpd="sng">
                  <a:solidFill>
                    <a:srgbClr val="3103F7">
                      <a:alpha val="100000"/>
                    </a:srgbClr>
                  </a:solidFill>
                  <a:prstDash val="solid"/>
                  <a:miter lim="0"/>
                </a:ln>
                <a:solidFill>
                  <a:srgbClr val="3103F7">
                    <a:alpha val="100000"/>
                  </a:srgbClr>
                </a:solidFill>
                <a:latin typeface="宋体" panose="02010600030101010101" pitchFamily="2" charset="-122"/>
                <a:ea typeface="宋体" panose="02010600030101010101" pitchFamily="2" charset="-122"/>
                <a:cs typeface="宋体" panose="02010600030101010101" pitchFamily="2" charset="-122"/>
              </a:rPr>
              <a:t>分子量</a:t>
            </a:r>
            <a:r>
              <a:rPr sz="1900" kern="0" spc="60" dirty="0">
                <a:ln w="6350"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/22.4</a:t>
            </a:r>
            <a:r>
              <a:rPr sz="1900" kern="0" spc="6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900" kern="0" spc="60" dirty="0">
                <a:ln w="6350"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x</a:t>
            </a:r>
            <a:r>
              <a:rPr sz="1900" kern="0" spc="6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900" kern="0" spc="60" dirty="0">
                <a:ln w="6350" cap="flat" cmpd="sng">
                  <a:solidFill>
                    <a:srgbClr val="C00000">
                      <a:alpha val="100000"/>
                    </a:srgbClr>
                  </a:solidFill>
                  <a:prstDash val="solid"/>
                  <a:miter lim="0"/>
                </a:ln>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2</a:t>
            </a:r>
            <a:r>
              <a:rPr sz="1900" kern="0" spc="50" dirty="0">
                <a:ln w="6350" cap="flat" cmpd="sng">
                  <a:solidFill>
                    <a:srgbClr val="C00000">
                      <a:alpha val="100000"/>
                    </a:srgbClr>
                  </a:solidFill>
                  <a:prstDash val="solid"/>
                  <a:miter lim="0"/>
                </a:ln>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73/（273+T）</a:t>
            </a:r>
            <a:r>
              <a:rPr sz="1900" kern="0" spc="0" dirty="0">
                <a:ln w="6350" cap="flat" cmpd="sng">
                  <a:solidFill>
                    <a:srgbClr val="C00000">
                      <a:alpha val="100000"/>
                    </a:srgbClr>
                  </a:solidFill>
                  <a:prstDash val="solid"/>
                  <a:miter lim="0"/>
                </a:ln>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x</a:t>
            </a:r>
            <a:r>
              <a:rPr sz="1900" kern="0" spc="50" dirty="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900" kern="0" spc="0" dirty="0">
                <a:ln w="6350" cap="flat" cmpd="sng">
                  <a:solidFill>
                    <a:srgbClr val="C00000">
                      <a:alpha val="100000"/>
                    </a:srgbClr>
                  </a:solidFill>
                  <a:prstDash val="solid"/>
                  <a:miter lim="0"/>
                </a:ln>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P</a:t>
            </a:r>
            <a:r>
              <a:rPr sz="1900" kern="0" spc="50" dirty="0">
                <a:ln w="6350" cap="flat" cmpd="sng">
                  <a:solidFill>
                    <a:srgbClr val="C00000">
                      <a:alpha val="100000"/>
                    </a:srgbClr>
                  </a:solidFill>
                  <a:prstDash val="solid"/>
                  <a:miter lim="0"/>
                </a:ln>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/101325</a:t>
            </a:r>
            <a:r>
              <a:rPr sz="1900" kern="0" spc="0" dirty="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600" kern="0" spc="50" dirty="0">
                <a:ln w="3175" cap="flat" cmpd="sng">
                  <a:solidFill>
                    <a:srgbClr val="3103F7">
                      <a:alpha val="100000"/>
                    </a:srgbClr>
                  </a:solidFill>
                  <a:prstDash val="solid"/>
                  <a:miter lim="0"/>
                </a:ln>
                <a:solidFill>
                  <a:srgbClr val="3103F7">
                    <a:alpha val="100000"/>
                  </a:srgbClr>
                </a:solidFill>
                <a:latin typeface="宋体" panose="02010600030101010101" pitchFamily="2" charset="-122"/>
                <a:ea typeface="宋体" panose="02010600030101010101" pitchFamily="2" charset="-122"/>
                <a:cs typeface="宋体" panose="02010600030101010101" pitchFamily="2" charset="-122"/>
              </a:rPr>
              <a:t>A</a:t>
            </a:r>
            <a:r>
              <a:rPr sz="1600" kern="0" spc="5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是由表查得的20，</a:t>
            </a:r>
            <a:r>
              <a:rPr sz="1600" kern="0" spc="50" dirty="0">
                <a:ln w="3175" cap="flat" cmpd="sng">
                  <a:solidFill>
                    <a:srgbClr val="3103F7">
                      <a:alpha val="100000"/>
                    </a:srgbClr>
                  </a:solidFill>
                  <a:prstDash val="solid"/>
                  <a:miter lim="0"/>
                </a:ln>
                <a:solidFill>
                  <a:srgbClr val="3103F7">
                    <a:alpha val="100000"/>
                  </a:srgbClr>
                </a:solidFill>
                <a:latin typeface="宋体" panose="02010600030101010101" pitchFamily="2" charset="-122"/>
                <a:ea typeface="宋体" panose="02010600030101010101" pitchFamily="2" charset="-122"/>
                <a:cs typeface="宋体" panose="02010600030101010101" pitchFamily="2" charset="-122"/>
              </a:rPr>
              <a:t>B</a:t>
            </a:r>
            <a:r>
              <a:rPr sz="1600" kern="0" spc="40" dirty="0">
                <a:ln w="3175" cap="flat" cmpd="sng">
                  <a:solidFill>
                    <a:srgbClr val="3103F7">
                      <a:alpha val="100000"/>
                    </a:srgbClr>
                  </a:solidFill>
                  <a:prstDash val="solid"/>
                  <a:miter lim="0"/>
                </a:ln>
                <a:solidFill>
                  <a:srgbClr val="3103F7">
                    <a:alpha val="100000"/>
                  </a:srgbClr>
                </a:solidFill>
                <a:latin typeface="宋体" panose="02010600030101010101" pitchFamily="2" charset="-122"/>
                <a:ea typeface="宋体" panose="02010600030101010101" pitchFamily="2" charset="-122"/>
                <a:cs typeface="宋体" panose="02010600030101010101" pitchFamily="2" charset="-122"/>
              </a:rPr>
              <a:t>是</a:t>
            </a:r>
            <a:r>
              <a:rPr sz="1600" kern="0" spc="4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检测表待定的，</a:t>
            </a:r>
            <a:r>
              <a:rPr sz="1600" kern="0" spc="40" dirty="0">
                <a:ln w="3175" cap="flat" cmpd="sng">
                  <a:solidFill>
                    <a:srgbClr val="3103F7">
                      <a:alpha val="100000"/>
                    </a:srgbClr>
                  </a:solidFill>
                  <a:prstDash val="solid"/>
                  <a:miter lim="0"/>
                </a:ln>
                <a:solidFill>
                  <a:srgbClr val="3103F7">
                    <a:alpha val="100000"/>
                  </a:srgbClr>
                </a:solidFill>
                <a:latin typeface="宋体" panose="02010600030101010101" pitchFamily="2" charset="-122"/>
                <a:ea typeface="宋体" panose="02010600030101010101" pitchFamily="2" charset="-122"/>
                <a:cs typeface="宋体" panose="02010600030101010101" pitchFamily="2" charset="-122"/>
              </a:rPr>
              <a:t>分子量</a:t>
            </a:r>
            <a:r>
              <a:rPr sz="1600" kern="0" spc="4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加出来带进去；</a:t>
            </a:r>
            <a:endParaRPr lang="en-US" altLang="en-US" sz="1600" dirty="0"/>
          </a:p>
          <a:p>
            <a:pPr marL="19685" algn="l" rtl="0" eaLnBrk="0">
              <a:lnSpc>
                <a:spcPct val="97000"/>
              </a:lnSpc>
              <a:spcBef>
                <a:spcPts val="105"/>
              </a:spcBef>
            </a:pPr>
            <a:r>
              <a:rPr sz="1600" kern="0" spc="40" dirty="0">
                <a:ln w="3175" cap="flat" cmpd="sng">
                  <a:solidFill>
                    <a:srgbClr val="C00000">
                      <a:alpha val="100000"/>
                    </a:srgbClr>
                  </a:solidFill>
                  <a:prstDash val="solid"/>
                  <a:miter lim="0"/>
                </a:ln>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标准状况下，</a:t>
            </a:r>
            <a:r>
              <a:rPr sz="1600" kern="0" spc="40" dirty="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600" kern="0" spc="40" dirty="0">
                <a:ln w="3175" cap="flat" cmpd="sng">
                  <a:solidFill>
                    <a:srgbClr val="C00000">
                      <a:alpha val="100000"/>
                    </a:srgbClr>
                  </a:solidFill>
                  <a:prstDash val="solid"/>
                  <a:miter lim="0"/>
                </a:ln>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27</a:t>
            </a:r>
            <a:r>
              <a:rPr sz="1600" kern="0" spc="30" dirty="0">
                <a:ln w="3175" cap="flat" cmpd="sng">
                  <a:solidFill>
                    <a:srgbClr val="C00000">
                      <a:alpha val="100000"/>
                    </a:srgbClr>
                  </a:solidFill>
                  <a:prstDash val="solid"/>
                  <a:miter lim="0"/>
                </a:ln>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3/（273+T）</a:t>
            </a:r>
            <a:r>
              <a:rPr sz="1600" kern="0" spc="0" dirty="0">
                <a:ln w="3175" cap="flat" cmpd="sng">
                  <a:solidFill>
                    <a:srgbClr val="C00000">
                      <a:alpha val="100000"/>
                    </a:srgbClr>
                  </a:solidFill>
                  <a:prstDash val="solid"/>
                  <a:miter lim="0"/>
                </a:ln>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x</a:t>
            </a:r>
            <a:r>
              <a:rPr sz="1600" kern="0" spc="30" dirty="0">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600" kern="0" spc="0" dirty="0">
                <a:ln w="3175" cap="flat" cmpd="sng">
                  <a:solidFill>
                    <a:srgbClr val="C00000">
                      <a:alpha val="100000"/>
                    </a:srgbClr>
                  </a:solidFill>
                  <a:prstDash val="solid"/>
                  <a:miter lim="0"/>
                </a:ln>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P</a:t>
            </a:r>
            <a:r>
              <a:rPr sz="1600" kern="0" spc="30" dirty="0">
                <a:ln w="3175" cap="flat" cmpd="sng">
                  <a:solidFill>
                    <a:srgbClr val="C00000">
                      <a:alpha val="100000"/>
                    </a:srgbClr>
                  </a:solidFill>
                  <a:prstDash val="solid"/>
                  <a:miter lim="0"/>
                </a:ln>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/101325部分可以估算为1。</a:t>
            </a:r>
            <a:endParaRPr lang="en-US" altLang="en-US" sz="1600" dirty="0"/>
          </a:p>
          <a:p>
            <a:pPr marL="19050" algn="l" rtl="0" eaLnBrk="0">
              <a:lnSpc>
                <a:spcPct val="86000"/>
              </a:lnSpc>
              <a:spcBef>
                <a:spcPts val="120"/>
              </a:spcBef>
            </a:pPr>
            <a:r>
              <a:rPr sz="1600" kern="0" spc="4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所以，据上</a:t>
            </a:r>
            <a:r>
              <a:rPr sz="1600" kern="0" spc="4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600" kern="0" spc="4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一氧化碳</a:t>
            </a:r>
            <a:r>
              <a:rPr sz="1600" kern="0" spc="4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600" kern="0" spc="4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报警值应</a:t>
            </a:r>
            <a:r>
              <a:rPr sz="1600" kern="0" spc="3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为：B=22.4x20/28</a:t>
            </a:r>
            <a:endParaRPr lang="en-US" altLang="en-US" sz="1600" dirty="0"/>
          </a:p>
          <a:p>
            <a:pPr marL="13970" algn="l" rtl="0" eaLnBrk="0">
              <a:lnSpc>
                <a:spcPts val="1985"/>
              </a:lnSpc>
            </a:pPr>
            <a:r>
              <a:rPr sz="1600" kern="0" spc="4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B=16</a:t>
            </a:r>
            <a:r>
              <a:rPr sz="1600" kern="0" spc="4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600" kern="0" spc="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ppm</a:t>
            </a:r>
            <a:r>
              <a:rPr sz="1600" kern="0" spc="4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600" kern="0" spc="4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因此应将一氧化碳报警值设为16</a:t>
            </a:r>
            <a:r>
              <a:rPr sz="1600" kern="0" spc="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ppm</a:t>
            </a:r>
            <a:endParaRPr lang="en-US" altLang="en-US" sz="1600" dirty="0"/>
          </a:p>
        </p:txBody>
      </p:sp>
      <p:pic>
        <p:nvPicPr>
          <p:cNvPr id="472" name="picture 472"/>
          <p:cNvPicPr>
            <a:picLocks noChangeAspect="1"/>
          </p:cNvPicPr>
          <p:nvPr/>
        </p:nvPicPr>
        <p:blipFill>
          <a:blip r:embed="rId2"/>
          <a:stretch>
            <a:fillRect/>
          </a:stretch>
        </p:blipFill>
        <p:spPr>
          <a:xfrm rot="21600000">
            <a:off x="2290572" y="2811780"/>
            <a:ext cx="5490971" cy="1322831"/>
          </a:xfrm>
          <a:prstGeom prst="rect">
            <a:avLst/>
          </a:prstGeom>
        </p:spPr>
      </p:pic>
      <p:sp>
        <p:nvSpPr>
          <p:cNvPr id="474" name="textbox 474"/>
          <p:cNvSpPr/>
          <p:nvPr/>
        </p:nvSpPr>
        <p:spPr>
          <a:xfrm>
            <a:off x="407583" y="1257729"/>
            <a:ext cx="4134484" cy="327659"/>
          </a:xfrm>
          <a:prstGeom prst="rect">
            <a:avLst/>
          </a:prstGeom>
        </p:spPr>
        <p:txBody>
          <a:bodyPr vert="horz" wrap="square" lIns="0" tIns="0" rIns="0" bIns="0"/>
          <a:lstStyle/>
          <a:p>
            <a:pPr algn="l" rtl="0" eaLnBrk="0">
              <a:lnSpc>
                <a:spcPct val="93000"/>
              </a:lnSpc>
            </a:pPr>
            <a:endParaRPr lang="en-US" altLang="en-US" sz="100" dirty="0"/>
          </a:p>
          <a:p>
            <a:pPr marL="12700" algn="l" rtl="0" eaLnBrk="0">
              <a:lnSpc>
                <a:spcPct val="94000"/>
              </a:lnSpc>
            </a:pPr>
            <a:r>
              <a:rPr sz="2100" b="1" kern="0" spc="0" dirty="0">
                <a:solidFill>
                  <a:srgbClr val="1A4780">
                    <a:alpha val="100000"/>
                  </a:srgbClr>
                </a:solidFill>
                <a:latin typeface="Arial" panose="020B0604020202020204"/>
                <a:ea typeface="Arial" panose="020B0604020202020204"/>
                <a:cs typeface="Arial" panose="020B0604020202020204"/>
              </a:rPr>
              <a:t>GDS</a:t>
            </a:r>
            <a:r>
              <a:rPr sz="2100" b="1" kern="0" spc="90" dirty="0">
                <a:solidFill>
                  <a:srgbClr val="1A4780">
                    <a:alpha val="100000"/>
                  </a:srgbClr>
                </a:solidFill>
                <a:latin typeface="微软雅黑" panose="020B0503020204020204" charset="-122"/>
                <a:ea typeface="微软雅黑" panose="020B0503020204020204" charset="-122"/>
                <a:cs typeface="微软雅黑" panose="020B0503020204020204" charset="-122"/>
              </a:rPr>
              <a:t>设计</a:t>
            </a:r>
            <a:r>
              <a:rPr sz="2100" b="1" kern="0" spc="90" dirty="0">
                <a:solidFill>
                  <a:srgbClr val="1A4780">
                    <a:alpha val="100000"/>
                  </a:srgbClr>
                </a:solidFill>
                <a:latin typeface="Arial" panose="020B0604020202020204"/>
                <a:ea typeface="Arial" panose="020B0604020202020204"/>
                <a:cs typeface="Arial" panose="020B0604020202020204"/>
              </a:rPr>
              <a:t>- </a:t>
            </a:r>
            <a:r>
              <a:rPr sz="2100" b="1" kern="0" spc="90" dirty="0">
                <a:solidFill>
                  <a:srgbClr val="1A4780">
                    <a:alpha val="100000"/>
                  </a:srgbClr>
                </a:solidFill>
                <a:latin typeface="微软雅黑" panose="020B0503020204020204" charset="-122"/>
                <a:ea typeface="微软雅黑" panose="020B0503020204020204" charset="-122"/>
                <a:cs typeface="微软雅黑" panose="020B0503020204020204" charset="-122"/>
              </a:rPr>
              <a:t>测量范围及报警值设定</a:t>
            </a:r>
            <a:endParaRPr lang="en-US" altLang="en-US" sz="21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rect"/>
          <p:cNvSpPr/>
          <p:nvPr/>
        </p:nvSpPr>
        <p:spPr>
          <a:xfrm>
            <a:off x="440436" y="2194559"/>
            <a:ext cx="9291828" cy="3799332"/>
          </a:xfrm>
          <a:prstGeom prst="rect">
            <a:avLst/>
          </a:prstGeom>
          <a:solidFill>
            <a:srgbClr val="F2F2F2">
              <a:alpha val="100000"/>
            </a:srgbClr>
          </a:solidFill>
          <a:ln cap="flat">
            <a:noFill/>
            <a:prstDash val="solid"/>
            <a:miter lim="0"/>
          </a:ln>
        </p:spPr>
        <p:txBody>
          <a:bodyPr rtlCol="0"/>
          <a:lstStyle/>
          <a:p>
            <a:pPr algn="ctr"/>
            <a:endParaRPr lang="zh-CN" altLang="en-US"/>
          </a:p>
        </p:txBody>
      </p:sp>
      <p:sp>
        <p:nvSpPr>
          <p:cNvPr id="478" name="textbox 478"/>
          <p:cNvSpPr/>
          <p:nvPr/>
        </p:nvSpPr>
        <p:spPr>
          <a:xfrm>
            <a:off x="450439" y="2419746"/>
            <a:ext cx="4556759" cy="3290570"/>
          </a:xfrm>
          <a:prstGeom prst="rect">
            <a:avLst/>
          </a:prstGeom>
        </p:spPr>
        <p:txBody>
          <a:bodyPr vert="horz" wrap="square" lIns="0" tIns="0" rIns="0" bIns="0"/>
          <a:lstStyle/>
          <a:p>
            <a:pPr algn="l" rtl="0" eaLnBrk="0">
              <a:lnSpc>
                <a:spcPct val="79000"/>
              </a:lnSpc>
            </a:pPr>
            <a:endParaRPr lang="en-US" altLang="en-US" sz="100" dirty="0"/>
          </a:p>
          <a:p>
            <a:pPr marL="12700" algn="l" rtl="0" eaLnBrk="0">
              <a:lnSpc>
                <a:spcPct val="95000"/>
              </a:lnSpc>
            </a:pPr>
            <a:r>
              <a:rPr sz="1900" kern="0" spc="70" dirty="0">
                <a:ln w="6350" cap="flat" cmpd="sng">
                  <a:solidFill>
                    <a:srgbClr val="A6A6A6">
                      <a:alpha val="100000"/>
                    </a:srgbClr>
                  </a:solidFill>
                  <a:prstDash val="solid"/>
                  <a:miter lim="0"/>
                </a:ln>
                <a:solidFill>
                  <a:srgbClr val="A6A6A6">
                    <a:alpha val="100000"/>
                  </a:srgbClr>
                </a:solidFill>
                <a:latin typeface="宋体" panose="02010600030101010101" pitchFamily="2" charset="-122"/>
                <a:ea typeface="宋体" panose="02010600030101010101" pitchFamily="2" charset="-122"/>
                <a:cs typeface="宋体" panose="02010600030101010101" pitchFamily="2" charset="-122"/>
              </a:rPr>
              <a:t>口</a:t>
            </a:r>
            <a:r>
              <a:rPr sz="1900" b="1" kern="0" spc="70" dirty="0">
                <a:solidFill>
                  <a:srgbClr val="A6A6A6">
                    <a:alpha val="100000"/>
                  </a:srgbClr>
                </a:solidFill>
                <a:latin typeface="微软雅黑" panose="020B0503020204020204" charset="-122"/>
                <a:ea typeface="微软雅黑" panose="020B0503020204020204" charset="-122"/>
                <a:cs typeface="微软雅黑" panose="020B0503020204020204" charset="-122"/>
              </a:rPr>
              <a:t>安全时刻 </a:t>
            </a:r>
            <a:r>
              <a:rPr sz="1900" b="1" kern="0" spc="0" dirty="0">
                <a:solidFill>
                  <a:srgbClr val="A6A6A6">
                    <a:alpha val="100000"/>
                  </a:srgbClr>
                </a:solidFill>
                <a:latin typeface="Arial" panose="020B0604020202020204"/>
                <a:ea typeface="Arial" panose="020B0604020202020204"/>
                <a:cs typeface="Arial" panose="020B0604020202020204"/>
              </a:rPr>
              <a:t>Safety</a:t>
            </a:r>
            <a:r>
              <a:rPr sz="1900" b="1" kern="0" spc="180" dirty="0">
                <a:solidFill>
                  <a:srgbClr val="A6A6A6">
                    <a:alpha val="100000"/>
                  </a:srgbClr>
                </a:solidFill>
                <a:latin typeface="Arial" panose="020B0604020202020204"/>
                <a:ea typeface="Arial" panose="020B0604020202020204"/>
                <a:cs typeface="Arial" panose="020B0604020202020204"/>
              </a:rPr>
              <a:t> </a:t>
            </a:r>
            <a:r>
              <a:rPr sz="1900" b="1" kern="0" spc="0" dirty="0">
                <a:solidFill>
                  <a:srgbClr val="A6A6A6">
                    <a:alpha val="100000"/>
                  </a:srgbClr>
                </a:solidFill>
                <a:latin typeface="Arial" panose="020B0604020202020204"/>
                <a:ea typeface="Arial" panose="020B0604020202020204"/>
                <a:cs typeface="Arial" panose="020B0604020202020204"/>
              </a:rPr>
              <a:t>Moment</a:t>
            </a:r>
            <a:endParaRPr lang="en-US" altLang="en-US" sz="1900" dirty="0"/>
          </a:p>
          <a:p>
            <a:pPr algn="l" rtl="0" eaLnBrk="0">
              <a:lnSpc>
                <a:spcPct val="169000"/>
              </a:lnSpc>
            </a:pPr>
            <a:endParaRPr lang="en-US" altLang="en-US" sz="1000" dirty="0"/>
          </a:p>
          <a:p>
            <a:pPr marL="12700" algn="l" rtl="0" eaLnBrk="0">
              <a:lnSpc>
                <a:spcPct val="86000"/>
              </a:lnSpc>
              <a:spcBef>
                <a:spcPts val="575"/>
              </a:spcBef>
            </a:pPr>
            <a:r>
              <a:rPr sz="1900" kern="0" spc="70" dirty="0">
                <a:ln w="6350" cap="flat" cmpd="sng">
                  <a:solidFill>
                    <a:srgbClr val="A6A6A6">
                      <a:alpha val="100000"/>
                    </a:srgbClr>
                  </a:solidFill>
                  <a:prstDash val="solid"/>
                  <a:miter lim="0"/>
                </a:ln>
                <a:solidFill>
                  <a:srgbClr val="A6A6A6">
                    <a:alpha val="100000"/>
                  </a:srgbClr>
                </a:solidFill>
                <a:latin typeface="宋体" panose="02010600030101010101" pitchFamily="2" charset="-122"/>
                <a:ea typeface="宋体" panose="02010600030101010101" pitchFamily="2" charset="-122"/>
                <a:cs typeface="宋体" panose="02010600030101010101" pitchFamily="2" charset="-122"/>
              </a:rPr>
              <a:t>口</a:t>
            </a:r>
            <a:r>
              <a:rPr sz="1900" b="1" kern="0" spc="70" dirty="0">
                <a:solidFill>
                  <a:srgbClr val="A6A6A6">
                    <a:alpha val="100000"/>
                  </a:srgbClr>
                </a:solidFill>
                <a:latin typeface="微软雅黑" panose="020B0503020204020204" charset="-122"/>
                <a:ea typeface="微软雅黑" panose="020B0503020204020204" charset="-122"/>
                <a:cs typeface="微软雅黑" panose="020B0503020204020204" charset="-122"/>
              </a:rPr>
              <a:t>与</a:t>
            </a:r>
            <a:r>
              <a:rPr sz="1900" b="1" kern="0" spc="0" dirty="0">
                <a:solidFill>
                  <a:srgbClr val="A6A6A6">
                    <a:alpha val="100000"/>
                  </a:srgbClr>
                </a:solidFill>
                <a:latin typeface="Arial" panose="020B0604020202020204"/>
                <a:ea typeface="Arial" panose="020B0604020202020204"/>
                <a:cs typeface="Arial" panose="020B0604020202020204"/>
              </a:rPr>
              <a:t>GDS</a:t>
            </a:r>
            <a:r>
              <a:rPr sz="1900" b="1" kern="0" spc="70" dirty="0">
                <a:solidFill>
                  <a:srgbClr val="A6A6A6">
                    <a:alpha val="100000"/>
                  </a:srgbClr>
                </a:solidFill>
                <a:latin typeface="微软雅黑" panose="020B0503020204020204" charset="-122"/>
                <a:ea typeface="微软雅黑" panose="020B0503020204020204" charset="-122"/>
                <a:cs typeface="微软雅黑" panose="020B0503020204020204" charset="-122"/>
              </a:rPr>
              <a:t>有关的事故案例及其法规依据</a:t>
            </a:r>
            <a:endParaRPr lang="en-US" altLang="en-US" sz="1900" dirty="0"/>
          </a:p>
          <a:p>
            <a:pPr marL="12700" algn="l" rtl="0" eaLnBrk="0">
              <a:lnSpc>
                <a:spcPts val="4745"/>
              </a:lnSpc>
            </a:pPr>
            <a:r>
              <a:rPr sz="1900" kern="0" spc="60" dirty="0">
                <a:ln w="6350" cap="flat" cmpd="sng">
                  <a:solidFill>
                    <a:srgbClr val="A6A6A6">
                      <a:alpha val="100000"/>
                    </a:srgbClr>
                  </a:solidFill>
                  <a:prstDash val="solid"/>
                  <a:miter lim="0"/>
                </a:ln>
                <a:solidFill>
                  <a:srgbClr val="A6A6A6">
                    <a:alpha val="100000"/>
                  </a:srgbClr>
                </a:solidFill>
                <a:latin typeface="宋体" panose="02010600030101010101" pitchFamily="2" charset="-122"/>
                <a:ea typeface="宋体" panose="02010600030101010101" pitchFamily="2" charset="-122"/>
                <a:cs typeface="宋体" panose="02010600030101010101" pitchFamily="2" charset="-122"/>
              </a:rPr>
              <a:t>口</a:t>
            </a:r>
            <a:r>
              <a:rPr sz="1900" b="1" kern="0" spc="0" dirty="0">
                <a:solidFill>
                  <a:srgbClr val="A6A6A6">
                    <a:alpha val="100000"/>
                  </a:srgbClr>
                </a:solidFill>
                <a:latin typeface="Arial" panose="020B0604020202020204"/>
                <a:ea typeface="Arial" panose="020B0604020202020204"/>
                <a:cs typeface="Arial" panose="020B0604020202020204"/>
              </a:rPr>
              <a:t>GDS</a:t>
            </a:r>
            <a:r>
              <a:rPr sz="1900" b="1" kern="0" spc="60" dirty="0">
                <a:solidFill>
                  <a:srgbClr val="A6A6A6">
                    <a:alpha val="100000"/>
                  </a:srgbClr>
                </a:solidFill>
                <a:latin typeface="微软雅黑" panose="020B0503020204020204" charset="-122"/>
                <a:ea typeface="微软雅黑" panose="020B0503020204020204" charset="-122"/>
                <a:cs typeface="微软雅黑" panose="020B0503020204020204" charset="-122"/>
              </a:rPr>
              <a:t>的相关设计要求关注点</a:t>
            </a:r>
            <a:endParaRPr lang="en-US" altLang="en-US" sz="1900" dirty="0"/>
          </a:p>
          <a:p>
            <a:pPr algn="l" rtl="0" eaLnBrk="0">
              <a:lnSpc>
                <a:spcPct val="185000"/>
              </a:lnSpc>
            </a:pPr>
            <a:endParaRPr lang="en-US" altLang="en-US" sz="1000" dirty="0"/>
          </a:p>
          <a:p>
            <a:pPr marL="12700" algn="l" rtl="0" eaLnBrk="0">
              <a:lnSpc>
                <a:spcPct val="94000"/>
              </a:lnSpc>
              <a:spcBef>
                <a:spcPts val="575"/>
              </a:spcBef>
            </a:pPr>
            <a:r>
              <a:rPr sz="1900" kern="0" spc="70" dirty="0">
                <a:ln w="6350"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口</a:t>
            </a:r>
            <a:r>
              <a:rPr sz="1900" b="1" kern="0" spc="0" dirty="0">
                <a:solidFill>
                  <a:srgbClr val="000000">
                    <a:alpha val="100000"/>
                  </a:srgbClr>
                </a:solidFill>
                <a:latin typeface="Arial" panose="020B0604020202020204"/>
                <a:ea typeface="Arial" panose="020B0604020202020204"/>
                <a:cs typeface="Arial" panose="020B0604020202020204"/>
              </a:rPr>
              <a:t>GDS</a:t>
            </a:r>
            <a:r>
              <a:rPr sz="19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的安全使用和日常维护的关注事项</a:t>
            </a:r>
            <a:endParaRPr lang="en-US" altLang="en-US" sz="1900" dirty="0"/>
          </a:p>
          <a:p>
            <a:pPr algn="l" rtl="0" eaLnBrk="0">
              <a:lnSpc>
                <a:spcPct val="170000"/>
              </a:lnSpc>
            </a:pPr>
            <a:endParaRPr lang="en-US" altLang="en-US" sz="1000" dirty="0"/>
          </a:p>
          <a:p>
            <a:pPr marL="12700" algn="l" rtl="0" eaLnBrk="0">
              <a:lnSpc>
                <a:spcPct val="85000"/>
              </a:lnSpc>
              <a:spcBef>
                <a:spcPts val="575"/>
              </a:spcBef>
            </a:pPr>
            <a:r>
              <a:rPr sz="1900" kern="0" spc="70" dirty="0">
                <a:ln w="6350" cap="flat" cmpd="sng">
                  <a:solidFill>
                    <a:srgbClr val="A6A6A6">
                      <a:alpha val="100000"/>
                    </a:srgbClr>
                  </a:solidFill>
                  <a:prstDash val="solid"/>
                  <a:miter lim="0"/>
                </a:ln>
                <a:solidFill>
                  <a:srgbClr val="A6A6A6">
                    <a:alpha val="100000"/>
                  </a:srgbClr>
                </a:solidFill>
                <a:latin typeface="宋体" panose="02010600030101010101" pitchFamily="2" charset="-122"/>
                <a:ea typeface="宋体" panose="02010600030101010101" pitchFamily="2" charset="-122"/>
                <a:cs typeface="宋体" panose="02010600030101010101" pitchFamily="2" charset="-122"/>
              </a:rPr>
              <a:t>口</a:t>
            </a:r>
            <a:r>
              <a:rPr sz="1900" b="1" kern="0" spc="0" dirty="0">
                <a:solidFill>
                  <a:srgbClr val="A6A6A6">
                    <a:alpha val="100000"/>
                  </a:srgbClr>
                </a:solidFill>
                <a:latin typeface="Arial" panose="020B0604020202020204"/>
                <a:ea typeface="Arial" panose="020B0604020202020204"/>
                <a:cs typeface="Arial" panose="020B0604020202020204"/>
              </a:rPr>
              <a:t>GDS</a:t>
            </a:r>
            <a:r>
              <a:rPr sz="1900" b="1" kern="0" spc="70" dirty="0">
                <a:solidFill>
                  <a:srgbClr val="A6A6A6">
                    <a:alpha val="100000"/>
                  </a:srgbClr>
                </a:solidFill>
                <a:latin typeface="微软雅黑" panose="020B0503020204020204" charset="-122"/>
                <a:ea typeface="微软雅黑" panose="020B0503020204020204" charset="-122"/>
                <a:cs typeface="微软雅黑" panose="020B0503020204020204" charset="-122"/>
              </a:rPr>
              <a:t>相关的现场隐患排查</a:t>
            </a:r>
            <a:r>
              <a:rPr sz="1900" b="1" kern="0" spc="60" dirty="0">
                <a:solidFill>
                  <a:srgbClr val="A6A6A6">
                    <a:alpha val="100000"/>
                  </a:srgbClr>
                </a:solidFill>
                <a:latin typeface="微软雅黑" panose="020B0503020204020204" charset="-122"/>
                <a:ea typeface="微软雅黑" panose="020B0503020204020204" charset="-122"/>
                <a:cs typeface="微软雅黑" panose="020B0503020204020204" charset="-122"/>
              </a:rPr>
              <a:t>图示</a:t>
            </a:r>
            <a:endParaRPr lang="en-US" altLang="en-US" sz="1900" dirty="0"/>
          </a:p>
          <a:p>
            <a:pPr marL="12700" algn="l" rtl="0" eaLnBrk="0">
              <a:lnSpc>
                <a:spcPts val="4745"/>
              </a:lnSpc>
            </a:pPr>
            <a:r>
              <a:rPr sz="1900" kern="0" spc="-20" dirty="0">
                <a:ln w="6350" cap="flat" cmpd="sng">
                  <a:solidFill>
                    <a:srgbClr val="A6A6A6">
                      <a:alpha val="100000"/>
                    </a:srgbClr>
                  </a:solidFill>
                  <a:prstDash val="solid"/>
                  <a:miter lim="0"/>
                </a:ln>
                <a:solidFill>
                  <a:srgbClr val="A6A6A6">
                    <a:alpha val="100000"/>
                  </a:srgbClr>
                </a:solidFill>
                <a:latin typeface="宋体" panose="02010600030101010101" pitchFamily="2" charset="-122"/>
                <a:ea typeface="宋体" panose="02010600030101010101" pitchFamily="2" charset="-122"/>
                <a:cs typeface="宋体" panose="02010600030101010101" pitchFamily="2" charset="-122"/>
              </a:rPr>
              <a:t>口</a:t>
            </a:r>
            <a:r>
              <a:rPr sz="1900" b="1" kern="0" spc="-20" dirty="0">
                <a:solidFill>
                  <a:srgbClr val="A6A6A6">
                    <a:alpha val="100000"/>
                  </a:srgbClr>
                </a:solidFill>
                <a:latin typeface="微软雅黑" panose="020B0503020204020204" charset="-122"/>
                <a:ea typeface="微软雅黑" panose="020B0503020204020204" charset="-122"/>
                <a:cs typeface="微软雅黑" panose="020B0503020204020204" charset="-122"/>
              </a:rPr>
              <a:t>总结</a:t>
            </a:r>
            <a:endParaRPr lang="en-US" altLang="en-US" sz="1900" dirty="0"/>
          </a:p>
        </p:txBody>
      </p:sp>
      <p:pic>
        <p:nvPicPr>
          <p:cNvPr id="480" name="picture 480"/>
          <p:cNvPicPr>
            <a:picLocks noChangeAspect="1"/>
          </p:cNvPicPr>
          <p:nvPr/>
        </p:nvPicPr>
        <p:blipFill>
          <a:blip r:embed="rId1"/>
          <a:stretch>
            <a:fillRect/>
          </a:stretch>
        </p:blipFill>
        <p:spPr>
          <a:xfrm rot="21600000">
            <a:off x="8366760" y="2077211"/>
            <a:ext cx="1371600" cy="1412747"/>
          </a:xfrm>
          <a:prstGeom prst="rect">
            <a:avLst/>
          </a:prstGeom>
        </p:spPr>
      </p:pic>
      <p:sp>
        <p:nvSpPr>
          <p:cNvPr id="482" name="textbox 482"/>
          <p:cNvSpPr/>
          <p:nvPr/>
        </p:nvSpPr>
        <p:spPr>
          <a:xfrm>
            <a:off x="433250" y="1313696"/>
            <a:ext cx="1359535" cy="391159"/>
          </a:xfrm>
          <a:prstGeom prst="rect">
            <a:avLst/>
          </a:prstGeom>
        </p:spPr>
        <p:txBody>
          <a:bodyPr vert="horz" wrap="square" lIns="0" tIns="0" rIns="0" bIns="0"/>
          <a:lstStyle/>
          <a:p>
            <a:pPr algn="l" rtl="0" eaLnBrk="0">
              <a:lnSpc>
                <a:spcPct val="90000"/>
              </a:lnSpc>
            </a:pPr>
            <a:endParaRPr lang="en-US" altLang="en-US" sz="100" dirty="0"/>
          </a:p>
          <a:p>
            <a:pPr marL="12700" algn="l" rtl="0" eaLnBrk="0">
              <a:lnSpc>
                <a:spcPct val="92000"/>
              </a:lnSpc>
            </a:pPr>
            <a:r>
              <a:rPr sz="2600" b="1" kern="0" spc="20" dirty="0">
                <a:solidFill>
                  <a:srgbClr val="1A4780">
                    <a:alpha val="100000"/>
                  </a:srgbClr>
                </a:solidFill>
                <a:latin typeface="微软雅黑" panose="020B0503020204020204" charset="-122"/>
                <a:ea typeface="微软雅黑" panose="020B0503020204020204" charset="-122"/>
                <a:cs typeface="微软雅黑" panose="020B0503020204020204" charset="-122"/>
              </a:rPr>
              <a:t>主要内容</a:t>
            </a:r>
            <a:endParaRPr lang="en-US" altLang="en-US" sz="26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4" name="table 484"/>
          <p:cNvGraphicFramePr>
            <a:graphicFrameLocks noGrp="1"/>
          </p:cNvGraphicFramePr>
          <p:nvPr/>
        </p:nvGraphicFramePr>
        <p:xfrm>
          <a:off x="800100" y="1943100"/>
          <a:ext cx="3430270" cy="4457700"/>
        </p:xfrm>
        <a:graphic>
          <a:graphicData uri="http://schemas.openxmlformats.org/drawingml/2006/table">
            <a:tbl>
              <a:tblPr/>
              <a:tblGrid>
                <a:gridCol w="3430270"/>
              </a:tblGrid>
              <a:tr h="4451350">
                <a:tc>
                  <a:txBody>
                    <a:bodyPr/>
                    <a:lstStyle/>
                    <a:p>
                      <a:pPr algn="l" rtl="0" eaLnBrk="0">
                        <a:lnSpc>
                          <a:spcPct val="100000"/>
                        </a:lnSpc>
                      </a:pPr>
                      <a:endParaRPr lang="en-US" altLang="en-US" sz="1000" dirty="0"/>
                    </a:p>
                  </a:txBody>
                  <a:tcPr marL="0" marR="0" marT="0" marB="0" vert="horz">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tcPr>
                </a:tc>
              </a:tr>
            </a:tbl>
          </a:graphicData>
        </a:graphic>
      </p:graphicFrame>
      <p:pic>
        <p:nvPicPr>
          <p:cNvPr id="486" name="picture 486"/>
          <p:cNvPicPr>
            <a:picLocks noChangeAspect="1"/>
          </p:cNvPicPr>
          <p:nvPr/>
        </p:nvPicPr>
        <p:blipFill>
          <a:blip r:embed="rId1"/>
          <a:stretch>
            <a:fillRect/>
          </a:stretch>
        </p:blipFill>
        <p:spPr>
          <a:xfrm rot="21600000">
            <a:off x="824484" y="1965959"/>
            <a:ext cx="3381755" cy="4411979"/>
          </a:xfrm>
          <a:prstGeom prst="rect">
            <a:avLst/>
          </a:prstGeom>
        </p:spPr>
      </p:pic>
      <p:graphicFrame>
        <p:nvGraphicFramePr>
          <p:cNvPr id="488" name="table 488"/>
          <p:cNvGraphicFramePr>
            <a:graphicFrameLocks noGrp="1"/>
          </p:cNvGraphicFramePr>
          <p:nvPr/>
        </p:nvGraphicFramePr>
        <p:xfrm>
          <a:off x="4471416" y="1943100"/>
          <a:ext cx="3336925" cy="4457700"/>
        </p:xfrm>
        <a:graphic>
          <a:graphicData uri="http://schemas.openxmlformats.org/drawingml/2006/table">
            <a:tbl>
              <a:tblPr/>
              <a:tblGrid>
                <a:gridCol w="3336925"/>
              </a:tblGrid>
              <a:tr h="4451350">
                <a:tc>
                  <a:txBody>
                    <a:bodyPr/>
                    <a:lstStyle/>
                    <a:p>
                      <a:pPr algn="l" rtl="0" eaLnBrk="0">
                        <a:lnSpc>
                          <a:spcPct val="100000"/>
                        </a:lnSpc>
                      </a:pPr>
                      <a:endParaRPr lang="en-US" altLang="en-US" sz="1000" dirty="0"/>
                    </a:p>
                  </a:txBody>
                  <a:tcPr marL="0" marR="0" marT="0" marB="0" vert="horz">
                    <a:lnL w="6350" cap="flat" cmpd="sng" algn="ctr">
                      <a:solidFill>
                        <a:srgbClr val="0D2340"/>
                      </a:solidFill>
                      <a:prstDash val="solid"/>
                      <a:round/>
                      <a:headEnd type="none" w="med" len="med"/>
                      <a:tailEnd type="none" w="med" len="med"/>
                    </a:lnL>
                    <a:lnR w="6350" cap="flat" cmpd="sng" algn="ctr">
                      <a:solidFill>
                        <a:srgbClr val="0D2340"/>
                      </a:solidFill>
                      <a:prstDash val="solid"/>
                      <a:round/>
                      <a:headEnd type="none" w="med" len="med"/>
                      <a:tailEnd type="none" w="med" len="med"/>
                    </a:lnR>
                    <a:lnT w="6350" cap="flat" cmpd="sng" algn="ctr">
                      <a:solidFill>
                        <a:srgbClr val="0D2340"/>
                      </a:solidFill>
                      <a:prstDash val="solid"/>
                      <a:round/>
                      <a:headEnd type="none" w="med" len="med"/>
                      <a:tailEnd type="none" w="med" len="med"/>
                    </a:lnT>
                    <a:lnB w="6350" cap="flat" cmpd="sng" algn="ctr">
                      <a:solidFill>
                        <a:srgbClr val="0D2340"/>
                      </a:solidFill>
                      <a:prstDash val="solid"/>
                      <a:round/>
                      <a:headEnd type="none" w="med" len="med"/>
                      <a:tailEnd type="none" w="med" len="med"/>
                    </a:lnB>
                  </a:tcPr>
                </a:tc>
              </a:tr>
            </a:tbl>
          </a:graphicData>
        </a:graphic>
      </p:graphicFrame>
      <p:pic>
        <p:nvPicPr>
          <p:cNvPr id="490" name="picture 490"/>
          <p:cNvPicPr>
            <a:picLocks noChangeAspect="1"/>
          </p:cNvPicPr>
          <p:nvPr/>
        </p:nvPicPr>
        <p:blipFill>
          <a:blip r:embed="rId2"/>
          <a:stretch>
            <a:fillRect/>
          </a:stretch>
        </p:blipFill>
        <p:spPr>
          <a:xfrm rot="21600000">
            <a:off x="4495800" y="1965959"/>
            <a:ext cx="3290316" cy="4411979"/>
          </a:xfrm>
          <a:prstGeom prst="rect">
            <a:avLst/>
          </a:prstGeom>
        </p:spPr>
      </p:pic>
      <p:pic>
        <p:nvPicPr>
          <p:cNvPr id="492" name="picture 492"/>
          <p:cNvPicPr>
            <a:picLocks noChangeAspect="1"/>
          </p:cNvPicPr>
          <p:nvPr/>
        </p:nvPicPr>
        <p:blipFill>
          <a:blip r:embed="rId3"/>
          <a:stretch>
            <a:fillRect/>
          </a:stretch>
        </p:blipFill>
        <p:spPr>
          <a:xfrm rot="21600000">
            <a:off x="0" y="1057656"/>
            <a:ext cx="824484" cy="885443"/>
          </a:xfrm>
          <a:prstGeom prst="rect">
            <a:avLst/>
          </a:prstGeom>
        </p:spPr>
      </p:pic>
      <p:sp>
        <p:nvSpPr>
          <p:cNvPr id="494" name="textbox 494"/>
          <p:cNvSpPr/>
          <p:nvPr/>
        </p:nvSpPr>
        <p:spPr>
          <a:xfrm>
            <a:off x="626463" y="1410111"/>
            <a:ext cx="4484370" cy="327659"/>
          </a:xfrm>
          <a:prstGeom prst="rect">
            <a:avLst/>
          </a:prstGeom>
        </p:spPr>
        <p:txBody>
          <a:bodyPr vert="horz" wrap="square" lIns="0" tIns="0" rIns="0" bIns="0"/>
          <a:lstStyle/>
          <a:p>
            <a:pPr algn="l" rtl="0" eaLnBrk="0">
              <a:lnSpc>
                <a:spcPct val="93000"/>
              </a:lnSpc>
            </a:pPr>
            <a:endParaRPr lang="en-US" altLang="en-US" sz="100" dirty="0"/>
          </a:p>
          <a:p>
            <a:pPr marL="12700" algn="l" rtl="0" eaLnBrk="0">
              <a:lnSpc>
                <a:spcPct val="94000"/>
              </a:lnSpc>
            </a:pPr>
            <a:r>
              <a:rPr sz="2100" b="1" kern="0" spc="90" dirty="0">
                <a:solidFill>
                  <a:srgbClr val="1A4780">
                    <a:alpha val="100000"/>
                  </a:srgbClr>
                </a:solidFill>
                <a:latin typeface="微软雅黑" panose="020B0503020204020204" charset="-122"/>
                <a:ea typeface="微软雅黑" panose="020B0503020204020204" charset="-122"/>
                <a:cs typeface="微软雅黑" panose="020B0503020204020204" charset="-122"/>
              </a:rPr>
              <a:t>气体检测报警仪安全使用及维护规程</a:t>
            </a:r>
            <a:endParaRPr lang="en-US" altLang="en-US" sz="2100" dirty="0"/>
          </a:p>
        </p:txBody>
      </p:sp>
      <p:grpSp>
        <p:nvGrpSpPr>
          <p:cNvPr id="46" name="group 46"/>
          <p:cNvGrpSpPr/>
          <p:nvPr/>
        </p:nvGrpSpPr>
        <p:grpSpPr>
          <a:xfrm rot="21600000">
            <a:off x="9255251" y="1152144"/>
            <a:ext cx="704088" cy="691895"/>
            <a:chOff x="0" y="0"/>
            <a:chExt cx="704088" cy="691895"/>
          </a:xfrm>
        </p:grpSpPr>
        <p:sp>
          <p:nvSpPr>
            <p:cNvPr id="496" name="path"/>
            <p:cNvSpPr/>
            <p:nvPr/>
          </p:nvSpPr>
          <p:spPr>
            <a:xfrm>
              <a:off x="0" y="0"/>
              <a:ext cx="704088" cy="691895"/>
            </a:xfrm>
            <a:custGeom>
              <a:avLst/>
              <a:gdLst/>
              <a:ahLst/>
              <a:cxnLst/>
              <a:rect l="0" t="0" r="0" b="0"/>
              <a:pathLst>
                <a:path w="1108" h="1089">
                  <a:moveTo>
                    <a:pt x="0" y="544"/>
                  </a:moveTo>
                  <a:cubicBezTo>
                    <a:pt x="0" y="244"/>
                    <a:pt x="247" y="0"/>
                    <a:pt x="554" y="0"/>
                  </a:cubicBezTo>
                  <a:lnTo>
                    <a:pt x="554" y="0"/>
                  </a:lnTo>
                  <a:lnTo>
                    <a:pt x="554" y="0"/>
                  </a:lnTo>
                  <a:cubicBezTo>
                    <a:pt x="861" y="0"/>
                    <a:pt x="1108" y="244"/>
                    <a:pt x="1108" y="544"/>
                  </a:cubicBezTo>
                  <a:lnTo>
                    <a:pt x="1108" y="544"/>
                  </a:lnTo>
                  <a:cubicBezTo>
                    <a:pt x="1108" y="544"/>
                    <a:pt x="1108" y="544"/>
                    <a:pt x="1108" y="544"/>
                  </a:cubicBezTo>
                  <a:lnTo>
                    <a:pt x="1108" y="544"/>
                  </a:lnTo>
                  <a:lnTo>
                    <a:pt x="1108" y="544"/>
                  </a:lnTo>
                  <a:cubicBezTo>
                    <a:pt x="1108" y="844"/>
                    <a:pt x="861" y="1089"/>
                    <a:pt x="554" y="1089"/>
                  </a:cubicBezTo>
                  <a:lnTo>
                    <a:pt x="554" y="1089"/>
                  </a:lnTo>
                  <a:lnTo>
                    <a:pt x="554" y="1089"/>
                  </a:lnTo>
                  <a:cubicBezTo>
                    <a:pt x="247" y="1089"/>
                    <a:pt x="0" y="844"/>
                    <a:pt x="0" y="544"/>
                  </a:cubicBezTo>
                  <a:lnTo>
                    <a:pt x="0" y="544"/>
                  </a:lnTo>
                  <a:cubicBezTo>
                    <a:pt x="0" y="544"/>
                    <a:pt x="0" y="544"/>
                    <a:pt x="0" y="544"/>
                  </a:cubicBezTo>
                </a:path>
              </a:pathLst>
            </a:custGeom>
            <a:solidFill>
              <a:srgbClr val="FFFFFF">
                <a:alpha val="100000"/>
              </a:srgbClr>
            </a:solidFill>
            <a:ln cap="flat">
              <a:noFill/>
              <a:prstDash val="solid"/>
              <a:miter lim="0"/>
            </a:ln>
          </p:spPr>
          <p:txBody>
            <a:bodyPr rtlCol="0"/>
            <a:lstStyle/>
            <a:p>
              <a:pPr algn="ctr"/>
              <a:endParaRPr lang="zh-CN" altLang="en-US"/>
            </a:p>
          </p:txBody>
        </p:sp>
        <p:sp>
          <p:nvSpPr>
            <p:cNvPr id="498" name="textbox 498"/>
            <p:cNvSpPr/>
            <p:nvPr/>
          </p:nvSpPr>
          <p:spPr>
            <a:xfrm>
              <a:off x="-12700" y="-12700"/>
              <a:ext cx="729615" cy="760094"/>
            </a:xfrm>
            <a:prstGeom prst="rect">
              <a:avLst/>
            </a:prstGeom>
          </p:spPr>
          <p:txBody>
            <a:bodyPr vert="horz" wrap="square" lIns="0" tIns="0" rIns="0" bIns="0"/>
            <a:lstStyle/>
            <a:p>
              <a:pPr algn="l" rtl="0" eaLnBrk="0">
                <a:lnSpc>
                  <a:spcPct val="106000"/>
                </a:lnSpc>
              </a:pPr>
              <a:endParaRPr lang="en-US" altLang="en-US" sz="700" dirty="0"/>
            </a:p>
            <a:p>
              <a:pPr marL="333375" algn="l" rtl="0" eaLnBrk="0">
                <a:lnSpc>
                  <a:spcPct val="85000"/>
                </a:lnSpc>
                <a:spcBef>
                  <a:spcPts val="0"/>
                </a:spcBef>
              </a:pPr>
              <a:r>
                <a:rPr sz="1400" b="1" kern="0" spc="-20" dirty="0">
                  <a:solidFill>
                    <a:srgbClr val="FFFFFF">
                      <a:alpha val="100000"/>
                    </a:srgbClr>
                  </a:solidFill>
                  <a:latin typeface="Arial" panose="020B0604020202020204"/>
                  <a:ea typeface="Arial" panose="020B0604020202020204"/>
                  <a:cs typeface="Arial" panose="020B0604020202020204"/>
                </a:rPr>
                <a:t>1</a:t>
              </a:r>
              <a:endParaRPr lang="en-US" altLang="en-US" sz="1400" dirty="0"/>
            </a:p>
          </p:txBody>
        </p:sp>
      </p:grpSp>
      <p:sp>
        <p:nvSpPr>
          <p:cNvPr id="500" name="textbox 500"/>
          <p:cNvSpPr/>
          <p:nvPr/>
        </p:nvSpPr>
        <p:spPr>
          <a:xfrm>
            <a:off x="5405006" y="1491479"/>
            <a:ext cx="1890395" cy="229870"/>
          </a:xfrm>
          <a:prstGeom prst="rect">
            <a:avLst/>
          </a:prstGeom>
        </p:spPr>
        <p:txBody>
          <a:bodyPr vert="horz" wrap="square" lIns="0" tIns="0" rIns="0" bIns="0"/>
          <a:lstStyle/>
          <a:p>
            <a:pPr algn="l" rtl="0" eaLnBrk="0">
              <a:lnSpc>
                <a:spcPct val="79000"/>
              </a:lnSpc>
            </a:pPr>
            <a:endParaRPr lang="en-US" altLang="en-US" sz="100" dirty="0"/>
          </a:p>
          <a:p>
            <a:pPr marL="12700" algn="l" rtl="0" eaLnBrk="0">
              <a:lnSpc>
                <a:spcPct val="84000"/>
              </a:lnSpc>
            </a:pPr>
            <a:r>
              <a:rPr sz="1600" b="1" kern="0" spc="40" dirty="0">
                <a:solidFill>
                  <a:srgbClr val="003A00">
                    <a:alpha val="100000"/>
                  </a:srgbClr>
                </a:solidFill>
                <a:latin typeface="Arial" panose="020B0604020202020204"/>
                <a:ea typeface="Arial" panose="020B0604020202020204"/>
                <a:cs typeface="Arial" panose="020B0604020202020204"/>
              </a:rPr>
              <a:t>T/</a:t>
            </a:r>
            <a:r>
              <a:rPr sz="1600" b="1" kern="0" spc="0" dirty="0">
                <a:solidFill>
                  <a:srgbClr val="003A00">
                    <a:alpha val="100000"/>
                  </a:srgbClr>
                </a:solidFill>
                <a:latin typeface="Arial" panose="020B0604020202020204"/>
                <a:ea typeface="Arial" panose="020B0604020202020204"/>
                <a:cs typeface="Arial" panose="020B0604020202020204"/>
              </a:rPr>
              <a:t>CCSAS</a:t>
            </a:r>
            <a:r>
              <a:rPr sz="1600" b="1" kern="0" spc="40" dirty="0">
                <a:solidFill>
                  <a:srgbClr val="003A00">
                    <a:alpha val="100000"/>
                  </a:srgbClr>
                </a:solidFill>
                <a:latin typeface="Arial" panose="020B0604020202020204"/>
                <a:ea typeface="Arial" panose="020B0604020202020204"/>
                <a:cs typeface="Arial" panose="020B0604020202020204"/>
              </a:rPr>
              <a:t> 015-202</a:t>
            </a:r>
            <a:r>
              <a:rPr sz="1600" b="1" kern="0" spc="30" dirty="0">
                <a:solidFill>
                  <a:srgbClr val="003A00">
                    <a:alpha val="100000"/>
                  </a:srgbClr>
                </a:solidFill>
                <a:latin typeface="Arial" panose="020B0604020202020204"/>
                <a:ea typeface="Arial" panose="020B0604020202020204"/>
                <a:cs typeface="Arial" panose="020B0604020202020204"/>
              </a:rPr>
              <a:t>2</a:t>
            </a:r>
            <a:endParaRPr lang="en-US" altLang="en-US" sz="1600" dirty="0"/>
          </a:p>
        </p:txBody>
      </p:sp>
      <p:pic>
        <p:nvPicPr>
          <p:cNvPr id="502" name="picture 502"/>
          <p:cNvPicPr>
            <a:picLocks noChangeAspect="1"/>
          </p:cNvPicPr>
          <p:nvPr/>
        </p:nvPicPr>
        <p:blipFill>
          <a:blip r:embed="rId4"/>
          <a:stretch>
            <a:fillRect/>
          </a:stretch>
        </p:blipFill>
        <p:spPr>
          <a:xfrm rot="21600000">
            <a:off x="5203697" y="1572005"/>
            <a:ext cx="100584" cy="2133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4" name="picture 504"/>
          <p:cNvPicPr>
            <a:picLocks noChangeAspect="1"/>
          </p:cNvPicPr>
          <p:nvPr/>
        </p:nvPicPr>
        <p:blipFill>
          <a:blip r:embed="rId1"/>
          <a:stretch>
            <a:fillRect/>
          </a:stretch>
        </p:blipFill>
        <p:spPr>
          <a:xfrm rot="21600000">
            <a:off x="173736" y="1057656"/>
            <a:ext cx="379476" cy="870203"/>
          </a:xfrm>
          <a:prstGeom prst="rect">
            <a:avLst/>
          </a:prstGeom>
        </p:spPr>
      </p:pic>
      <p:sp>
        <p:nvSpPr>
          <p:cNvPr id="506" name="rect"/>
          <p:cNvSpPr/>
          <p:nvPr/>
        </p:nvSpPr>
        <p:spPr>
          <a:xfrm>
            <a:off x="0" y="1057656"/>
            <a:ext cx="300227" cy="885443"/>
          </a:xfrm>
          <a:prstGeom prst="rect">
            <a:avLst/>
          </a:prstGeom>
          <a:solidFill>
            <a:srgbClr val="FDFDFD">
              <a:alpha val="100000"/>
            </a:srgbClr>
          </a:solidFill>
          <a:ln cap="flat">
            <a:noFill/>
            <a:prstDash val="solid"/>
            <a:miter lim="0"/>
          </a:ln>
        </p:spPr>
        <p:txBody>
          <a:bodyPr rtlCol="0"/>
          <a:lstStyle/>
          <a:p>
            <a:pPr algn="ctr"/>
            <a:endParaRPr lang="zh-CN" altLang="en-US"/>
          </a:p>
        </p:txBody>
      </p:sp>
      <p:sp>
        <p:nvSpPr>
          <p:cNvPr id="508" name="textbox 508"/>
          <p:cNvSpPr/>
          <p:nvPr/>
        </p:nvSpPr>
        <p:spPr>
          <a:xfrm>
            <a:off x="-12700" y="1139444"/>
            <a:ext cx="9984740" cy="3997959"/>
          </a:xfrm>
          <a:prstGeom prst="rect">
            <a:avLst/>
          </a:prstGeom>
        </p:spPr>
        <p:txBody>
          <a:bodyPr vert="horz" wrap="square" lIns="0" tIns="0" rIns="0" bIns="0"/>
          <a:lstStyle/>
          <a:p>
            <a:pPr algn="l" rtl="0" eaLnBrk="0">
              <a:lnSpc>
                <a:spcPct val="129000"/>
              </a:lnSpc>
            </a:pPr>
            <a:endParaRPr lang="en-US" altLang="en-US" sz="1000" dirty="0"/>
          </a:p>
          <a:p>
            <a:pPr algn="l" rtl="0" eaLnBrk="0">
              <a:lnSpc>
                <a:spcPct val="8000"/>
              </a:lnSpc>
            </a:pPr>
            <a:endParaRPr lang="en-US" altLang="en-US" sz="100" dirty="0"/>
          </a:p>
          <a:p>
            <a:pPr marL="12700" algn="l" rtl="0" eaLnBrk="0">
              <a:lnSpc>
                <a:spcPct val="94000"/>
              </a:lnSpc>
              <a:tabLst>
                <a:tab pos="198755" algn="l"/>
              </a:tabLst>
            </a:pPr>
            <a:r>
              <a:rPr sz="2100" kern="0" spc="0" dirty="0">
                <a:solidFill>
                  <a:srgbClr val="1A4780">
                    <a:alpha val="100000"/>
                  </a:srgbClr>
                </a:solidFill>
                <a:latin typeface="Arial" panose="020B0604020202020204"/>
                <a:ea typeface="Arial" panose="020B0604020202020204"/>
                <a:cs typeface="Arial" panose="020B0604020202020204"/>
              </a:rPr>
              <a:t>	</a:t>
            </a:r>
            <a:r>
              <a:rPr sz="2100" b="1" kern="0" spc="0" dirty="0">
                <a:solidFill>
                  <a:srgbClr val="1A4780">
                    <a:alpha val="100000"/>
                  </a:srgbClr>
                </a:solidFill>
                <a:latin typeface="Arial" panose="020B0604020202020204"/>
                <a:ea typeface="Arial" panose="020B0604020202020204"/>
                <a:cs typeface="Arial" panose="020B0604020202020204"/>
              </a:rPr>
              <a:t>GDS</a:t>
            </a:r>
            <a:r>
              <a:rPr sz="2100" b="1" kern="0" spc="20" dirty="0">
                <a:solidFill>
                  <a:srgbClr val="1A4780">
                    <a:alpha val="100000"/>
                  </a:srgbClr>
                </a:solidFill>
                <a:latin typeface="微软雅黑" panose="020B0503020204020204" charset="-122"/>
                <a:ea typeface="微软雅黑" panose="020B0503020204020204" charset="-122"/>
                <a:cs typeface="微软雅黑" panose="020B0503020204020204" charset="-122"/>
              </a:rPr>
              <a:t>的使用要求                                                       </a:t>
            </a:r>
            <a:r>
              <a:rPr sz="2100" b="1" kern="0" spc="10" dirty="0">
                <a:solidFill>
                  <a:srgbClr val="1A4780">
                    <a:alpha val="100000"/>
                  </a:srgbClr>
                </a:solidFill>
                <a:latin typeface="微软雅黑" panose="020B0503020204020204" charset="-122"/>
                <a:ea typeface="微软雅黑" panose="020B0503020204020204" charset="-122"/>
                <a:cs typeface="微软雅黑" panose="020B0503020204020204" charset="-122"/>
              </a:rPr>
              <a:t>                           </a:t>
            </a:r>
            <a:r>
              <a:rPr sz="2300" b="1" kern="0" spc="10" baseline="23000" dirty="0">
                <a:solidFill>
                  <a:srgbClr val="FF0000">
                    <a:alpha val="100000"/>
                  </a:srgbClr>
                </a:solidFill>
                <a:latin typeface="Arial" panose="020B0604020202020204"/>
                <a:ea typeface="Arial" panose="020B0604020202020204"/>
                <a:cs typeface="Arial" panose="020B0604020202020204"/>
              </a:rPr>
              <a:t>1</a:t>
            </a:r>
            <a:r>
              <a:rPr sz="1400" b="1" kern="0" spc="10" dirty="0">
                <a:solidFill>
                  <a:srgbClr val="FF0000">
                    <a:alpha val="100000"/>
                  </a:srgbClr>
                </a:solidFill>
                <a:latin typeface="Arial" panose="020B0604020202020204"/>
                <a:ea typeface="Arial" panose="020B0604020202020204"/>
                <a:cs typeface="Arial" panose="020B0604020202020204"/>
              </a:rPr>
              <a:t>       </a:t>
            </a:r>
            <a:endParaRPr lang="en-US" altLang="en-US" sz="1400" dirty="0"/>
          </a:p>
          <a:p>
            <a:pPr algn="l" rtl="0" eaLnBrk="0">
              <a:lnSpc>
                <a:spcPct val="105000"/>
              </a:lnSpc>
            </a:pPr>
            <a:endParaRPr lang="en-US" altLang="en-US" sz="1000" dirty="0"/>
          </a:p>
          <a:p>
            <a:pPr algn="l" rtl="0" eaLnBrk="0">
              <a:lnSpc>
                <a:spcPct val="105000"/>
              </a:lnSpc>
            </a:pPr>
            <a:endParaRPr lang="en-US" altLang="en-US" sz="1000" dirty="0"/>
          </a:p>
          <a:p>
            <a:pPr marL="440055" algn="l" rtl="0" eaLnBrk="0">
              <a:lnSpc>
                <a:spcPct val="94000"/>
              </a:lnSpc>
              <a:spcBef>
                <a:spcPts val="485"/>
              </a:spcBef>
            </a:pPr>
            <a:r>
              <a:rPr sz="16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5.1</a:t>
            </a:r>
            <a:r>
              <a:rPr sz="1600" b="1" kern="0" spc="1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6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固定式仪器</a:t>
            </a:r>
            <a:endParaRPr lang="en-US" altLang="en-US" sz="1600" dirty="0"/>
          </a:p>
          <a:p>
            <a:pPr marL="440055" algn="l" rtl="0" eaLnBrk="0">
              <a:lnSpc>
                <a:spcPct val="90000"/>
              </a:lnSpc>
              <a:spcBef>
                <a:spcPts val="1115"/>
              </a:spcBef>
            </a:pPr>
            <a:r>
              <a:rPr sz="16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5.1.1配置</a:t>
            </a:r>
            <a:endParaRPr lang="en-US" altLang="en-US" sz="1600" dirty="0"/>
          </a:p>
          <a:p>
            <a:pPr marL="440055" algn="l" rtl="0" eaLnBrk="0">
              <a:lnSpc>
                <a:spcPct val="94000"/>
              </a:lnSpc>
              <a:spcBef>
                <a:spcPts val="175"/>
              </a:spcBef>
            </a:pP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hlinkClick r:id="rId2">
                  <a:extLst>
                    <a:ext uri="{DAF060AB-1E55-43B9-8AAB-6FB025537F2F}">
                      <wpsdc:hlinkClr xmlns:wpsdc="http://www.wps.cn/officeDocument/2017/drawingmlCustomData" val="000000"/>
                      <wpsdc:folHlinkClr xmlns:wpsdc="http://www.wps.cn/officeDocument/2017/drawingmlCustomData" val="000000"/>
                      <wpsdc:hlinkUnderline xmlns:wpsdc="http://www.wps.cn/officeDocument/2017/drawingmlCustomData" val="0"/>
                    </a:ext>
                  </a:extLst>
                </a:hlinkClick>
              </a:rPr>
              <a:t>5.1.1.1</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在可</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能发生有毒有害、易燃易爆气体泄漏及无序释放的场所，</a:t>
            </a:r>
            <a:r>
              <a:rPr sz="16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应设置固定式</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仪器。</a:t>
            </a:r>
            <a:endParaRPr lang="en-US" altLang="en-US" sz="1600" dirty="0"/>
          </a:p>
          <a:p>
            <a:pPr marL="424815" indent="14605" algn="l" rtl="0" eaLnBrk="0">
              <a:lnSpc>
                <a:spcPct val="98000"/>
              </a:lnSpc>
              <a:spcBef>
                <a:spcPts val="195"/>
              </a:spcBef>
            </a:pP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hlinkClick r:id="rId3">
                  <a:extLst>
                    <a:ext uri="{DAF060AB-1E55-43B9-8AAB-6FB025537F2F}">
                      <wpsdc:hlinkClr xmlns:wpsdc="http://www.wps.cn/officeDocument/2017/drawingmlCustomData" val="000000"/>
                      <wpsdc:folHlinkClr xmlns:wpsdc="http://www.wps.cn/officeDocument/2017/drawingmlCustomData" val="000000"/>
                      <wpsdc:hlinkUnderline xmlns:wpsdc="http://www.wps.cn/officeDocument/2017/drawingmlCustomData" val="0"/>
                    </a:ext>
                  </a:extLst>
                </a:hlinkClick>
              </a:rPr>
              <a:t>5.1.1.2</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现场探测器应配置仪表位号牌。当采用电子屏或报警控制器显示报警</a:t>
            </a:r>
            <a:r>
              <a:rPr sz="16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信号时，</a:t>
            </a:r>
            <a:r>
              <a:rPr sz="16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应显示报警点</a:t>
            </a:r>
            <a:r>
              <a:rPr sz="16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位     </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置、通道对应关系一览表、平面布置图等，便于操作值守人员迅速判明报警探测</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器位置。</a:t>
            </a:r>
            <a:endParaRPr lang="en-US" altLang="en-US" sz="1600" dirty="0"/>
          </a:p>
          <a:p>
            <a:pPr marL="440055" algn="l" rtl="0" eaLnBrk="0">
              <a:lnSpc>
                <a:spcPct val="94000"/>
              </a:lnSpc>
              <a:spcBef>
                <a:spcPts val="175"/>
              </a:spcBef>
            </a:pP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hlinkClick r:id="rId4">
                  <a:extLst>
                    <a:ext uri="{DAF060AB-1E55-43B9-8AAB-6FB025537F2F}">
                      <wpsdc:hlinkClr xmlns:wpsdc="http://www.wps.cn/officeDocument/2017/drawingmlCustomData" val="000000"/>
                      <wpsdc:folHlinkClr xmlns:wpsdc="http://www.wps.cn/officeDocument/2017/drawingmlCustomData" val="000000"/>
                      <wpsdc:hlinkUnderline xmlns:wpsdc="http://www.wps.cn/officeDocument/2017/drawingmlCustomData" val="0"/>
                    </a:ext>
                  </a:extLst>
                </a:hlinkClick>
              </a:rPr>
              <a:t>5.1.1.3</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系统投用前，</a:t>
            </a:r>
            <a:r>
              <a:rPr sz="16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应确认报警控制器（二次表）与现场探测器的数据传输正常，数值显示一致</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600" dirty="0"/>
          </a:p>
          <a:p>
            <a:pPr marL="425450" indent="13970" algn="l" rtl="0" eaLnBrk="0">
              <a:lnSpc>
                <a:spcPct val="100000"/>
              </a:lnSpc>
              <a:spcBef>
                <a:spcPts val="180"/>
              </a:spcBef>
            </a:pP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hlinkClick r:id="rId5">
                  <a:extLst>
                    <a:ext uri="{DAF060AB-1E55-43B9-8AAB-6FB025537F2F}">
                      <wpsdc:hlinkClr xmlns:wpsdc="http://www.wps.cn/officeDocument/2017/drawingmlCustomData" val="000000"/>
                      <wpsdc:folHlinkClr xmlns:wpsdc="http://www.wps.cn/officeDocument/2017/drawingmlCustomData" val="000000"/>
                      <wpsdc:hlinkUnderline xmlns:wpsdc="http://www.wps.cn/officeDocument/2017/drawingmlCustomData" val="0"/>
                    </a:ext>
                  </a:extLst>
                </a:hlinkClick>
              </a:rPr>
              <a:t>5.1.1.4</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报警控制器接收到探测器的报警信号时，应发出声、光报警信号，指</a:t>
            </a:r>
            <a:r>
              <a:rPr sz="16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示报警部位，记录报警时     </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间，并予以保持。经确</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认、处置后才可人工停止报警，并保证可随时接收及显示报警信号。当多台仪      </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器同时报警时，</a:t>
            </a:r>
            <a:r>
              <a:rPr sz="16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应能区分最先报</a:t>
            </a:r>
            <a:r>
              <a:rPr sz="16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警的仪器</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600" dirty="0"/>
          </a:p>
          <a:p>
            <a:pPr marL="424815" indent="14605" algn="l" rtl="0" eaLnBrk="0">
              <a:lnSpc>
                <a:spcPct val="98000"/>
              </a:lnSpc>
              <a:spcBef>
                <a:spcPts val="195"/>
              </a:spcBef>
            </a:pP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hlinkClick r:id="rId6">
                  <a:extLst>
                    <a:ext uri="{DAF060AB-1E55-43B9-8AAB-6FB025537F2F}">
                      <wpsdc:hlinkClr xmlns:wpsdc="http://www.wps.cn/officeDocument/2017/drawingmlCustomData" val="000000"/>
                      <wpsdc:folHlinkClr xmlns:wpsdc="http://www.wps.cn/officeDocument/2017/drawingmlCustomData" val="000000"/>
                      <wpsdc:hlinkUnderline xmlns:wpsdc="http://www.wps.cn/officeDocument/2017/drawingmlCustomData" val="0"/>
                    </a:ext>
                  </a:extLst>
                </a:hlinkClick>
              </a:rPr>
              <a:t>5.1.1.5</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当有报警、故障、屏蔽等信号输入时，报警控制器应显示输入信号的</a:t>
            </a:r>
            <a:r>
              <a:rPr sz="16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名称、时间、部位、类别     </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等信息，并具有传输状态指示，具备连续记录、事故预警、信息存储</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等功能。</a:t>
            </a:r>
            <a:endParaRPr lang="en-US" altLang="en-US" sz="1600" dirty="0"/>
          </a:p>
          <a:p>
            <a:pPr marL="440055" algn="l" rtl="0" eaLnBrk="0">
              <a:lnSpc>
                <a:spcPct val="94000"/>
              </a:lnSpc>
              <a:spcBef>
                <a:spcPts val="175"/>
              </a:spcBef>
            </a:pP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hlinkClick r:id="rId7">
                  <a:extLst>
                    <a:ext uri="{DAF060AB-1E55-43B9-8AAB-6FB025537F2F}">
                      <wpsdc:hlinkClr xmlns:wpsdc="http://www.wps.cn/officeDocument/2017/drawingmlCustomData" val="000000"/>
                      <wpsdc:folHlinkClr xmlns:wpsdc="http://www.wps.cn/officeDocument/2017/drawingmlCustomData" val="000000"/>
                      <wpsdc:hlinkUnderline xmlns:wpsdc="http://www.wps.cn/officeDocument/2017/drawingmlCustomData" val="0"/>
                    </a:ext>
                  </a:extLst>
                </a:hlinkClick>
              </a:rPr>
              <a:t>5.1.1.6</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仪器应适用现场温度、气压、湿度、粉尘等的变化，具备符合条件的防护性能。</a:t>
            </a:r>
            <a:endParaRPr lang="en-US" altLang="en-US" sz="1600" dirty="0"/>
          </a:p>
        </p:txBody>
      </p:sp>
      <p:sp>
        <p:nvSpPr>
          <p:cNvPr id="510" name="path"/>
          <p:cNvSpPr/>
          <p:nvPr/>
        </p:nvSpPr>
        <p:spPr>
          <a:xfrm>
            <a:off x="9220741" y="1152144"/>
            <a:ext cx="704088" cy="691895"/>
          </a:xfrm>
          <a:custGeom>
            <a:avLst/>
            <a:gdLst/>
            <a:ahLst/>
            <a:cxnLst/>
            <a:rect l="0" t="0" r="0" b="0"/>
            <a:pathLst>
              <a:path w="1108" h="1089">
                <a:moveTo>
                  <a:pt x="0" y="544"/>
                </a:moveTo>
                <a:cubicBezTo>
                  <a:pt x="0" y="244"/>
                  <a:pt x="247" y="0"/>
                  <a:pt x="554" y="0"/>
                </a:cubicBezTo>
                <a:lnTo>
                  <a:pt x="554" y="0"/>
                </a:lnTo>
                <a:lnTo>
                  <a:pt x="554" y="0"/>
                </a:lnTo>
                <a:cubicBezTo>
                  <a:pt x="861" y="0"/>
                  <a:pt x="1108" y="244"/>
                  <a:pt x="1108" y="544"/>
                </a:cubicBezTo>
                <a:lnTo>
                  <a:pt x="1108" y="544"/>
                </a:lnTo>
                <a:cubicBezTo>
                  <a:pt x="1108" y="544"/>
                  <a:pt x="1108" y="544"/>
                  <a:pt x="1108" y="544"/>
                </a:cubicBezTo>
                <a:lnTo>
                  <a:pt x="1108" y="544"/>
                </a:lnTo>
                <a:lnTo>
                  <a:pt x="1108" y="544"/>
                </a:lnTo>
                <a:cubicBezTo>
                  <a:pt x="1108" y="844"/>
                  <a:pt x="861" y="1089"/>
                  <a:pt x="554" y="1089"/>
                </a:cubicBezTo>
                <a:lnTo>
                  <a:pt x="554" y="1089"/>
                </a:lnTo>
                <a:lnTo>
                  <a:pt x="554" y="1089"/>
                </a:lnTo>
                <a:cubicBezTo>
                  <a:pt x="247" y="1089"/>
                  <a:pt x="0" y="844"/>
                  <a:pt x="0" y="544"/>
                </a:cubicBezTo>
                <a:lnTo>
                  <a:pt x="0" y="544"/>
                </a:lnTo>
                <a:cubicBezTo>
                  <a:pt x="0" y="544"/>
                  <a:pt x="0" y="544"/>
                  <a:pt x="0" y="544"/>
                </a:cubicBezTo>
              </a:path>
            </a:pathLst>
          </a:custGeom>
          <a:solidFill>
            <a:srgbClr val="FFFFFF">
              <a:alpha val="100000"/>
            </a:srgbClr>
          </a:solidFill>
          <a:ln cap="flat">
            <a:noFill/>
            <a:prstDash val="solid"/>
            <a:miter lim="0"/>
          </a:ln>
        </p:spPr>
        <p:txBody>
          <a:bodyPr rtlCol="0"/>
          <a:lstStyle/>
          <a:p>
            <a:pPr algn="ctr"/>
            <a:endParaRPr lang="zh-CN"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textbox 512"/>
          <p:cNvSpPr/>
          <p:nvPr/>
        </p:nvSpPr>
        <p:spPr>
          <a:xfrm>
            <a:off x="399700" y="2800359"/>
            <a:ext cx="8688705" cy="756919"/>
          </a:xfrm>
          <a:prstGeom prst="rect">
            <a:avLst/>
          </a:prstGeom>
        </p:spPr>
        <p:txBody>
          <a:bodyPr vert="horz" wrap="square" lIns="0" tIns="0" rIns="0" bIns="0"/>
          <a:lstStyle/>
          <a:p>
            <a:pPr algn="l" rtl="0" eaLnBrk="0">
              <a:lnSpc>
                <a:spcPct val="76000"/>
              </a:lnSpc>
            </a:pPr>
            <a:endParaRPr lang="en-US" altLang="en-US" sz="100" dirty="0"/>
          </a:p>
          <a:p>
            <a:pPr marL="26035" algn="l" rtl="0" eaLnBrk="0">
              <a:lnSpc>
                <a:spcPct val="94000"/>
              </a:lnSpc>
            </a:pP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hlinkClick r:id="rId1">
                  <a:extLst>
                    <a:ext uri="{DAF060AB-1E55-43B9-8AAB-6FB025537F2F}">
                      <wpsdc:hlinkClr xmlns:wpsdc="http://www.wps.cn/officeDocument/2017/drawingmlCustomData" val="000000"/>
                      <wpsdc:folHlinkClr xmlns:wpsdc="http://www.wps.cn/officeDocument/2017/drawingmlCustomData" val="000000"/>
                      <wpsdc:hlinkUnderline xmlns:wpsdc="http://www.wps.cn/officeDocument/2017/drawingmlCustomData" val="0"/>
                    </a:ext>
                  </a:extLst>
                </a:hlinkClick>
              </a:rPr>
              <a:t>5.1.2.1</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测量范围及报警值设定应符合</a:t>
            </a:r>
            <a:r>
              <a:rPr sz="16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GB</a:t>
            </a:r>
            <a:r>
              <a:rPr sz="16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/T50493的要求。</a:t>
            </a:r>
            <a:endParaRPr lang="en-US" altLang="en-US" sz="1600" dirty="0"/>
          </a:p>
          <a:p>
            <a:pPr marL="12700" indent="13335" algn="l" rtl="0" eaLnBrk="0">
              <a:lnSpc>
                <a:spcPct val="99000"/>
              </a:lnSpc>
              <a:spcBef>
                <a:spcPts val="160"/>
              </a:spcBef>
            </a:pP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hlinkClick r:id="rId2">
                  <a:extLst>
                    <a:ext uri="{DAF060AB-1E55-43B9-8AAB-6FB025537F2F}">
                      <wpsdc:hlinkClr xmlns:wpsdc="http://www.wps.cn/officeDocument/2017/drawingmlCustomData" val="000000"/>
                      <wpsdc:folHlinkClr xmlns:wpsdc="http://www.wps.cn/officeDocument/2017/drawingmlCustomData" val="000000"/>
                      <wpsdc:hlinkUnderline xmlns:wpsdc="http://www.wps.cn/officeDocument/2017/drawingmlCustomData" val="0"/>
                    </a:ext>
                  </a:extLst>
                </a:hlinkClick>
              </a:rPr>
              <a:t>5.1.2.2</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报警值设定应以设</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计资料为准，不应随意改动。确需修改报警值，应执行变更管理程序</a:t>
            </a:r>
            <a:r>
              <a:rPr sz="16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并重新进行检验。</a:t>
            </a:r>
            <a:endParaRPr lang="en-US" altLang="en-US" sz="1600" dirty="0"/>
          </a:p>
        </p:txBody>
      </p:sp>
      <p:sp>
        <p:nvSpPr>
          <p:cNvPr id="514" name="textbox 514"/>
          <p:cNvSpPr/>
          <p:nvPr/>
        </p:nvSpPr>
        <p:spPr>
          <a:xfrm>
            <a:off x="445008" y="4030980"/>
            <a:ext cx="8806815" cy="528955"/>
          </a:xfrm>
          <a:prstGeom prst="rect">
            <a:avLst/>
          </a:prstGeom>
          <a:solidFill>
            <a:srgbClr val="C0C0C0"/>
          </a:solidFill>
        </p:spPr>
        <p:txBody>
          <a:bodyPr vert="horz" wrap="square" lIns="0" tIns="0" rIns="0" bIns="0"/>
          <a:lstStyle/>
          <a:p>
            <a:pPr algn="l" rtl="0" eaLnBrk="0">
              <a:lnSpc>
                <a:spcPct val="109000"/>
              </a:lnSpc>
            </a:pPr>
            <a:endParaRPr lang="en-US" altLang="en-US" sz="300" dirty="0"/>
          </a:p>
          <a:p>
            <a:pPr marL="1270" algn="l" rtl="0" eaLnBrk="0">
              <a:lnSpc>
                <a:spcPct val="98000"/>
              </a:lnSpc>
              <a:spcBef>
                <a:spcPts val="5"/>
              </a:spcBef>
            </a:pPr>
            <a:r>
              <a:rPr sz="1600" b="1" kern="0" spc="50" dirty="0">
                <a:solidFill>
                  <a:srgbClr val="133560">
                    <a:alpha val="100000"/>
                  </a:srgbClr>
                </a:solidFill>
                <a:latin typeface="微软雅黑" panose="020B0503020204020204" charset="-122"/>
                <a:ea typeface="微软雅黑" panose="020B0503020204020204" charset="-122"/>
                <a:cs typeface="微软雅黑" panose="020B0503020204020204" charset="-122"/>
              </a:rPr>
              <a:t>在实际运行中，对于有毒气体报警值的设定值，考虑到职业卫生等专业部门对规范的理解和要求</a:t>
            </a:r>
            <a:r>
              <a:rPr sz="1600" b="1" kern="0" spc="10" dirty="0">
                <a:solidFill>
                  <a:srgbClr val="133560">
                    <a:alpha val="100000"/>
                  </a:srgbClr>
                </a:solidFill>
                <a:latin typeface="微软雅黑" panose="020B0503020204020204" charset="-122"/>
                <a:ea typeface="微软雅黑" panose="020B0503020204020204" charset="-122"/>
                <a:cs typeface="微软雅黑" panose="020B0503020204020204" charset="-122"/>
              </a:rPr>
              <a:t> </a:t>
            </a:r>
            <a:r>
              <a:rPr sz="1600" b="1" kern="0" spc="50" dirty="0">
                <a:solidFill>
                  <a:srgbClr val="133560">
                    <a:alpha val="100000"/>
                  </a:srgbClr>
                </a:solidFill>
                <a:latin typeface="微软雅黑" panose="020B0503020204020204" charset="-122"/>
                <a:ea typeface="微软雅黑" panose="020B0503020204020204" charset="-122"/>
                <a:cs typeface="微软雅黑" panose="020B0503020204020204" charset="-122"/>
              </a:rPr>
              <a:t>不同，往往以</a:t>
            </a:r>
            <a:r>
              <a:rPr sz="1600" b="1" u="sng"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卫生专业文件</a:t>
            </a:r>
            <a:r>
              <a:rPr sz="1600" b="1" kern="0" spc="50" dirty="0">
                <a:solidFill>
                  <a:srgbClr val="133560">
                    <a:alpha val="100000"/>
                  </a:srgbClr>
                </a:solidFill>
                <a:latin typeface="微软雅黑" panose="020B0503020204020204" charset="-122"/>
                <a:ea typeface="微软雅黑" panose="020B0503020204020204" charset="-122"/>
                <a:cs typeface="微软雅黑" panose="020B0503020204020204" charset="-122"/>
              </a:rPr>
              <a:t>而不是有毒气体报警器相关技术标准规范，避免产生报警值设置合规</a:t>
            </a:r>
            <a:endParaRPr lang="en-US" altLang="en-US" sz="1600" dirty="0"/>
          </a:p>
        </p:txBody>
      </p:sp>
      <p:pic>
        <p:nvPicPr>
          <p:cNvPr id="516" name="picture 516"/>
          <p:cNvPicPr>
            <a:picLocks noChangeAspect="1"/>
          </p:cNvPicPr>
          <p:nvPr/>
        </p:nvPicPr>
        <p:blipFill>
          <a:blip r:embed="rId3"/>
          <a:stretch>
            <a:fillRect/>
          </a:stretch>
        </p:blipFill>
        <p:spPr>
          <a:xfrm rot="21600000">
            <a:off x="173736" y="1057656"/>
            <a:ext cx="650748" cy="870203"/>
          </a:xfrm>
          <a:prstGeom prst="rect">
            <a:avLst/>
          </a:prstGeom>
        </p:spPr>
      </p:pic>
      <p:sp>
        <p:nvSpPr>
          <p:cNvPr id="518" name="textbox 518"/>
          <p:cNvSpPr/>
          <p:nvPr/>
        </p:nvSpPr>
        <p:spPr>
          <a:xfrm>
            <a:off x="260213" y="1355510"/>
            <a:ext cx="2771139" cy="1447164"/>
          </a:xfrm>
          <a:prstGeom prst="rect">
            <a:avLst/>
          </a:prstGeom>
        </p:spPr>
        <p:txBody>
          <a:bodyPr vert="horz" wrap="square" lIns="0" tIns="0" rIns="0" bIns="0"/>
          <a:lstStyle/>
          <a:p>
            <a:pPr algn="l" rtl="0" eaLnBrk="0">
              <a:lnSpc>
                <a:spcPct val="90000"/>
              </a:lnSpc>
            </a:pPr>
            <a:endParaRPr lang="en-US" altLang="en-US" sz="100" dirty="0"/>
          </a:p>
          <a:p>
            <a:pPr marL="12700" algn="l" rtl="0" eaLnBrk="0">
              <a:lnSpc>
                <a:spcPct val="94000"/>
              </a:lnSpc>
            </a:pPr>
            <a:r>
              <a:rPr sz="2100" b="1" kern="0" spc="50" dirty="0">
                <a:solidFill>
                  <a:srgbClr val="1A4780">
                    <a:alpha val="100000"/>
                  </a:srgbClr>
                </a:solidFill>
                <a:latin typeface="Arial" panose="020B0604020202020204"/>
                <a:ea typeface="Arial" panose="020B0604020202020204"/>
                <a:cs typeface="Arial" panose="020B0604020202020204"/>
              </a:rPr>
              <a:t>5. </a:t>
            </a:r>
            <a:r>
              <a:rPr sz="2100" b="1" kern="0" spc="50" dirty="0">
                <a:solidFill>
                  <a:srgbClr val="1A4780">
                    <a:alpha val="100000"/>
                  </a:srgbClr>
                </a:solidFill>
                <a:latin typeface="微软雅黑" panose="020B0503020204020204" charset="-122"/>
                <a:ea typeface="微软雅黑" panose="020B0503020204020204" charset="-122"/>
                <a:cs typeface="微软雅黑" panose="020B0503020204020204" charset="-122"/>
              </a:rPr>
              <a:t>使用要求</a:t>
            </a:r>
            <a:endParaRPr lang="en-US" altLang="en-US" sz="2100" dirty="0"/>
          </a:p>
          <a:p>
            <a:pPr algn="l" rtl="0" eaLnBrk="0">
              <a:lnSpc>
                <a:spcPct val="130000"/>
              </a:lnSpc>
            </a:pPr>
            <a:endParaRPr lang="en-US" altLang="en-US" sz="1000" dirty="0"/>
          </a:p>
          <a:p>
            <a:pPr algn="l" rtl="0" eaLnBrk="0">
              <a:lnSpc>
                <a:spcPct val="130000"/>
              </a:lnSpc>
            </a:pPr>
            <a:endParaRPr lang="en-US" altLang="en-US" sz="1000" dirty="0"/>
          </a:p>
          <a:p>
            <a:pPr marL="165735" algn="l" rtl="0" eaLnBrk="0">
              <a:lnSpc>
                <a:spcPct val="94000"/>
              </a:lnSpc>
              <a:spcBef>
                <a:spcPts val="485"/>
              </a:spcBef>
            </a:pPr>
            <a:r>
              <a:rPr sz="16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5.1固定式仪器</a:t>
            </a:r>
            <a:endParaRPr lang="en-US" altLang="en-US" sz="1600" dirty="0"/>
          </a:p>
          <a:p>
            <a:pPr algn="l" rtl="0" eaLnBrk="0">
              <a:lnSpc>
                <a:spcPct val="102000"/>
              </a:lnSpc>
            </a:pPr>
            <a:endParaRPr lang="en-US" altLang="en-US" sz="1300" dirty="0"/>
          </a:p>
          <a:p>
            <a:pPr algn="l" rtl="0" eaLnBrk="0">
              <a:lnSpc>
                <a:spcPct val="10000"/>
              </a:lnSpc>
            </a:pPr>
            <a:endParaRPr lang="en-US" altLang="en-US" sz="100" dirty="0"/>
          </a:p>
          <a:p>
            <a:pPr algn="r" rtl="0" eaLnBrk="0">
              <a:lnSpc>
                <a:spcPct val="94000"/>
              </a:lnSpc>
            </a:pPr>
            <a:r>
              <a:rPr sz="16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5.1.2测量范围及报警值设定</a:t>
            </a:r>
            <a:endParaRPr lang="en-US" altLang="en-US" sz="1600" dirty="0"/>
          </a:p>
        </p:txBody>
      </p:sp>
      <p:sp>
        <p:nvSpPr>
          <p:cNvPr id="520" name="path"/>
          <p:cNvSpPr/>
          <p:nvPr/>
        </p:nvSpPr>
        <p:spPr>
          <a:xfrm>
            <a:off x="9255251" y="1152144"/>
            <a:ext cx="704088" cy="691895"/>
          </a:xfrm>
          <a:custGeom>
            <a:avLst/>
            <a:gdLst/>
            <a:ahLst/>
            <a:cxnLst/>
            <a:rect l="0" t="0" r="0" b="0"/>
            <a:pathLst>
              <a:path w="1108" h="1089">
                <a:moveTo>
                  <a:pt x="0" y="544"/>
                </a:moveTo>
                <a:cubicBezTo>
                  <a:pt x="0" y="244"/>
                  <a:pt x="247" y="0"/>
                  <a:pt x="554" y="0"/>
                </a:cubicBezTo>
                <a:lnTo>
                  <a:pt x="554" y="0"/>
                </a:lnTo>
                <a:lnTo>
                  <a:pt x="554" y="0"/>
                </a:lnTo>
                <a:cubicBezTo>
                  <a:pt x="861" y="0"/>
                  <a:pt x="1108" y="244"/>
                  <a:pt x="1108" y="544"/>
                </a:cubicBezTo>
                <a:lnTo>
                  <a:pt x="1108" y="544"/>
                </a:lnTo>
                <a:cubicBezTo>
                  <a:pt x="1108" y="544"/>
                  <a:pt x="1108" y="544"/>
                  <a:pt x="1108" y="544"/>
                </a:cubicBezTo>
                <a:lnTo>
                  <a:pt x="1108" y="544"/>
                </a:lnTo>
                <a:lnTo>
                  <a:pt x="1108" y="544"/>
                </a:lnTo>
                <a:cubicBezTo>
                  <a:pt x="1108" y="844"/>
                  <a:pt x="861" y="1089"/>
                  <a:pt x="554" y="1089"/>
                </a:cubicBezTo>
                <a:lnTo>
                  <a:pt x="554" y="1089"/>
                </a:lnTo>
                <a:lnTo>
                  <a:pt x="554" y="1089"/>
                </a:lnTo>
                <a:cubicBezTo>
                  <a:pt x="247" y="1089"/>
                  <a:pt x="0" y="844"/>
                  <a:pt x="0" y="544"/>
                </a:cubicBezTo>
                <a:lnTo>
                  <a:pt x="0" y="544"/>
                </a:lnTo>
                <a:cubicBezTo>
                  <a:pt x="0" y="544"/>
                  <a:pt x="0" y="544"/>
                  <a:pt x="0" y="544"/>
                </a:cubicBezTo>
              </a:path>
            </a:pathLst>
          </a:custGeom>
          <a:solidFill>
            <a:srgbClr val="FFFFFF">
              <a:alpha val="100000"/>
            </a:srgbClr>
          </a:solidFill>
          <a:ln cap="flat">
            <a:noFill/>
            <a:prstDash val="solid"/>
            <a:miter lim="0"/>
          </a:ln>
        </p:spPr>
        <p:txBody>
          <a:bodyPr rtlCol="0"/>
          <a:lstStyle/>
          <a:p>
            <a:pPr algn="ctr"/>
            <a:endParaRPr lang="zh-CN" altLang="en-US"/>
          </a:p>
        </p:txBody>
      </p:sp>
      <p:sp>
        <p:nvSpPr>
          <p:cNvPr id="522" name="textbox 522"/>
          <p:cNvSpPr/>
          <p:nvPr/>
        </p:nvSpPr>
        <p:spPr>
          <a:xfrm>
            <a:off x="445008" y="4533900"/>
            <a:ext cx="1051560" cy="277495"/>
          </a:xfrm>
          <a:prstGeom prst="rect">
            <a:avLst/>
          </a:prstGeom>
          <a:solidFill>
            <a:srgbClr val="C0C0C0"/>
          </a:solidFill>
        </p:spPr>
        <p:txBody>
          <a:bodyPr vert="horz" wrap="square" lIns="0" tIns="0" rIns="0" bIns="0"/>
          <a:lstStyle/>
          <a:p>
            <a:pPr algn="l" rtl="0" eaLnBrk="0">
              <a:lnSpc>
                <a:spcPct val="103000"/>
              </a:lnSpc>
            </a:pPr>
            <a:endParaRPr lang="en-US" altLang="en-US" sz="300" dirty="0"/>
          </a:p>
          <a:p>
            <a:pPr marL="1905" algn="l" rtl="0" eaLnBrk="0">
              <a:lnSpc>
                <a:spcPct val="94000"/>
              </a:lnSpc>
              <a:spcBef>
                <a:spcPts val="0"/>
              </a:spcBef>
            </a:pPr>
            <a:r>
              <a:rPr sz="1600" b="1" kern="0" spc="30" dirty="0">
                <a:solidFill>
                  <a:srgbClr val="133560">
                    <a:alpha val="100000"/>
                  </a:srgbClr>
                </a:solidFill>
                <a:latin typeface="微软雅黑" panose="020B0503020204020204" charset="-122"/>
                <a:ea typeface="微软雅黑" panose="020B0503020204020204" charset="-122"/>
                <a:cs typeface="微软雅黑" panose="020B0503020204020204" charset="-122"/>
              </a:rPr>
              <a:t>性的争议。</a:t>
            </a:r>
            <a:endParaRPr lang="en-US" altLang="en-US" sz="1600" dirty="0"/>
          </a:p>
        </p:txBody>
      </p:sp>
      <p:sp>
        <p:nvSpPr>
          <p:cNvPr id="524" name="textbox 524"/>
          <p:cNvSpPr/>
          <p:nvPr/>
        </p:nvSpPr>
        <p:spPr>
          <a:xfrm>
            <a:off x="8924997" y="1381347"/>
            <a:ext cx="111125" cy="204470"/>
          </a:xfrm>
          <a:prstGeom prst="rect">
            <a:avLst/>
          </a:prstGeom>
        </p:spPr>
        <p:txBody>
          <a:bodyPr vert="horz" wrap="square" lIns="0" tIns="0" rIns="0" bIns="0"/>
          <a:lstStyle/>
          <a:p>
            <a:pPr algn="l" rtl="0" eaLnBrk="0">
              <a:lnSpc>
                <a:spcPct val="86000"/>
              </a:lnSpc>
            </a:pPr>
            <a:endParaRPr lang="en-US" altLang="en-US" sz="100" dirty="0"/>
          </a:p>
          <a:p>
            <a:pPr algn="r" rtl="0" eaLnBrk="0">
              <a:lnSpc>
                <a:spcPct val="90000"/>
              </a:lnSpc>
            </a:pPr>
            <a:r>
              <a:rPr sz="1300" b="1" kern="0" spc="-70" dirty="0">
                <a:solidFill>
                  <a:srgbClr val="FF0000">
                    <a:alpha val="100000"/>
                  </a:srgbClr>
                </a:solidFill>
                <a:latin typeface="Arial" panose="020B0604020202020204"/>
                <a:ea typeface="Arial" panose="020B0604020202020204"/>
                <a:cs typeface="Arial" panose="020B0604020202020204"/>
              </a:rPr>
              <a:t>1</a:t>
            </a:r>
            <a:endParaRPr lang="en-US" altLang="en-US" sz="13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6" name="picture 526"/>
          <p:cNvPicPr>
            <a:picLocks noChangeAspect="1"/>
          </p:cNvPicPr>
          <p:nvPr/>
        </p:nvPicPr>
        <p:blipFill>
          <a:blip r:embed="rId1"/>
          <a:stretch>
            <a:fillRect/>
          </a:stretch>
        </p:blipFill>
        <p:spPr>
          <a:xfrm rot="21600000">
            <a:off x="173736" y="1057656"/>
            <a:ext cx="650748" cy="870203"/>
          </a:xfrm>
          <a:prstGeom prst="rect">
            <a:avLst/>
          </a:prstGeom>
        </p:spPr>
      </p:pic>
      <p:sp>
        <p:nvSpPr>
          <p:cNvPr id="528" name="rect"/>
          <p:cNvSpPr/>
          <p:nvPr/>
        </p:nvSpPr>
        <p:spPr>
          <a:xfrm>
            <a:off x="0" y="1057656"/>
            <a:ext cx="300227" cy="885443"/>
          </a:xfrm>
          <a:prstGeom prst="rect">
            <a:avLst/>
          </a:prstGeom>
          <a:solidFill>
            <a:srgbClr val="FDFDFD">
              <a:alpha val="100000"/>
            </a:srgbClr>
          </a:solidFill>
          <a:ln cap="flat">
            <a:noFill/>
            <a:prstDash val="solid"/>
            <a:miter lim="0"/>
          </a:ln>
        </p:spPr>
        <p:txBody>
          <a:bodyPr rtlCol="0"/>
          <a:lstStyle/>
          <a:p>
            <a:pPr algn="ctr"/>
            <a:endParaRPr lang="zh-CN" altLang="en-US"/>
          </a:p>
        </p:txBody>
      </p:sp>
      <p:sp>
        <p:nvSpPr>
          <p:cNvPr id="530" name="textbox 530"/>
          <p:cNvSpPr/>
          <p:nvPr/>
        </p:nvSpPr>
        <p:spPr>
          <a:xfrm>
            <a:off x="-12700" y="1367766"/>
            <a:ext cx="9547225" cy="4524375"/>
          </a:xfrm>
          <a:prstGeom prst="rect">
            <a:avLst/>
          </a:prstGeom>
        </p:spPr>
        <p:txBody>
          <a:bodyPr vert="horz" wrap="square" lIns="0" tIns="0" rIns="0" bIns="0"/>
          <a:lstStyle/>
          <a:p>
            <a:pPr algn="l" rtl="0" eaLnBrk="0">
              <a:lnSpc>
                <a:spcPct val="90000"/>
              </a:lnSpc>
            </a:pPr>
            <a:endParaRPr lang="en-US" altLang="en-US" sz="100" dirty="0"/>
          </a:p>
          <a:p>
            <a:pPr marL="12700" algn="l" rtl="0" eaLnBrk="0">
              <a:lnSpc>
                <a:spcPct val="94000"/>
              </a:lnSpc>
              <a:tabLst>
                <a:tab pos="198120" algn="l"/>
              </a:tabLst>
            </a:pPr>
            <a:r>
              <a:rPr sz="2100" kern="0" spc="0" dirty="0">
                <a:solidFill>
                  <a:srgbClr val="1A4780">
                    <a:alpha val="100000"/>
                  </a:srgbClr>
                </a:solidFill>
                <a:latin typeface="Arial" panose="020B0604020202020204"/>
                <a:ea typeface="Arial" panose="020B0604020202020204"/>
                <a:cs typeface="Arial" panose="020B0604020202020204"/>
              </a:rPr>
              <a:t>	</a:t>
            </a:r>
            <a:r>
              <a:rPr sz="2100" b="1" kern="0" spc="30" dirty="0">
                <a:solidFill>
                  <a:srgbClr val="1A4780">
                    <a:alpha val="100000"/>
                  </a:srgbClr>
                </a:solidFill>
                <a:latin typeface="Arial" panose="020B0604020202020204"/>
                <a:ea typeface="Arial" panose="020B0604020202020204"/>
                <a:cs typeface="Arial" panose="020B0604020202020204"/>
              </a:rPr>
              <a:t>5. </a:t>
            </a:r>
            <a:r>
              <a:rPr sz="2100" b="1" kern="0" spc="30" dirty="0">
                <a:solidFill>
                  <a:srgbClr val="1A4780">
                    <a:alpha val="100000"/>
                  </a:srgbClr>
                </a:solidFill>
                <a:latin typeface="微软雅黑" panose="020B0503020204020204" charset="-122"/>
                <a:ea typeface="微软雅黑" panose="020B0503020204020204" charset="-122"/>
                <a:cs typeface="微软雅黑" panose="020B0503020204020204" charset="-122"/>
              </a:rPr>
              <a:t>使用要求                                                </a:t>
            </a:r>
            <a:r>
              <a:rPr sz="2100" b="1" kern="0" spc="20" dirty="0">
                <a:solidFill>
                  <a:srgbClr val="1A4780">
                    <a:alpha val="100000"/>
                  </a:srgbClr>
                </a:solidFill>
                <a:latin typeface="微软雅黑" panose="020B0503020204020204" charset="-122"/>
                <a:ea typeface="微软雅黑" panose="020B0503020204020204" charset="-122"/>
                <a:cs typeface="微软雅黑" panose="020B0503020204020204" charset="-122"/>
              </a:rPr>
              <a:t>                                        </a:t>
            </a:r>
            <a:r>
              <a:rPr sz="2300" b="1" kern="0" spc="20" baseline="23000" dirty="0">
                <a:solidFill>
                  <a:srgbClr val="FF0000">
                    <a:alpha val="100000"/>
                  </a:srgbClr>
                </a:solidFill>
                <a:latin typeface="Arial" panose="020B0604020202020204"/>
                <a:ea typeface="Arial" panose="020B0604020202020204"/>
                <a:cs typeface="Arial" panose="020B0604020202020204"/>
              </a:rPr>
              <a:t>1</a:t>
            </a:r>
            <a:endParaRPr lang="en-US" altLang="en-US" sz="2300" baseline="23000" dirty="0"/>
          </a:p>
          <a:p>
            <a:pPr algn="l" rtl="0" eaLnBrk="0">
              <a:lnSpc>
                <a:spcPct val="126000"/>
              </a:lnSpc>
            </a:pPr>
            <a:endParaRPr lang="en-US" altLang="en-US" sz="1000" dirty="0"/>
          </a:p>
          <a:p>
            <a:pPr algn="l" rtl="0" eaLnBrk="0">
              <a:lnSpc>
                <a:spcPct val="127000"/>
              </a:lnSpc>
            </a:pPr>
            <a:endParaRPr lang="en-US" altLang="en-US" sz="1000" dirty="0"/>
          </a:p>
          <a:p>
            <a:pPr marL="255270" algn="l" rtl="0" eaLnBrk="0">
              <a:lnSpc>
                <a:spcPct val="85000"/>
              </a:lnSpc>
              <a:spcBef>
                <a:spcPts val="490"/>
              </a:spcBef>
            </a:pPr>
            <a:r>
              <a:rPr sz="16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5.1固定式仪器</a:t>
            </a:r>
            <a:endParaRPr lang="en-US" altLang="en-US" sz="1600" dirty="0"/>
          </a:p>
          <a:p>
            <a:pPr marL="255270" algn="l" rtl="0" eaLnBrk="0">
              <a:lnSpc>
                <a:spcPts val="1980"/>
              </a:lnSpc>
            </a:pPr>
            <a:r>
              <a:rPr sz="16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5.1.3使用</a:t>
            </a:r>
            <a:endParaRPr lang="en-US" altLang="en-US" sz="1600" dirty="0"/>
          </a:p>
          <a:p>
            <a:pPr marL="255270" algn="l" rtl="0" eaLnBrk="0">
              <a:lnSpc>
                <a:spcPct val="94000"/>
              </a:lnSpc>
              <a:spcBef>
                <a:spcPts val="340"/>
              </a:spcBef>
            </a:pP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hlinkClick r:id="rId2">
                  <a:extLst>
                    <a:ext uri="{DAF060AB-1E55-43B9-8AAB-6FB025537F2F}">
                      <wpsdc:hlinkClr xmlns:wpsdc="http://www.wps.cn/officeDocument/2017/drawingmlCustomData" val="000000"/>
                      <wpsdc:folHlinkClr xmlns:wpsdc="http://www.wps.cn/officeDocument/2017/drawingmlCustomData" val="000000"/>
                      <wpsdc:hlinkUnderline xmlns:wpsdc="http://www.wps.cn/officeDocument/2017/drawingmlCustomData" val="0"/>
                    </a:ext>
                  </a:extLst>
                </a:hlinkClick>
              </a:rPr>
              <a:t>5.1.3.1</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固定式仪器联动控制功能的启/停，</a:t>
            </a:r>
            <a:r>
              <a:rPr sz="16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应</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由经过授权的人员进</a:t>
            </a:r>
            <a:r>
              <a:rPr sz="16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行。</a:t>
            </a:r>
            <a:endParaRPr lang="en-US" altLang="en-US" sz="1600" dirty="0"/>
          </a:p>
          <a:p>
            <a:pPr marL="241300" indent="13970" algn="l" rtl="0" eaLnBrk="0">
              <a:lnSpc>
                <a:spcPct val="98000"/>
              </a:lnSpc>
              <a:spcBef>
                <a:spcPts val="195"/>
              </a:spcBef>
            </a:pP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hlinkClick r:id="rId3">
                  <a:extLst>
                    <a:ext uri="{DAF060AB-1E55-43B9-8AAB-6FB025537F2F}">
                      <wpsdc:hlinkClr xmlns:wpsdc="http://www.wps.cn/officeDocument/2017/drawingmlCustomData" val="000000"/>
                      <wpsdc:folHlinkClr xmlns:wpsdc="http://www.wps.cn/officeDocument/2017/drawingmlCustomData" val="000000"/>
                      <wpsdc:hlinkUnderline xmlns:wpsdc="http://www.wps.cn/officeDocument/2017/drawingmlCustomData" val="0"/>
                    </a:ext>
                  </a:extLst>
                </a:hlinkClick>
              </a:rPr>
              <a:t>5.1.3.2</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探测器设</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置在露天场所时，</a:t>
            </a:r>
            <a:r>
              <a:rPr sz="16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应对蒸汽、雨、雪、冰、尘等的不利影响采取防护措施</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，保证探测</a:t>
            </a:r>
            <a:r>
              <a:rPr sz="16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器正常工作。在保证探测器探头</a:t>
            </a:r>
            <a:r>
              <a:rPr sz="16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气流流通</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的前提下，应对探测器及电缆连接保护管</a:t>
            </a:r>
            <a:r>
              <a:rPr sz="16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采取防</a:t>
            </a:r>
            <a:r>
              <a:rPr sz="16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水</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措施。</a:t>
            </a:r>
            <a:endParaRPr lang="en-US" altLang="en-US" sz="1600" dirty="0"/>
          </a:p>
          <a:p>
            <a:pPr marL="244475" indent="10795" algn="l" rtl="0" eaLnBrk="0">
              <a:lnSpc>
                <a:spcPct val="99000"/>
              </a:lnSpc>
              <a:spcBef>
                <a:spcPts val="160"/>
              </a:spcBef>
            </a:pPr>
            <a:r>
              <a:rPr sz="16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hlinkClick r:id="rId4">
                  <a:extLst>
                    <a:ext uri="{DAF060AB-1E55-43B9-8AAB-6FB025537F2F}">
                      <wpsdc:hlinkClr xmlns:wpsdc="http://www.wps.cn/officeDocument/2017/drawingmlCustomData" val="000000"/>
                      <wpsdc:folHlinkClr xmlns:wpsdc="http://www.wps.cn/officeDocument/2017/drawingmlCustomData" val="000000"/>
                      <wpsdc:hlinkUnderline xmlns:wpsdc="http://www.wps.cn/officeDocument/2017/drawingmlCustomData" val="0"/>
                    </a:ext>
                  </a:extLst>
                </a:hlinkClick>
              </a:rPr>
              <a:t>5.1.3.3</a:t>
            </a:r>
            <a:r>
              <a:rPr sz="16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探测器处于高温环境时，应按以下要求使用</a:t>
            </a:r>
            <a:r>
              <a:rPr sz="16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6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a)探测器运行温度</a:t>
            </a:r>
            <a:r>
              <a:rPr sz="16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不高于</a:t>
            </a:r>
            <a:r>
              <a:rPr sz="16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仪器说明书给定的运行温度；</a:t>
            </a:r>
            <a:endParaRPr lang="en-US" altLang="en-US" sz="1600" dirty="0"/>
          </a:p>
          <a:p>
            <a:pPr marL="246380" indent="6350" algn="l" rtl="0" eaLnBrk="0">
              <a:lnSpc>
                <a:spcPct val="99000"/>
              </a:lnSpc>
              <a:spcBef>
                <a:spcPts val="160"/>
              </a:spcBef>
            </a:pP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b)探测器应</a:t>
            </a:r>
            <a:r>
              <a:rPr sz="16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避免直</a:t>
            </a:r>
            <a:r>
              <a:rPr sz="16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接安装在热源上方</a:t>
            </a:r>
            <a:r>
              <a:rPr sz="16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，宜选择离开热源一定距离的相同高度位置安装；                      </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c)在炎热地区使用时，露天探测</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器应加防护罩</a:t>
            </a:r>
            <a:r>
              <a:rPr sz="16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避免受太阳直射</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600" dirty="0"/>
          </a:p>
          <a:p>
            <a:pPr marL="255270" algn="l" rtl="0" eaLnBrk="0">
              <a:lnSpc>
                <a:spcPct val="94000"/>
              </a:lnSpc>
              <a:spcBef>
                <a:spcPts val="175"/>
              </a:spcBef>
            </a:pP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hlinkClick r:id="rId5">
                  <a:extLst>
                    <a:ext uri="{DAF060AB-1E55-43B9-8AAB-6FB025537F2F}">
                      <wpsdc:hlinkClr xmlns:wpsdc="http://www.wps.cn/officeDocument/2017/drawingmlCustomData" val="000000"/>
                      <wpsdc:folHlinkClr xmlns:wpsdc="http://www.wps.cn/officeDocument/2017/drawingmlCustomData" val="000000"/>
                      <wpsdc:hlinkUnderline xmlns:wpsdc="http://www.wps.cn/officeDocument/2017/drawingmlCustomData" val="0"/>
                    </a:ext>
                  </a:extLst>
                </a:hlinkClick>
              </a:rPr>
              <a:t>5.1.3.4</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对强电磁场干扰的场合,应采取屏蔽措施，确保探测器</a:t>
            </a:r>
            <a:r>
              <a:rPr sz="16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不受电磁干扰</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600" dirty="0"/>
          </a:p>
          <a:p>
            <a:pPr marL="241300" indent="13970" algn="l" rtl="0" eaLnBrk="0">
              <a:lnSpc>
                <a:spcPct val="99000"/>
              </a:lnSpc>
              <a:spcBef>
                <a:spcPts val="160"/>
              </a:spcBef>
            </a:pP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hlinkClick r:id="rId6">
                  <a:extLst>
                    <a:ext uri="{DAF060AB-1E55-43B9-8AAB-6FB025537F2F}">
                      <wpsdc:hlinkClr xmlns:wpsdc="http://www.wps.cn/officeDocument/2017/drawingmlCustomData" val="000000"/>
                      <wpsdc:folHlinkClr xmlns:wpsdc="http://www.wps.cn/officeDocument/2017/drawingmlCustomData" val="000000"/>
                      <wpsdc:hlinkUnderline xmlns:wpsdc="http://www.wps.cn/officeDocument/2017/drawingmlCustomData" val="0"/>
                    </a:ext>
                  </a:extLst>
                </a:hlinkClick>
              </a:rPr>
              <a:t>5.1.3.5</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探测器设置在不易接近的</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位置时，宜采用专用操作平台、爬梯、滑轮、摇臂等方式，进行检测</a:t>
            </a:r>
            <a:r>
              <a:rPr sz="16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和维护。检测维护后探测器应恢复到</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原状态。</a:t>
            </a:r>
            <a:endParaRPr lang="en-US" altLang="en-US" sz="1600" dirty="0"/>
          </a:p>
          <a:p>
            <a:pPr marL="255270" algn="l" rtl="0" eaLnBrk="0">
              <a:lnSpc>
                <a:spcPct val="94000"/>
              </a:lnSpc>
              <a:spcBef>
                <a:spcPts val="175"/>
              </a:spcBef>
            </a:pP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hlinkClick r:id="rId7">
                  <a:extLst>
                    <a:ext uri="{DAF060AB-1E55-43B9-8AAB-6FB025537F2F}">
                      <wpsdc:hlinkClr xmlns:wpsdc="http://www.wps.cn/officeDocument/2017/drawingmlCustomData" val="000000"/>
                      <wpsdc:folHlinkClr xmlns:wpsdc="http://www.wps.cn/officeDocument/2017/drawingmlCustomData" val="000000"/>
                      <wpsdc:hlinkUnderline xmlns:wpsdc="http://www.wps.cn/officeDocument/2017/drawingmlCustomData" val="0"/>
                    </a:ext>
                  </a:extLst>
                </a:hlinkClick>
              </a:rPr>
              <a:t>5.1.3.6</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探测器的传感器</a:t>
            </a:r>
            <a:r>
              <a:rPr sz="16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应避免</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与易对其造成损害的</a:t>
            </a:r>
            <a:r>
              <a:rPr sz="16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有害物质接触</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600" dirty="0"/>
          </a:p>
          <a:p>
            <a:pPr marL="255270" algn="l" rtl="0" eaLnBrk="0">
              <a:lnSpc>
                <a:spcPct val="94000"/>
              </a:lnSpc>
              <a:spcBef>
                <a:spcPts val="175"/>
              </a:spcBef>
            </a:pP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hlinkClick r:id="rId8">
                  <a:extLst>
                    <a:ext uri="{DAF060AB-1E55-43B9-8AAB-6FB025537F2F}">
                      <wpsdc:hlinkClr xmlns:wpsdc="http://www.wps.cn/officeDocument/2017/drawingmlCustomData" val="000000"/>
                      <wpsdc:folHlinkClr xmlns:wpsdc="http://www.wps.cn/officeDocument/2017/drawingmlCustomData" val="000000"/>
                      <wpsdc:hlinkUnderline xmlns:wpsdc="http://www.wps.cn/officeDocument/2017/drawingmlCustomData" val="0"/>
                    </a:ext>
                  </a:extLst>
                </a:hlinkClick>
              </a:rPr>
              <a:t>5.1.3.7</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探测器维修更换后，应确保量程与报警控制器（二次表）设置的量程一致。</a:t>
            </a:r>
            <a:endParaRPr lang="en-US" altLang="en-US" sz="1600" dirty="0"/>
          </a:p>
          <a:p>
            <a:pPr marL="255270" algn="l" rtl="0" eaLnBrk="0">
              <a:lnSpc>
                <a:spcPct val="94000"/>
              </a:lnSpc>
              <a:spcBef>
                <a:spcPts val="175"/>
              </a:spcBef>
            </a:pP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hlinkClick r:id="rId9">
                  <a:extLst>
                    <a:ext uri="{DAF060AB-1E55-43B9-8AAB-6FB025537F2F}">
                      <wpsdc:hlinkClr xmlns:wpsdc="http://www.wps.cn/officeDocument/2017/drawingmlCustomData" val="000000"/>
                      <wpsdc:folHlinkClr xmlns:wpsdc="http://www.wps.cn/officeDocument/2017/drawingmlCustomData" val="000000"/>
                      <wpsdc:hlinkUnderline xmlns:wpsdc="http://www.wps.cn/officeDocument/2017/drawingmlCustomData" val="0"/>
                    </a:ext>
                  </a:extLst>
                </a:hlinkClick>
              </a:rPr>
              <a:t>5.1.3.8</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需要储存传感器备件时，应确认传感器</a:t>
            </a:r>
            <a:r>
              <a:rPr sz="16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储存条件和失效期限</a:t>
            </a:r>
            <a:r>
              <a:rPr sz="16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600" dirty="0"/>
          </a:p>
        </p:txBody>
      </p:sp>
      <p:pic>
        <p:nvPicPr>
          <p:cNvPr id="532" name="picture 532"/>
          <p:cNvPicPr>
            <a:picLocks noChangeAspect="1"/>
          </p:cNvPicPr>
          <p:nvPr/>
        </p:nvPicPr>
        <p:blipFill>
          <a:blip r:embed="rId10"/>
          <a:stretch>
            <a:fillRect/>
          </a:stretch>
        </p:blipFill>
        <p:spPr>
          <a:xfrm rot="21600000">
            <a:off x="6355080" y="5980176"/>
            <a:ext cx="3703319" cy="736091"/>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4" name="picture 534"/>
          <p:cNvPicPr>
            <a:picLocks noChangeAspect="1"/>
          </p:cNvPicPr>
          <p:nvPr/>
        </p:nvPicPr>
        <p:blipFill>
          <a:blip r:embed="rId1"/>
          <a:stretch>
            <a:fillRect/>
          </a:stretch>
        </p:blipFill>
        <p:spPr>
          <a:xfrm rot="21600000">
            <a:off x="173736" y="1057656"/>
            <a:ext cx="650748" cy="870203"/>
          </a:xfrm>
          <a:prstGeom prst="rect">
            <a:avLst/>
          </a:prstGeom>
        </p:spPr>
      </p:pic>
      <p:sp>
        <p:nvSpPr>
          <p:cNvPr id="536" name="rect"/>
          <p:cNvSpPr/>
          <p:nvPr/>
        </p:nvSpPr>
        <p:spPr>
          <a:xfrm>
            <a:off x="0" y="1057656"/>
            <a:ext cx="300227" cy="885443"/>
          </a:xfrm>
          <a:prstGeom prst="rect">
            <a:avLst/>
          </a:prstGeom>
          <a:solidFill>
            <a:srgbClr val="FDFDFD">
              <a:alpha val="100000"/>
            </a:srgbClr>
          </a:solidFill>
          <a:ln cap="flat">
            <a:noFill/>
            <a:prstDash val="solid"/>
            <a:miter lim="0"/>
          </a:ln>
        </p:spPr>
        <p:txBody>
          <a:bodyPr rtlCol="0"/>
          <a:lstStyle/>
          <a:p>
            <a:pPr algn="ctr"/>
            <a:endParaRPr lang="zh-CN" altLang="en-US"/>
          </a:p>
        </p:txBody>
      </p:sp>
      <p:sp>
        <p:nvSpPr>
          <p:cNvPr id="538" name="textbox 538"/>
          <p:cNvSpPr/>
          <p:nvPr/>
        </p:nvSpPr>
        <p:spPr>
          <a:xfrm>
            <a:off x="-12700" y="1367766"/>
            <a:ext cx="8112759" cy="2532379"/>
          </a:xfrm>
          <a:prstGeom prst="rect">
            <a:avLst/>
          </a:prstGeom>
        </p:spPr>
        <p:txBody>
          <a:bodyPr vert="horz" wrap="square" lIns="0" tIns="0" rIns="0" bIns="0"/>
          <a:lstStyle/>
          <a:p>
            <a:pPr algn="l" rtl="0" eaLnBrk="0">
              <a:lnSpc>
                <a:spcPct val="90000"/>
              </a:lnSpc>
            </a:pPr>
            <a:endParaRPr lang="en-US" altLang="en-US" sz="100" dirty="0"/>
          </a:p>
          <a:p>
            <a:pPr marL="12700" algn="l" rtl="0" eaLnBrk="0">
              <a:lnSpc>
                <a:spcPct val="94000"/>
              </a:lnSpc>
              <a:tabLst>
                <a:tab pos="198120" algn="l"/>
              </a:tabLst>
            </a:pPr>
            <a:r>
              <a:rPr sz="2100" kern="0" spc="0" dirty="0">
                <a:solidFill>
                  <a:srgbClr val="1A4780">
                    <a:alpha val="100000"/>
                  </a:srgbClr>
                </a:solidFill>
                <a:latin typeface="Arial" panose="020B0604020202020204"/>
                <a:ea typeface="Arial" panose="020B0604020202020204"/>
                <a:cs typeface="Arial" panose="020B0604020202020204"/>
              </a:rPr>
              <a:t>	</a:t>
            </a:r>
            <a:r>
              <a:rPr sz="2100" b="1" kern="0" spc="50" dirty="0">
                <a:solidFill>
                  <a:srgbClr val="1A4780">
                    <a:alpha val="100000"/>
                  </a:srgbClr>
                </a:solidFill>
                <a:latin typeface="Arial" panose="020B0604020202020204"/>
                <a:ea typeface="Arial" panose="020B0604020202020204"/>
                <a:cs typeface="Arial" panose="020B0604020202020204"/>
              </a:rPr>
              <a:t>5. </a:t>
            </a:r>
            <a:r>
              <a:rPr sz="2100" b="1" kern="0" spc="50" dirty="0">
                <a:solidFill>
                  <a:srgbClr val="1A4780">
                    <a:alpha val="100000"/>
                  </a:srgbClr>
                </a:solidFill>
                <a:latin typeface="微软雅黑" panose="020B0503020204020204" charset="-122"/>
                <a:ea typeface="微软雅黑" panose="020B0503020204020204" charset="-122"/>
                <a:cs typeface="微软雅黑" panose="020B0503020204020204" charset="-122"/>
              </a:rPr>
              <a:t>使用要求</a:t>
            </a:r>
            <a:endParaRPr lang="en-US" altLang="en-US" sz="2100" dirty="0"/>
          </a:p>
          <a:p>
            <a:pPr algn="l" rtl="0" eaLnBrk="0">
              <a:lnSpc>
                <a:spcPct val="126000"/>
              </a:lnSpc>
            </a:pPr>
            <a:endParaRPr lang="en-US" altLang="en-US" sz="1000" dirty="0"/>
          </a:p>
          <a:p>
            <a:pPr algn="l" rtl="0" eaLnBrk="0">
              <a:lnSpc>
                <a:spcPct val="127000"/>
              </a:lnSpc>
            </a:pPr>
            <a:endParaRPr lang="en-US" altLang="en-US" sz="1000" dirty="0"/>
          </a:p>
          <a:p>
            <a:pPr marL="474980" algn="l" rtl="0" eaLnBrk="0">
              <a:lnSpc>
                <a:spcPct val="85000"/>
              </a:lnSpc>
              <a:spcBef>
                <a:spcPts val="490"/>
              </a:spcBef>
            </a:pPr>
            <a:r>
              <a:rPr sz="16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5.1固定式仪器</a:t>
            </a:r>
            <a:endParaRPr lang="en-US" altLang="en-US" sz="1600" dirty="0"/>
          </a:p>
          <a:p>
            <a:pPr marL="474980" algn="l" rtl="0" eaLnBrk="0">
              <a:lnSpc>
                <a:spcPts val="1985"/>
              </a:lnSpc>
            </a:pPr>
            <a:r>
              <a:rPr sz="16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5.1.4报警处置</a:t>
            </a:r>
            <a:endParaRPr lang="en-US" altLang="en-US" sz="1600" dirty="0"/>
          </a:p>
          <a:p>
            <a:pPr marL="460375" indent="14605" algn="l" rtl="0" eaLnBrk="0">
              <a:lnSpc>
                <a:spcPct val="102000"/>
              </a:lnSpc>
              <a:spcBef>
                <a:spcPts val="360"/>
              </a:spcBef>
            </a:pP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hlinkClick r:id="rId2">
                  <a:extLst>
                    <a:ext uri="{DAF060AB-1E55-43B9-8AAB-6FB025537F2F}">
                      <wpsdc:hlinkClr xmlns:wpsdc="http://www.wps.cn/officeDocument/2017/drawingmlCustomData" val="000000"/>
                      <wpsdc:folHlinkClr xmlns:wpsdc="http://www.wps.cn/officeDocument/2017/drawingmlCustomData" val="000000"/>
                      <wpsdc:hlinkUnderline xmlns:wpsdc="http://www.wps.cn/officeDocument/2017/drawingmlCustomData" val="0"/>
                    </a:ext>
                  </a:extLst>
                </a:hlinkClick>
              </a:rPr>
              <a:t>5.1.4.1</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固定式仪器发出报警信号时，应及时确认信号的真实性，分析报警原因，不 </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应随意消除报警。现场确认报警信号时应不少于</a:t>
            </a:r>
            <a:r>
              <a:rPr sz="16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2人</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且须</a:t>
            </a:r>
            <a:r>
              <a:rPr sz="16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佩戴</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相应的</a:t>
            </a:r>
            <a:r>
              <a:rPr sz="16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个</a:t>
            </a:r>
            <a:r>
              <a:rPr sz="16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体防护用品</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600" dirty="0"/>
          </a:p>
          <a:p>
            <a:pPr algn="l" rtl="0" eaLnBrk="0">
              <a:lnSpc>
                <a:spcPct val="141000"/>
              </a:lnSpc>
            </a:pPr>
            <a:endParaRPr lang="en-US" altLang="en-US" sz="1000" dirty="0"/>
          </a:p>
          <a:p>
            <a:pPr algn="l" rtl="0" eaLnBrk="0">
              <a:lnSpc>
                <a:spcPct val="101000"/>
              </a:lnSpc>
            </a:pPr>
            <a:endParaRPr lang="en-US" altLang="en-US" sz="400" dirty="0"/>
          </a:p>
          <a:p>
            <a:pPr marL="460375" indent="14605" algn="l" rtl="0" eaLnBrk="0">
              <a:lnSpc>
                <a:spcPct val="98000"/>
              </a:lnSpc>
              <a:spcBef>
                <a:spcPts val="0"/>
              </a:spcBef>
            </a:pP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hlinkClick r:id="rId3">
                  <a:extLst>
                    <a:ext uri="{DAF060AB-1E55-43B9-8AAB-6FB025537F2F}">
                      <wpsdc:hlinkClr xmlns:wpsdc="http://www.wps.cn/officeDocument/2017/drawingmlCustomData" val="000000"/>
                      <wpsdc:folHlinkClr xmlns:wpsdc="http://www.wps.cn/officeDocument/2017/drawingmlCustomData" val="000000"/>
                      <wpsdc:hlinkUnderline xmlns:wpsdc="http://www.wps.cn/officeDocument/2017/drawingmlCustomData" val="0"/>
                    </a:ext>
                  </a:extLst>
                </a:hlinkClick>
              </a:rPr>
              <a:t>5.1.4.2</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确认报警后，应迅速确定气体积聚位置或区域，通过工艺条件和控制仪表变 </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化及现场环境，判断泄漏或释放情况，评估危险程度，启动相应的应</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急预案。</a:t>
            </a:r>
            <a:endParaRPr lang="en-US" altLang="en-US" sz="1600" dirty="0"/>
          </a:p>
        </p:txBody>
      </p:sp>
      <p:sp>
        <p:nvSpPr>
          <p:cNvPr id="540" name="textbox 540"/>
          <p:cNvSpPr/>
          <p:nvPr/>
        </p:nvSpPr>
        <p:spPr>
          <a:xfrm>
            <a:off x="430410" y="4408203"/>
            <a:ext cx="8371840" cy="505459"/>
          </a:xfrm>
          <a:prstGeom prst="rect">
            <a:avLst/>
          </a:prstGeom>
        </p:spPr>
        <p:txBody>
          <a:bodyPr vert="horz" wrap="square" lIns="0" tIns="0" rIns="0" bIns="0"/>
          <a:lstStyle/>
          <a:p>
            <a:pPr algn="l" rtl="0" eaLnBrk="0">
              <a:lnSpc>
                <a:spcPct val="76000"/>
              </a:lnSpc>
            </a:pPr>
            <a:endParaRPr lang="en-US" altLang="en-US" sz="100" dirty="0"/>
          </a:p>
          <a:p>
            <a:pPr marL="26035" algn="l" rtl="0" eaLnBrk="0">
              <a:lnSpc>
                <a:spcPct val="94000"/>
              </a:lnSpc>
            </a:pP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hlinkClick r:id="rId4">
                  <a:extLst>
                    <a:ext uri="{DAF060AB-1E55-43B9-8AAB-6FB025537F2F}">
                      <wpsdc:hlinkClr xmlns:wpsdc="http://www.wps.cn/officeDocument/2017/drawingmlCustomData" val="000000"/>
                      <wpsdc:folHlinkClr xmlns:wpsdc="http://www.wps.cn/officeDocument/2017/drawingmlCustomData" val="000000"/>
                      <wpsdc:hlinkUnderline xmlns:wpsdc="http://www.wps.cn/officeDocument/2017/drawingmlCustomData" val="0"/>
                    </a:ext>
                  </a:extLst>
                </a:hlinkClick>
              </a:rPr>
              <a:t>5.1.4.3</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报警信息</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处置实行闭环管理，操作人员和管理人员要对报警及处置情况做好</a:t>
            </a:r>
            <a:endParaRPr lang="en-US" altLang="en-US" sz="1600" dirty="0"/>
          </a:p>
          <a:p>
            <a:pPr algn="r" rtl="0" eaLnBrk="0">
              <a:lnSpc>
                <a:spcPct val="94000"/>
              </a:lnSpc>
              <a:spcBef>
                <a:spcPts val="175"/>
              </a:spcBef>
            </a:pPr>
            <a:r>
              <a:rPr sz="16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记录并定期进行分析，记录数据应真实、完整、准确，</a:t>
            </a:r>
            <a:r>
              <a:rPr sz="16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并采取技术与管理措施消除泄漏源</a:t>
            </a:r>
            <a:r>
              <a:rPr sz="16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600" dirty="0"/>
          </a:p>
        </p:txBody>
      </p:sp>
      <p:sp>
        <p:nvSpPr>
          <p:cNvPr id="542" name="textbox 542"/>
          <p:cNvSpPr/>
          <p:nvPr/>
        </p:nvSpPr>
        <p:spPr>
          <a:xfrm>
            <a:off x="8838083" y="1393532"/>
            <a:ext cx="111125" cy="204470"/>
          </a:xfrm>
          <a:prstGeom prst="rect">
            <a:avLst/>
          </a:prstGeom>
        </p:spPr>
        <p:txBody>
          <a:bodyPr vert="horz" wrap="square" lIns="0" tIns="0" rIns="0" bIns="0"/>
          <a:lstStyle/>
          <a:p>
            <a:pPr algn="l" rtl="0" eaLnBrk="0">
              <a:lnSpc>
                <a:spcPct val="86000"/>
              </a:lnSpc>
            </a:pPr>
            <a:endParaRPr lang="en-US" altLang="en-US" sz="100" dirty="0"/>
          </a:p>
          <a:p>
            <a:pPr algn="r" rtl="0" eaLnBrk="0">
              <a:lnSpc>
                <a:spcPct val="90000"/>
              </a:lnSpc>
            </a:pPr>
            <a:r>
              <a:rPr sz="1300" b="1" kern="0" spc="-70" dirty="0">
                <a:solidFill>
                  <a:srgbClr val="FF0000">
                    <a:alpha val="100000"/>
                  </a:srgbClr>
                </a:solidFill>
                <a:latin typeface="Arial" panose="020B0604020202020204"/>
                <a:ea typeface="Arial" panose="020B0604020202020204"/>
                <a:cs typeface="Arial" panose="020B0604020202020204"/>
              </a:rPr>
              <a:t>1</a:t>
            </a:r>
            <a:endParaRPr lang="en-US" altLang="en-US" sz="1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30"/>
          <p:cNvSpPr/>
          <p:nvPr/>
        </p:nvSpPr>
        <p:spPr>
          <a:xfrm>
            <a:off x="187452" y="2135123"/>
            <a:ext cx="6498590" cy="3732529"/>
          </a:xfrm>
          <a:prstGeom prst="rect">
            <a:avLst/>
          </a:prstGeom>
          <a:solidFill>
            <a:srgbClr val="F2F2F2"/>
          </a:solidFill>
        </p:spPr>
        <p:txBody>
          <a:bodyPr vert="horz" wrap="square" lIns="0" tIns="0" rIns="0" bIns="0"/>
          <a:lstStyle/>
          <a:p>
            <a:pPr algn="l" rtl="0" eaLnBrk="0">
              <a:lnSpc>
                <a:spcPct val="110000"/>
              </a:lnSpc>
            </a:pPr>
            <a:endParaRPr lang="en-US" altLang="en-US" sz="300" dirty="0"/>
          </a:p>
          <a:p>
            <a:pPr marL="75565" indent="3810" algn="l" rtl="0" eaLnBrk="0">
              <a:lnSpc>
                <a:spcPct val="105000"/>
              </a:lnSpc>
              <a:spcBef>
                <a:spcPts val="0"/>
              </a:spcBef>
            </a:pPr>
            <a:r>
              <a:rPr sz="1400" b="1" kern="0" spc="60" dirty="0">
                <a:solidFill>
                  <a:srgbClr val="000000">
                    <a:alpha val="100000"/>
                  </a:srgbClr>
                </a:solidFill>
                <a:latin typeface="Arial" panose="020B0604020202020204"/>
                <a:ea typeface="Arial" panose="020B0604020202020204"/>
                <a:cs typeface="Arial" panose="020B0604020202020204"/>
              </a:rPr>
              <a:t>2013</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年</a:t>
            </a:r>
            <a:r>
              <a:rPr sz="1400" b="1" kern="0" spc="60" dirty="0">
                <a:solidFill>
                  <a:srgbClr val="000000">
                    <a:alpha val="100000"/>
                  </a:srgbClr>
                </a:solidFill>
                <a:latin typeface="Arial" panose="020B0604020202020204"/>
                <a:ea typeface="Arial" panose="020B0604020202020204"/>
                <a:cs typeface="Arial" panose="020B0604020202020204"/>
              </a:rPr>
              <a:t>10</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月</a:t>
            </a:r>
            <a:r>
              <a:rPr sz="1400" b="1" kern="0" spc="60" dirty="0">
                <a:solidFill>
                  <a:srgbClr val="000000">
                    <a:alpha val="100000"/>
                  </a:srgbClr>
                </a:solidFill>
                <a:latin typeface="Arial" panose="020B0604020202020204"/>
                <a:ea typeface="Arial" panose="020B0604020202020204"/>
                <a:cs typeface="Arial" panose="020B0604020202020204"/>
              </a:rPr>
              <a:t>8</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日，</a:t>
            </a:r>
            <a:r>
              <a:rPr sz="1400" b="1" kern="0" spc="-3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博兴县诚力供气有限公司焦化装置的煤气柜运行过程中， </a:t>
            </a:r>
            <a:r>
              <a:rPr sz="14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因密封油粘度降低、活</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塞倾斜度超出工艺要求，</a:t>
            </a:r>
            <a:r>
              <a:rPr sz="1400" b="1" kern="0" spc="-3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致使密封油大量泄漏、油位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下降，</a:t>
            </a:r>
            <a:r>
              <a:rPr sz="1400" b="1" kern="0" spc="-3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密封油的静压小于气柜内煤气压力，活塞密封系统失效，</a:t>
            </a:r>
            <a:r>
              <a:rPr sz="1400" b="1" kern="0" spc="-3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造成煤气由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活塞下部空间泄漏到活塞上部相对密闭空间，</a:t>
            </a:r>
            <a:r>
              <a:rPr sz="1400" b="1" kern="0" spc="-3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持续大量泄漏后，</a:t>
            </a:r>
            <a:r>
              <a:rPr sz="1400" b="1" kern="0" spc="-2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与空气混合   </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形成爆炸性混合气体并达到爆炸极限，</a:t>
            </a:r>
            <a:r>
              <a:rPr sz="1400" b="1" kern="0" spc="-2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遇点火源（能</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400" b="1" kern="0" spc="-2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400" b="1" kern="0" spc="-3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发生化学爆炸。造    </a:t>
            </a:r>
            <a:r>
              <a:rPr sz="14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成</a:t>
            </a:r>
            <a:r>
              <a:rPr sz="1400" b="1" kern="0" spc="50" dirty="0">
                <a:solidFill>
                  <a:srgbClr val="000000">
                    <a:alpha val="100000"/>
                  </a:srgbClr>
                </a:solidFill>
                <a:latin typeface="Arial" panose="020B0604020202020204"/>
                <a:ea typeface="Arial" panose="020B0604020202020204"/>
                <a:cs typeface="Arial" panose="020B0604020202020204"/>
              </a:rPr>
              <a:t>10</a:t>
            </a:r>
            <a:r>
              <a:rPr sz="14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人死亡，</a:t>
            </a:r>
            <a:r>
              <a:rPr sz="1400" b="1"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50" dirty="0">
                <a:solidFill>
                  <a:srgbClr val="000000">
                    <a:alpha val="100000"/>
                  </a:srgbClr>
                </a:solidFill>
                <a:latin typeface="Arial" panose="020B0604020202020204"/>
                <a:ea typeface="Arial" panose="020B0604020202020204"/>
                <a:cs typeface="Arial" panose="020B0604020202020204"/>
              </a:rPr>
              <a:t>33</a:t>
            </a:r>
            <a:r>
              <a:rPr sz="14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人受伤。</a:t>
            </a:r>
            <a:endParaRPr lang="en-US" altLang="en-US" sz="1400" dirty="0"/>
          </a:p>
          <a:p>
            <a:pPr algn="l" rtl="0" eaLnBrk="0">
              <a:lnSpc>
                <a:spcPct val="126000"/>
              </a:lnSpc>
            </a:pPr>
            <a:endParaRPr lang="en-US" altLang="en-US" sz="1000" dirty="0"/>
          </a:p>
          <a:p>
            <a:pPr marL="78740" algn="l" rtl="0" eaLnBrk="0">
              <a:lnSpc>
                <a:spcPct val="103000"/>
              </a:lnSpc>
              <a:spcBef>
                <a:spcPts val="425"/>
              </a:spcBef>
            </a:pP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事故的间接原因：</a:t>
            </a:r>
            <a:r>
              <a:rPr sz="1400" b="1" kern="0" spc="-3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在发现气柜密封油质量下降、油位下降、</a:t>
            </a:r>
            <a:r>
              <a:rPr sz="1400" b="1" kern="0" spc="-3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一氧化碳检测报</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警仪频繁报警等重大隐患以及接到职工多次报告时，企业负责人不重视，</a:t>
            </a:r>
            <a:r>
              <a:rPr sz="1400" b="1" kern="0" spc="-2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未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立即采取有效的安全措施。</a:t>
            </a:r>
            <a:endParaRPr lang="en-US" altLang="en-US" sz="1400" dirty="0"/>
          </a:p>
          <a:p>
            <a:pPr algn="l" rtl="0" eaLnBrk="0">
              <a:lnSpc>
                <a:spcPct val="126000"/>
              </a:lnSpc>
            </a:pPr>
            <a:endParaRPr lang="en-US" altLang="en-US" sz="1000" dirty="0"/>
          </a:p>
          <a:p>
            <a:pPr algn="l" rtl="0" eaLnBrk="0">
              <a:lnSpc>
                <a:spcPct val="118000"/>
              </a:lnSpc>
            </a:pPr>
            <a:endParaRPr lang="en-US" altLang="en-US" sz="300" dirty="0"/>
          </a:p>
          <a:p>
            <a:pPr marL="76835" indent="-1905" algn="l" rtl="0" eaLnBrk="0">
              <a:lnSpc>
                <a:spcPct val="103000"/>
              </a:lnSpc>
              <a:spcBef>
                <a:spcPts val="5"/>
              </a:spcBef>
            </a:pP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特别是事发当天，</a:t>
            </a:r>
            <a:r>
              <a:rPr sz="1400" b="1" kern="0" spc="-3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在气柜</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密封油出现零液位、检测报警仪满量程报警、煤气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大量泄漏的情况下，企业负责人仍未采取果断</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措施、紧急停车、排除隐患，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一直安排将气柜低柜位运行、带病运转，</a:t>
            </a:r>
            <a:r>
              <a:rPr sz="1400" b="1" kern="0" spc="-3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直至事故发生。</a:t>
            </a:r>
            <a:endParaRPr lang="en-US" altLang="en-US" sz="1400" dirty="0"/>
          </a:p>
        </p:txBody>
      </p:sp>
      <p:pic>
        <p:nvPicPr>
          <p:cNvPr id="32" name="picture 32"/>
          <p:cNvPicPr>
            <a:picLocks noChangeAspect="1"/>
          </p:cNvPicPr>
          <p:nvPr/>
        </p:nvPicPr>
        <p:blipFill>
          <a:blip r:embed="rId1"/>
          <a:stretch>
            <a:fillRect/>
          </a:stretch>
        </p:blipFill>
        <p:spPr>
          <a:xfrm rot="21600000">
            <a:off x="6883907" y="3816096"/>
            <a:ext cx="3063240" cy="2001011"/>
          </a:xfrm>
          <a:prstGeom prst="rect">
            <a:avLst/>
          </a:prstGeom>
        </p:spPr>
      </p:pic>
      <p:pic>
        <p:nvPicPr>
          <p:cNvPr id="34" name="picture 34"/>
          <p:cNvPicPr>
            <a:picLocks noChangeAspect="1"/>
          </p:cNvPicPr>
          <p:nvPr/>
        </p:nvPicPr>
        <p:blipFill>
          <a:blip r:embed="rId2"/>
          <a:stretch>
            <a:fillRect/>
          </a:stretch>
        </p:blipFill>
        <p:spPr>
          <a:xfrm rot="21600000">
            <a:off x="6883907" y="1629155"/>
            <a:ext cx="2903219" cy="2043683"/>
          </a:xfrm>
          <a:prstGeom prst="rect">
            <a:avLst/>
          </a:prstGeom>
        </p:spPr>
      </p:pic>
      <p:sp>
        <p:nvSpPr>
          <p:cNvPr id="36" name="textbox 36"/>
          <p:cNvSpPr/>
          <p:nvPr/>
        </p:nvSpPr>
        <p:spPr>
          <a:xfrm>
            <a:off x="429999" y="1460496"/>
            <a:ext cx="825500" cy="327659"/>
          </a:xfrm>
          <a:prstGeom prst="rect">
            <a:avLst/>
          </a:prstGeom>
        </p:spPr>
        <p:txBody>
          <a:bodyPr vert="horz" wrap="square" lIns="0" tIns="0" rIns="0" bIns="0"/>
          <a:lstStyle/>
          <a:p>
            <a:pPr algn="l" rtl="0" eaLnBrk="0">
              <a:lnSpc>
                <a:spcPct val="92000"/>
              </a:lnSpc>
            </a:pPr>
            <a:endParaRPr lang="en-US" altLang="en-US" sz="100" dirty="0"/>
          </a:p>
          <a:p>
            <a:pPr marL="12700" algn="l" rtl="0" eaLnBrk="0">
              <a:lnSpc>
                <a:spcPct val="94000"/>
              </a:lnSpc>
            </a:pPr>
            <a:r>
              <a:rPr sz="2100" b="1" kern="0" spc="50" dirty="0">
                <a:solidFill>
                  <a:srgbClr val="1A4780">
                    <a:alpha val="100000"/>
                  </a:srgbClr>
                </a:solidFill>
                <a:latin typeface="微软雅黑" panose="020B0503020204020204" charset="-122"/>
                <a:ea typeface="微软雅黑" panose="020B0503020204020204" charset="-122"/>
                <a:cs typeface="微软雅黑" panose="020B0503020204020204" charset="-122"/>
              </a:rPr>
              <a:t>案例</a:t>
            </a:r>
            <a:r>
              <a:rPr sz="2100" b="1" kern="0" spc="50" dirty="0">
                <a:solidFill>
                  <a:srgbClr val="1A4780">
                    <a:alpha val="100000"/>
                  </a:srgbClr>
                </a:solidFill>
                <a:latin typeface="Arial" panose="020B0604020202020204"/>
                <a:ea typeface="Arial" panose="020B0604020202020204"/>
                <a:cs typeface="Arial" panose="020B0604020202020204"/>
              </a:rPr>
              <a:t>-1</a:t>
            </a:r>
            <a:endParaRPr lang="en-US" altLang="en-US" sz="21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 name="textbox 544"/>
          <p:cNvSpPr/>
          <p:nvPr/>
        </p:nvSpPr>
        <p:spPr>
          <a:xfrm>
            <a:off x="331285" y="1260861"/>
            <a:ext cx="8776334" cy="4856479"/>
          </a:xfrm>
          <a:prstGeom prst="rect">
            <a:avLst/>
          </a:prstGeom>
        </p:spPr>
        <p:txBody>
          <a:bodyPr vert="horz" wrap="square" lIns="0" tIns="0" rIns="0" bIns="0"/>
          <a:lstStyle/>
          <a:p>
            <a:pPr algn="l" rtl="0" eaLnBrk="0">
              <a:lnSpc>
                <a:spcPct val="92000"/>
              </a:lnSpc>
            </a:pPr>
            <a:endParaRPr lang="en-US" altLang="en-US" sz="100" dirty="0"/>
          </a:p>
          <a:p>
            <a:pPr algn="r" rtl="0" eaLnBrk="0">
              <a:lnSpc>
                <a:spcPct val="94000"/>
              </a:lnSpc>
            </a:pPr>
            <a:r>
              <a:rPr sz="2100" b="1" kern="0" spc="20" dirty="0">
                <a:solidFill>
                  <a:srgbClr val="1A4780">
                    <a:alpha val="100000"/>
                  </a:srgbClr>
                </a:solidFill>
                <a:latin typeface="Arial" panose="020B0604020202020204"/>
                <a:ea typeface="Arial" panose="020B0604020202020204"/>
                <a:cs typeface="Arial" panose="020B0604020202020204"/>
              </a:rPr>
              <a:t>6. </a:t>
            </a:r>
            <a:r>
              <a:rPr sz="2100" b="1" kern="0" spc="20" dirty="0">
                <a:solidFill>
                  <a:srgbClr val="1A4780">
                    <a:alpha val="100000"/>
                  </a:srgbClr>
                </a:solidFill>
                <a:latin typeface="微软雅黑" panose="020B0503020204020204" charset="-122"/>
                <a:ea typeface="微软雅黑" panose="020B0503020204020204" charset="-122"/>
                <a:cs typeface="微软雅黑" panose="020B0503020204020204" charset="-122"/>
              </a:rPr>
              <a:t>维护要求</a:t>
            </a:r>
            <a:r>
              <a:rPr sz="2100" b="1" kern="0" spc="10" dirty="0">
                <a:solidFill>
                  <a:srgbClr val="1A4780">
                    <a:alpha val="100000"/>
                  </a:srgbClr>
                </a:solidFill>
                <a:latin typeface="微软雅黑" panose="020B0503020204020204" charset="-122"/>
                <a:ea typeface="微软雅黑" panose="020B0503020204020204" charset="-122"/>
                <a:cs typeface="微软雅黑" panose="020B0503020204020204" charset="-122"/>
              </a:rPr>
              <a:t>                          </a:t>
            </a:r>
            <a:r>
              <a:rPr sz="2100" b="1" kern="0" spc="0" dirty="0">
                <a:solidFill>
                  <a:srgbClr val="1A4780">
                    <a:alpha val="100000"/>
                  </a:srgbClr>
                </a:solidFill>
                <a:latin typeface="微软雅黑" panose="020B0503020204020204" charset="-122"/>
                <a:ea typeface="微软雅黑" panose="020B0503020204020204" charset="-122"/>
                <a:cs typeface="微软雅黑" panose="020B0503020204020204" charset="-122"/>
              </a:rPr>
              <a:t>                                                                 </a:t>
            </a:r>
            <a:r>
              <a:rPr sz="2300" b="1" kern="0" spc="20" baseline="23000" dirty="0">
                <a:solidFill>
                  <a:srgbClr val="FF0000">
                    <a:alpha val="100000"/>
                  </a:srgbClr>
                </a:solidFill>
                <a:latin typeface="Arial" panose="020B0604020202020204"/>
                <a:ea typeface="Arial" panose="020B0604020202020204"/>
                <a:cs typeface="Arial" panose="020B0604020202020204"/>
              </a:rPr>
              <a:t>1</a:t>
            </a:r>
            <a:endParaRPr lang="en-US" altLang="en-US" sz="2300" baseline="23000" dirty="0"/>
          </a:p>
          <a:p>
            <a:pPr algn="l" rtl="0" eaLnBrk="0">
              <a:lnSpc>
                <a:spcPct val="102000"/>
              </a:lnSpc>
            </a:pPr>
            <a:endParaRPr lang="en-US" altLang="en-US" sz="1000" dirty="0"/>
          </a:p>
          <a:p>
            <a:pPr algn="l" rtl="0" eaLnBrk="0">
              <a:lnSpc>
                <a:spcPct val="102000"/>
              </a:lnSpc>
            </a:pPr>
            <a:endParaRPr lang="en-US" altLang="en-US" sz="1000" dirty="0"/>
          </a:p>
          <a:p>
            <a:pPr algn="l" rtl="0" eaLnBrk="0">
              <a:lnSpc>
                <a:spcPct val="103000"/>
              </a:lnSpc>
            </a:pPr>
            <a:endParaRPr lang="en-US" altLang="en-US" sz="1000" dirty="0"/>
          </a:p>
          <a:p>
            <a:pPr marL="88265" algn="l" rtl="0" eaLnBrk="0">
              <a:lnSpc>
                <a:spcPct val="93000"/>
              </a:lnSpc>
              <a:spcBef>
                <a:spcPts val="490"/>
              </a:spcBef>
            </a:pPr>
            <a:r>
              <a:rPr sz="16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6.1常规检查</a:t>
            </a:r>
            <a:endParaRPr lang="en-US" altLang="en-US" sz="1600" dirty="0"/>
          </a:p>
          <a:p>
            <a:pPr marL="88265" algn="l" rtl="0" eaLnBrk="0">
              <a:lnSpc>
                <a:spcPct val="94000"/>
              </a:lnSpc>
              <a:spcBef>
                <a:spcPts val="175"/>
              </a:spcBef>
            </a:pPr>
            <a:r>
              <a:rPr sz="16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6.1.1固定式仪器</a:t>
            </a:r>
            <a:endParaRPr lang="en-US" altLang="en-US" sz="1600" dirty="0"/>
          </a:p>
          <a:p>
            <a:pPr marL="83820" indent="4445" algn="l" rtl="0" eaLnBrk="0">
              <a:lnSpc>
                <a:spcPct val="99000"/>
              </a:lnSpc>
              <a:spcBef>
                <a:spcPts val="160"/>
              </a:spcBef>
            </a:pPr>
            <a:r>
              <a:rPr sz="16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hlinkClick r:id="rId1">
                  <a:extLst>
                    <a:ext uri="{DAF060AB-1E55-43B9-8AAB-6FB025537F2F}">
                      <wpsdc:hlinkClr xmlns:wpsdc="http://www.wps.cn/officeDocument/2017/drawingmlCustomData" val="000000"/>
                      <wpsdc:folHlinkClr xmlns:wpsdc="http://www.wps.cn/officeDocument/2017/drawingmlCustomData" val="000000"/>
                      <wpsdc:hlinkUnderline xmlns:wpsdc="http://www.wps.cn/officeDocument/2017/drawingmlCustomData" val="0"/>
                    </a:ext>
                  </a:extLst>
                </a:hlinkClick>
              </a:rPr>
              <a:t>6.1.1.1</a:t>
            </a:r>
            <a:r>
              <a:rPr sz="16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应对固定式仪器进行</a:t>
            </a:r>
            <a:r>
              <a:rPr sz="16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常规检查</a:t>
            </a:r>
            <a:r>
              <a:rPr sz="16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，检查周期</a:t>
            </a:r>
            <a:r>
              <a:rPr sz="16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不超过一个月</a:t>
            </a:r>
            <a:r>
              <a:rPr sz="16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，检查内容主要包括：             </a:t>
            </a:r>
            <a:r>
              <a:rPr sz="16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6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a)外观是否完好；</a:t>
            </a:r>
            <a:endParaRPr lang="en-US" altLang="en-US" sz="1600" dirty="0"/>
          </a:p>
          <a:p>
            <a:pPr marL="92075" algn="l" rtl="0" eaLnBrk="0">
              <a:lnSpc>
                <a:spcPct val="89000"/>
              </a:lnSpc>
              <a:spcBef>
                <a:spcPts val="165"/>
              </a:spcBef>
            </a:pP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b)探测器防雨罩功能是否</a:t>
            </a:r>
            <a:r>
              <a:rPr sz="16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完善；</a:t>
            </a:r>
            <a:endParaRPr lang="en-US" altLang="en-US" sz="1600" dirty="0"/>
          </a:p>
          <a:p>
            <a:pPr marL="85090" algn="l" rtl="0" eaLnBrk="0">
              <a:lnSpc>
                <a:spcPts val="1980"/>
              </a:lnSpc>
            </a:pPr>
            <a:r>
              <a:rPr sz="16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c)指示是否正常；</a:t>
            </a:r>
            <a:endParaRPr lang="en-US" altLang="en-US" sz="1600" dirty="0"/>
          </a:p>
          <a:p>
            <a:pPr marL="76200" algn="l" rtl="0" eaLnBrk="0">
              <a:lnSpc>
                <a:spcPct val="94000"/>
              </a:lnSpc>
              <a:spcBef>
                <a:spcPts val="285"/>
              </a:spcBef>
            </a:pPr>
            <a:r>
              <a:rPr sz="16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d)连接部件是否松动；</a:t>
            </a:r>
            <a:endParaRPr lang="en-US" altLang="en-US" sz="1600" dirty="0"/>
          </a:p>
          <a:p>
            <a:pPr marL="85090" algn="l" rtl="0" eaLnBrk="0">
              <a:lnSpc>
                <a:spcPct val="94000"/>
              </a:lnSpc>
              <a:spcBef>
                <a:spcPts val="175"/>
              </a:spcBef>
            </a:pP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e)探测器部件是否</a:t>
            </a:r>
            <a:r>
              <a:rPr sz="16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堵塞；</a:t>
            </a:r>
            <a:endParaRPr lang="en-US" altLang="en-US" sz="1600" dirty="0"/>
          </a:p>
          <a:p>
            <a:pPr marL="81915" algn="l" rtl="0" eaLnBrk="0">
              <a:lnSpc>
                <a:spcPct val="94000"/>
              </a:lnSpc>
              <a:spcBef>
                <a:spcPts val="175"/>
              </a:spcBef>
            </a:pP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f)二次仪表和专用控制系统运行</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是否正常。</a:t>
            </a:r>
            <a:endParaRPr lang="en-US" altLang="en-US" sz="1600" dirty="0"/>
          </a:p>
          <a:p>
            <a:pPr marL="80010" indent="8255" algn="l" rtl="0" eaLnBrk="0">
              <a:lnSpc>
                <a:spcPct val="98000"/>
              </a:lnSpc>
              <a:spcBef>
                <a:spcPts val="195"/>
              </a:spcBef>
            </a:pP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hlinkClick r:id="rId2">
                  <a:extLst>
                    <a:ext uri="{DAF060AB-1E55-43B9-8AAB-6FB025537F2F}">
                      <wpsdc:hlinkClr xmlns:wpsdc="http://www.wps.cn/officeDocument/2017/drawingmlCustomData" val="000000"/>
                      <wpsdc:folHlinkClr xmlns:wpsdc="http://www.wps.cn/officeDocument/2017/drawingmlCustomData" val="000000"/>
                      <wpsdc:hlinkUnderline xmlns:wpsdc="http://www.wps.cn/officeDocument/2017/drawingmlCustomData" val="0"/>
                    </a:ext>
                  </a:extLst>
                </a:hlinkClick>
              </a:rPr>
              <a:t>6.1.1.2</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应对固定式仪器的</a:t>
            </a:r>
            <a:r>
              <a:rPr sz="16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控制和报警</a:t>
            </a:r>
            <a:r>
              <a:rPr sz="16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单元</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进行检查，确保其灯光、报警和电路正常运行，检</a:t>
            </a:r>
            <a:r>
              <a:rPr sz="16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查周期不超过</a:t>
            </a:r>
            <a:r>
              <a:rPr sz="16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3个月</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600" dirty="0"/>
          </a:p>
          <a:p>
            <a:pPr marL="88265" algn="l" rtl="0" eaLnBrk="0">
              <a:lnSpc>
                <a:spcPct val="94000"/>
              </a:lnSpc>
              <a:spcBef>
                <a:spcPts val="175"/>
              </a:spcBef>
            </a:pP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hlinkClick r:id="rId3">
                  <a:extLst>
                    <a:ext uri="{DAF060AB-1E55-43B9-8AAB-6FB025537F2F}">
                      <wpsdc:hlinkClr xmlns:wpsdc="http://www.wps.cn/officeDocument/2017/drawingmlCustomData" val="000000"/>
                      <wpsdc:folHlinkClr xmlns:wpsdc="http://www.wps.cn/officeDocument/2017/drawingmlCustomData" val="000000"/>
                      <wpsdc:hlinkUnderline xmlns:wpsdc="http://www.wps.cn/officeDocument/2017/drawingmlCustomData" val="0"/>
                    </a:ext>
                  </a:extLst>
                </a:hlinkClick>
              </a:rPr>
              <a:t>6.1.1.3</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每次检查都应记录并归档，发现问题应立即处理。</a:t>
            </a:r>
            <a:endParaRPr lang="en-US" altLang="en-US" sz="1600" dirty="0"/>
          </a:p>
          <a:p>
            <a:pPr marL="80645" indent="6985" algn="l" rtl="0" eaLnBrk="0">
              <a:lnSpc>
                <a:spcPct val="99000"/>
              </a:lnSpc>
              <a:spcBef>
                <a:spcPts val="160"/>
              </a:spcBef>
            </a:pP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hlinkClick r:id="rId4">
                  <a:extLst>
                    <a:ext uri="{DAF060AB-1E55-43B9-8AAB-6FB025537F2F}">
                      <wpsdc:hlinkClr xmlns:wpsdc="http://www.wps.cn/officeDocument/2017/drawingmlCustomData" val="000000"/>
                      <wpsdc:folHlinkClr xmlns:wpsdc="http://www.wps.cn/officeDocument/2017/drawingmlCustomData" val="000000"/>
                      <wpsdc:hlinkUnderline xmlns:wpsdc="http://www.wps.cn/officeDocument/2017/drawingmlCustomData" val="0"/>
                    </a:ext>
                  </a:extLst>
                </a:hlinkClick>
              </a:rPr>
              <a:t>6.1.1.4</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固定式仪器的位置变更应经过</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设计单位和使用单位审查核准，变更后应及时更新相关</a:t>
            </a:r>
            <a:r>
              <a:rPr sz="16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布置图表，并通知相</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关人员。</a:t>
            </a:r>
            <a:endParaRPr lang="en-US" altLang="en-US" sz="1600" dirty="0"/>
          </a:p>
          <a:p>
            <a:pPr marL="87630" algn="l" rtl="0" eaLnBrk="0">
              <a:lnSpc>
                <a:spcPct val="99000"/>
              </a:lnSpc>
              <a:spcBef>
                <a:spcPts val="160"/>
              </a:spcBef>
            </a:pP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hlinkClick r:id="rId5">
                  <a:extLst>
                    <a:ext uri="{DAF060AB-1E55-43B9-8AAB-6FB025537F2F}">
                      <wpsdc:hlinkClr xmlns:wpsdc="http://www.wps.cn/officeDocument/2017/drawingmlCustomData" val="000000"/>
                      <wpsdc:folHlinkClr xmlns:wpsdc="http://www.wps.cn/officeDocument/2017/drawingmlCustomData" val="000000"/>
                      <wpsdc:hlinkUnderline xmlns:wpsdc="http://www.wps.cn/officeDocument/2017/drawingmlCustomData" val="0"/>
                    </a:ext>
                  </a:extLst>
                </a:hlinkClick>
              </a:rPr>
              <a:t>6.1.1.5</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固定式仪器出现故障时应立即</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安排人员到现场确认，</a:t>
            </a:r>
            <a:r>
              <a:rPr sz="16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故障期间应做好替代方案和安全</a:t>
            </a:r>
            <a:r>
              <a:rPr sz="16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6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防护措施</a:t>
            </a:r>
            <a:r>
              <a:rPr sz="16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600" dirty="0"/>
          </a:p>
        </p:txBody>
      </p:sp>
      <p:sp>
        <p:nvSpPr>
          <p:cNvPr id="546" name="path"/>
          <p:cNvSpPr/>
          <p:nvPr/>
        </p:nvSpPr>
        <p:spPr>
          <a:xfrm>
            <a:off x="9255251" y="1152144"/>
            <a:ext cx="704088" cy="691895"/>
          </a:xfrm>
          <a:custGeom>
            <a:avLst/>
            <a:gdLst/>
            <a:ahLst/>
            <a:cxnLst/>
            <a:rect l="0" t="0" r="0" b="0"/>
            <a:pathLst>
              <a:path w="1108" h="1089">
                <a:moveTo>
                  <a:pt x="0" y="544"/>
                </a:moveTo>
                <a:cubicBezTo>
                  <a:pt x="0" y="244"/>
                  <a:pt x="247" y="0"/>
                  <a:pt x="554" y="0"/>
                </a:cubicBezTo>
                <a:lnTo>
                  <a:pt x="554" y="0"/>
                </a:lnTo>
                <a:lnTo>
                  <a:pt x="554" y="0"/>
                </a:lnTo>
                <a:cubicBezTo>
                  <a:pt x="861" y="0"/>
                  <a:pt x="1108" y="244"/>
                  <a:pt x="1108" y="544"/>
                </a:cubicBezTo>
                <a:lnTo>
                  <a:pt x="1108" y="544"/>
                </a:lnTo>
                <a:cubicBezTo>
                  <a:pt x="1108" y="544"/>
                  <a:pt x="1108" y="544"/>
                  <a:pt x="1108" y="544"/>
                </a:cubicBezTo>
                <a:lnTo>
                  <a:pt x="1108" y="544"/>
                </a:lnTo>
                <a:lnTo>
                  <a:pt x="1108" y="544"/>
                </a:lnTo>
                <a:cubicBezTo>
                  <a:pt x="1108" y="844"/>
                  <a:pt x="861" y="1089"/>
                  <a:pt x="554" y="1089"/>
                </a:cubicBezTo>
                <a:lnTo>
                  <a:pt x="554" y="1089"/>
                </a:lnTo>
                <a:lnTo>
                  <a:pt x="554" y="1089"/>
                </a:lnTo>
                <a:cubicBezTo>
                  <a:pt x="247" y="1089"/>
                  <a:pt x="0" y="844"/>
                  <a:pt x="0" y="544"/>
                </a:cubicBezTo>
                <a:lnTo>
                  <a:pt x="0" y="544"/>
                </a:lnTo>
                <a:cubicBezTo>
                  <a:pt x="0" y="544"/>
                  <a:pt x="0" y="544"/>
                  <a:pt x="0" y="544"/>
                </a:cubicBezTo>
              </a:path>
            </a:pathLst>
          </a:custGeom>
          <a:solidFill>
            <a:srgbClr val="FFFFFF">
              <a:alpha val="100000"/>
            </a:srgbClr>
          </a:solidFill>
          <a:ln cap="flat">
            <a:noFill/>
            <a:prstDash val="solid"/>
            <a:miter lim="0"/>
          </a:ln>
        </p:spPr>
        <p:txBody>
          <a:bodyPr rtlCol="0"/>
          <a:lstStyle/>
          <a:p>
            <a:pPr algn="ctr"/>
            <a:endParaRPr lang="zh-CN"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8" name="picture 548"/>
          <p:cNvPicPr>
            <a:picLocks noChangeAspect="1"/>
          </p:cNvPicPr>
          <p:nvPr/>
        </p:nvPicPr>
        <p:blipFill>
          <a:blip r:embed="rId1"/>
          <a:stretch>
            <a:fillRect/>
          </a:stretch>
        </p:blipFill>
        <p:spPr>
          <a:xfrm rot="21600000">
            <a:off x="173736" y="1057656"/>
            <a:ext cx="379476" cy="870203"/>
          </a:xfrm>
          <a:prstGeom prst="rect">
            <a:avLst/>
          </a:prstGeom>
        </p:spPr>
      </p:pic>
      <p:sp>
        <p:nvSpPr>
          <p:cNvPr id="550" name="textbox 550"/>
          <p:cNvSpPr/>
          <p:nvPr/>
        </p:nvSpPr>
        <p:spPr>
          <a:xfrm>
            <a:off x="331285" y="1260861"/>
            <a:ext cx="8776334" cy="4956809"/>
          </a:xfrm>
          <a:prstGeom prst="rect">
            <a:avLst/>
          </a:prstGeom>
        </p:spPr>
        <p:txBody>
          <a:bodyPr vert="horz" wrap="square" lIns="0" tIns="0" rIns="0" bIns="0"/>
          <a:lstStyle/>
          <a:p>
            <a:pPr algn="l" rtl="0" eaLnBrk="0">
              <a:lnSpc>
                <a:spcPct val="92000"/>
              </a:lnSpc>
            </a:pPr>
            <a:endParaRPr lang="en-US" altLang="en-US" sz="100" dirty="0"/>
          </a:p>
          <a:p>
            <a:pPr algn="r" rtl="0" eaLnBrk="0">
              <a:lnSpc>
                <a:spcPct val="94000"/>
              </a:lnSpc>
            </a:pPr>
            <a:r>
              <a:rPr sz="2100" b="1" kern="0" spc="20" dirty="0">
                <a:solidFill>
                  <a:srgbClr val="1A4780">
                    <a:alpha val="100000"/>
                  </a:srgbClr>
                </a:solidFill>
                <a:latin typeface="Arial" panose="020B0604020202020204"/>
                <a:ea typeface="Arial" panose="020B0604020202020204"/>
                <a:cs typeface="Arial" panose="020B0604020202020204"/>
              </a:rPr>
              <a:t>6. </a:t>
            </a:r>
            <a:r>
              <a:rPr sz="2100" b="1" kern="0" spc="20" dirty="0">
                <a:solidFill>
                  <a:srgbClr val="1A4780">
                    <a:alpha val="100000"/>
                  </a:srgbClr>
                </a:solidFill>
                <a:latin typeface="微软雅黑" panose="020B0503020204020204" charset="-122"/>
                <a:ea typeface="微软雅黑" panose="020B0503020204020204" charset="-122"/>
                <a:cs typeface="微软雅黑" panose="020B0503020204020204" charset="-122"/>
              </a:rPr>
              <a:t>维护要求</a:t>
            </a:r>
            <a:r>
              <a:rPr sz="2100" b="1" kern="0" spc="10" dirty="0">
                <a:solidFill>
                  <a:srgbClr val="1A4780">
                    <a:alpha val="100000"/>
                  </a:srgbClr>
                </a:solidFill>
                <a:latin typeface="微软雅黑" panose="020B0503020204020204" charset="-122"/>
                <a:ea typeface="微软雅黑" panose="020B0503020204020204" charset="-122"/>
                <a:cs typeface="微软雅黑" panose="020B0503020204020204" charset="-122"/>
              </a:rPr>
              <a:t>                          </a:t>
            </a:r>
            <a:r>
              <a:rPr sz="2100" b="1" kern="0" spc="0" dirty="0">
                <a:solidFill>
                  <a:srgbClr val="1A4780">
                    <a:alpha val="100000"/>
                  </a:srgbClr>
                </a:solidFill>
                <a:latin typeface="微软雅黑" panose="020B0503020204020204" charset="-122"/>
                <a:ea typeface="微软雅黑" panose="020B0503020204020204" charset="-122"/>
                <a:cs typeface="微软雅黑" panose="020B0503020204020204" charset="-122"/>
              </a:rPr>
              <a:t>                                                                 </a:t>
            </a:r>
            <a:r>
              <a:rPr sz="2300" b="1" kern="0" spc="20" baseline="23000" dirty="0">
                <a:solidFill>
                  <a:srgbClr val="FF0000">
                    <a:alpha val="100000"/>
                  </a:srgbClr>
                </a:solidFill>
                <a:latin typeface="Arial" panose="020B0604020202020204"/>
                <a:ea typeface="Arial" panose="020B0604020202020204"/>
                <a:cs typeface="Arial" panose="020B0604020202020204"/>
              </a:rPr>
              <a:t>1</a:t>
            </a:r>
            <a:endParaRPr lang="en-US" altLang="en-US" sz="2300" baseline="23000" dirty="0"/>
          </a:p>
          <a:p>
            <a:pPr algn="l" rtl="0" eaLnBrk="0">
              <a:lnSpc>
                <a:spcPct val="124000"/>
              </a:lnSpc>
            </a:pPr>
            <a:endParaRPr lang="en-US" altLang="en-US" sz="1000" dirty="0"/>
          </a:p>
          <a:p>
            <a:pPr algn="l" rtl="0" eaLnBrk="0">
              <a:lnSpc>
                <a:spcPct val="124000"/>
              </a:lnSpc>
            </a:pPr>
            <a:endParaRPr lang="en-US" altLang="en-US" sz="1000" dirty="0"/>
          </a:p>
          <a:p>
            <a:pPr algn="l" rtl="0" eaLnBrk="0">
              <a:lnSpc>
                <a:spcPct val="124000"/>
              </a:lnSpc>
            </a:pPr>
            <a:endParaRPr lang="en-US" altLang="en-US" sz="1000" dirty="0"/>
          </a:p>
          <a:p>
            <a:pPr marL="88265" algn="l" rtl="0" eaLnBrk="0">
              <a:lnSpc>
                <a:spcPct val="94000"/>
              </a:lnSpc>
              <a:spcBef>
                <a:spcPts val="485"/>
              </a:spcBef>
            </a:pPr>
            <a:r>
              <a:rPr sz="16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6.1.2便携式仪器</a:t>
            </a:r>
            <a:endParaRPr lang="en-US" altLang="en-US" sz="1600" dirty="0"/>
          </a:p>
          <a:p>
            <a:pPr marL="88265" algn="l" rtl="0" eaLnBrk="0">
              <a:lnSpc>
                <a:spcPct val="94000"/>
              </a:lnSpc>
              <a:spcBef>
                <a:spcPts val="175"/>
              </a:spcBef>
            </a:pP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hlinkClick r:id="rId2">
                  <a:extLst>
                    <a:ext uri="{DAF060AB-1E55-43B9-8AAB-6FB025537F2F}">
                      <wpsdc:hlinkClr xmlns:wpsdc="http://www.wps.cn/officeDocument/2017/drawingmlCustomData" val="000000"/>
                      <wpsdc:folHlinkClr xmlns:wpsdc="http://www.wps.cn/officeDocument/2017/drawingmlCustomData" val="000000"/>
                      <wpsdc:hlinkUnderline xmlns:wpsdc="http://www.wps.cn/officeDocument/2017/drawingmlCustomData" val="0"/>
                    </a:ext>
                  </a:extLst>
                </a:hlinkClick>
              </a:rPr>
              <a:t>6.1.2.1</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便携式仪器的常规检查包</a:t>
            </a:r>
            <a:r>
              <a:rPr sz="16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括以下内容：</a:t>
            </a:r>
            <a:endParaRPr lang="en-US" altLang="en-US" sz="1600" dirty="0"/>
          </a:p>
          <a:p>
            <a:pPr marL="83820" algn="l" rtl="0" eaLnBrk="0">
              <a:lnSpc>
                <a:spcPct val="94000"/>
              </a:lnSpc>
              <a:spcBef>
                <a:spcPts val="180"/>
              </a:spcBef>
            </a:pP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a)仪器有</a:t>
            </a:r>
            <a:r>
              <a:rPr sz="16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无不正常</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的情况，例如故</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障、报警、零点超差读数等；</a:t>
            </a:r>
            <a:endParaRPr lang="en-US" altLang="en-US" sz="1600" dirty="0"/>
          </a:p>
          <a:p>
            <a:pPr marL="78740" indent="13335" algn="l" rtl="0" eaLnBrk="0">
              <a:lnSpc>
                <a:spcPct val="99000"/>
              </a:lnSpc>
              <a:spcBef>
                <a:spcPts val="155"/>
              </a:spcBef>
            </a:pP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b)传感器部件有</a:t>
            </a:r>
            <a:r>
              <a:rPr sz="16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无堵塞</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或包覆现象，避免待测气体到达仪器传</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感器时受阻碍，确保通过</a:t>
            </a:r>
            <a:r>
              <a:rPr sz="16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延长</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取</a:t>
            </a:r>
            <a:r>
              <a:rPr sz="16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样装置能正确取样；</a:t>
            </a:r>
            <a:endParaRPr lang="en-US" altLang="en-US" sz="1600" dirty="0"/>
          </a:p>
          <a:p>
            <a:pPr marL="80010" indent="5080" algn="l" rtl="0" eaLnBrk="0">
              <a:lnSpc>
                <a:spcPct val="99000"/>
              </a:lnSpc>
              <a:spcBef>
                <a:spcPts val="160"/>
              </a:spcBef>
            </a:pP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c)延长取样装置的管线和装配部件是否有破裂、凹陷、弯曲或其他损坏</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，损坏的部件应按原部</a:t>
            </a:r>
            <a:r>
              <a:rPr sz="16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件的性能要求进行更换；</a:t>
            </a:r>
            <a:endParaRPr lang="en-US" altLang="en-US" sz="1600" dirty="0"/>
          </a:p>
          <a:p>
            <a:pPr marL="85090" algn="l" rtl="0" eaLnBrk="0">
              <a:lnSpc>
                <a:spcPct val="89000"/>
              </a:lnSpc>
              <a:spcBef>
                <a:spcPts val="165"/>
              </a:spcBef>
            </a:pP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d)电池</a:t>
            </a:r>
            <a:r>
              <a:rPr sz="16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电力</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情况，必要时及时充电或更换电池；</a:t>
            </a:r>
            <a:endParaRPr lang="en-US" altLang="en-US" sz="1600" dirty="0"/>
          </a:p>
          <a:p>
            <a:pPr marL="85090" algn="l" rtl="0" eaLnBrk="0">
              <a:lnSpc>
                <a:spcPts val="1980"/>
              </a:lnSpc>
            </a:pP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e)仪器</a:t>
            </a:r>
            <a:r>
              <a:rPr sz="16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背夹</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是否完好，避免佩戴后掉落损坏仪器；</a:t>
            </a:r>
            <a:endParaRPr lang="en-US" altLang="en-US" sz="1600" dirty="0"/>
          </a:p>
          <a:p>
            <a:pPr marL="81915" algn="l" rtl="0" eaLnBrk="0">
              <a:lnSpc>
                <a:spcPts val="1980"/>
              </a:lnSpc>
            </a:pP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f)其他功能性检查；</a:t>
            </a:r>
            <a:endParaRPr lang="en-US" altLang="en-US" sz="1600" dirty="0"/>
          </a:p>
          <a:p>
            <a:pPr marL="85090" algn="l" rtl="0" eaLnBrk="0">
              <a:lnSpc>
                <a:spcPct val="94000"/>
              </a:lnSpc>
              <a:spcBef>
                <a:spcPts val="290"/>
              </a:spcBef>
            </a:pP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g)有无线传输功能的仪器，</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应检查无线传输功能是否正常。</a:t>
            </a:r>
            <a:endParaRPr lang="en-US" altLang="en-US" sz="1600" dirty="0"/>
          </a:p>
          <a:p>
            <a:pPr marL="79375" indent="8255" algn="l" rtl="0" eaLnBrk="0">
              <a:lnSpc>
                <a:spcPct val="100000"/>
              </a:lnSpc>
              <a:spcBef>
                <a:spcPts val="175"/>
              </a:spcBef>
            </a:pP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hlinkClick r:id="rId3">
                  <a:extLst>
                    <a:ext uri="{DAF060AB-1E55-43B9-8AAB-6FB025537F2F}">
                      <wpsdc:hlinkClr xmlns:wpsdc="http://www.wps.cn/officeDocument/2017/drawingmlCustomData" val="000000"/>
                      <wpsdc:folHlinkClr xmlns:wpsdc="http://www.wps.cn/officeDocument/2017/drawingmlCustomData" val="000000"/>
                      <wpsdc:hlinkUnderline xmlns:wpsdc="http://www.wps.cn/officeDocument/2017/drawingmlCustomData" val="0"/>
                    </a:ext>
                  </a:extLst>
                </a:hlinkClick>
              </a:rPr>
              <a:t>6.1.2.2</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便携式仪器的日常检查周期应</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根据实际使用情况和环境确定，连续使用的仪器应</a:t>
            </a:r>
            <a:r>
              <a:rPr sz="16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每周</a:t>
            </a:r>
            <a:r>
              <a:rPr sz="16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6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检查一次</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；使用</a:t>
            </a:r>
            <a:r>
              <a:rPr sz="16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频率较低</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的仪器应</a:t>
            </a:r>
            <a:r>
              <a:rPr sz="16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每月</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检查一次，并在使用前进行</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检查；</a:t>
            </a:r>
            <a:r>
              <a:rPr sz="16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储备</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的仪器应</a:t>
            </a:r>
            <a:r>
              <a:rPr sz="16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每季度  </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检查一次，并在使用前进行</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检查。</a:t>
            </a:r>
            <a:endParaRPr lang="en-US" altLang="en-US" sz="1600" dirty="0"/>
          </a:p>
          <a:p>
            <a:pPr marL="88265" algn="l" rtl="0" eaLnBrk="0">
              <a:lnSpc>
                <a:spcPct val="94000"/>
              </a:lnSpc>
              <a:spcBef>
                <a:spcPts val="175"/>
              </a:spcBef>
            </a:pPr>
            <a:r>
              <a:rPr sz="16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6.1.3移动式仪器</a:t>
            </a:r>
            <a:endParaRPr lang="en-US" altLang="en-US" sz="1600" dirty="0"/>
          </a:p>
          <a:p>
            <a:pPr marL="80010" algn="l" rtl="0" eaLnBrk="0">
              <a:lnSpc>
                <a:spcPct val="94000"/>
              </a:lnSpc>
              <a:spcBef>
                <a:spcPts val="175"/>
              </a:spcBef>
            </a:pPr>
            <a:r>
              <a:rPr sz="16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应符合6.1.2的规定。</a:t>
            </a:r>
            <a:endParaRPr lang="en-US" altLang="en-US" sz="1600" dirty="0"/>
          </a:p>
        </p:txBody>
      </p:sp>
      <p:grpSp>
        <p:nvGrpSpPr>
          <p:cNvPr id="48" name="group 48"/>
          <p:cNvGrpSpPr/>
          <p:nvPr/>
        </p:nvGrpSpPr>
        <p:grpSpPr>
          <a:xfrm rot="21600000">
            <a:off x="9255251" y="1152144"/>
            <a:ext cx="704088" cy="691895"/>
            <a:chOff x="0" y="0"/>
            <a:chExt cx="704088" cy="691895"/>
          </a:xfrm>
        </p:grpSpPr>
        <p:sp>
          <p:nvSpPr>
            <p:cNvPr id="552" name="path"/>
            <p:cNvSpPr/>
            <p:nvPr/>
          </p:nvSpPr>
          <p:spPr>
            <a:xfrm>
              <a:off x="0" y="0"/>
              <a:ext cx="704088" cy="691895"/>
            </a:xfrm>
            <a:custGeom>
              <a:avLst/>
              <a:gdLst/>
              <a:ahLst/>
              <a:cxnLst/>
              <a:rect l="0" t="0" r="0" b="0"/>
              <a:pathLst>
                <a:path w="1108" h="1089">
                  <a:moveTo>
                    <a:pt x="0" y="544"/>
                  </a:moveTo>
                  <a:cubicBezTo>
                    <a:pt x="0" y="244"/>
                    <a:pt x="247" y="0"/>
                    <a:pt x="554" y="0"/>
                  </a:cubicBezTo>
                  <a:lnTo>
                    <a:pt x="554" y="0"/>
                  </a:lnTo>
                  <a:lnTo>
                    <a:pt x="554" y="0"/>
                  </a:lnTo>
                  <a:cubicBezTo>
                    <a:pt x="861" y="0"/>
                    <a:pt x="1108" y="244"/>
                    <a:pt x="1108" y="544"/>
                  </a:cubicBezTo>
                  <a:lnTo>
                    <a:pt x="1108" y="544"/>
                  </a:lnTo>
                  <a:cubicBezTo>
                    <a:pt x="1108" y="544"/>
                    <a:pt x="1108" y="544"/>
                    <a:pt x="1108" y="544"/>
                  </a:cubicBezTo>
                  <a:lnTo>
                    <a:pt x="1108" y="544"/>
                  </a:lnTo>
                  <a:lnTo>
                    <a:pt x="1108" y="544"/>
                  </a:lnTo>
                  <a:cubicBezTo>
                    <a:pt x="1108" y="844"/>
                    <a:pt x="861" y="1089"/>
                    <a:pt x="554" y="1089"/>
                  </a:cubicBezTo>
                  <a:lnTo>
                    <a:pt x="554" y="1089"/>
                  </a:lnTo>
                  <a:lnTo>
                    <a:pt x="554" y="1089"/>
                  </a:lnTo>
                  <a:cubicBezTo>
                    <a:pt x="247" y="1089"/>
                    <a:pt x="0" y="844"/>
                    <a:pt x="0" y="544"/>
                  </a:cubicBezTo>
                  <a:lnTo>
                    <a:pt x="0" y="544"/>
                  </a:lnTo>
                  <a:cubicBezTo>
                    <a:pt x="0" y="544"/>
                    <a:pt x="0" y="544"/>
                    <a:pt x="0" y="544"/>
                  </a:cubicBezTo>
                </a:path>
              </a:pathLst>
            </a:custGeom>
            <a:solidFill>
              <a:srgbClr val="FFFFFF">
                <a:alpha val="100000"/>
              </a:srgbClr>
            </a:solidFill>
            <a:ln cap="flat">
              <a:noFill/>
              <a:prstDash val="solid"/>
              <a:miter lim="0"/>
            </a:ln>
          </p:spPr>
          <p:txBody>
            <a:bodyPr rtlCol="0"/>
            <a:lstStyle/>
            <a:p>
              <a:pPr algn="ctr"/>
              <a:endParaRPr lang="zh-CN" altLang="en-US"/>
            </a:p>
          </p:txBody>
        </p:sp>
        <p:sp>
          <p:nvSpPr>
            <p:cNvPr id="554" name="textbox 554"/>
            <p:cNvSpPr/>
            <p:nvPr/>
          </p:nvSpPr>
          <p:spPr>
            <a:xfrm>
              <a:off x="-12700" y="-12700"/>
              <a:ext cx="729615" cy="760094"/>
            </a:xfrm>
            <a:prstGeom prst="rect">
              <a:avLst/>
            </a:prstGeom>
          </p:spPr>
          <p:txBody>
            <a:bodyPr vert="horz" wrap="square" lIns="0" tIns="0" rIns="0" bIns="0"/>
            <a:lstStyle/>
            <a:p>
              <a:pPr algn="l" rtl="0" eaLnBrk="0">
                <a:lnSpc>
                  <a:spcPct val="106000"/>
                </a:lnSpc>
              </a:pPr>
              <a:endParaRPr lang="en-US" altLang="en-US" sz="800" dirty="0"/>
            </a:p>
            <a:p>
              <a:pPr marL="333375" algn="l" rtl="0" eaLnBrk="0">
                <a:lnSpc>
                  <a:spcPct val="85000"/>
                </a:lnSpc>
                <a:spcBef>
                  <a:spcPts val="5"/>
                </a:spcBef>
              </a:pPr>
              <a:r>
                <a:rPr sz="1400" b="1" kern="0" spc="-20" dirty="0">
                  <a:solidFill>
                    <a:srgbClr val="FFFFFF">
                      <a:alpha val="100000"/>
                    </a:srgbClr>
                  </a:solidFill>
                  <a:latin typeface="Arial" panose="020B0604020202020204"/>
                  <a:ea typeface="Arial" panose="020B0604020202020204"/>
                  <a:cs typeface="Arial" panose="020B0604020202020204"/>
                </a:rPr>
                <a:t>1</a:t>
              </a:r>
              <a:endParaRPr lang="en-US" altLang="en-US" sz="1400" dirty="0"/>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6" name="picture 556"/>
          <p:cNvPicPr>
            <a:picLocks noChangeAspect="1"/>
          </p:cNvPicPr>
          <p:nvPr/>
        </p:nvPicPr>
        <p:blipFill>
          <a:blip r:embed="rId1"/>
          <a:stretch>
            <a:fillRect/>
          </a:stretch>
        </p:blipFill>
        <p:spPr>
          <a:xfrm rot="21600000">
            <a:off x="173736" y="1057656"/>
            <a:ext cx="379476" cy="870203"/>
          </a:xfrm>
          <a:prstGeom prst="rect">
            <a:avLst/>
          </a:prstGeom>
        </p:spPr>
      </p:pic>
      <p:sp>
        <p:nvSpPr>
          <p:cNvPr id="558" name="textbox 558"/>
          <p:cNvSpPr/>
          <p:nvPr/>
        </p:nvSpPr>
        <p:spPr>
          <a:xfrm>
            <a:off x="-12700" y="1044956"/>
            <a:ext cx="9121775" cy="4621529"/>
          </a:xfrm>
          <a:prstGeom prst="rect">
            <a:avLst/>
          </a:prstGeom>
        </p:spPr>
        <p:txBody>
          <a:bodyPr vert="horz" wrap="square" lIns="0" tIns="0" rIns="0" bIns="0"/>
          <a:lstStyle/>
          <a:p>
            <a:pPr algn="l" rtl="0" eaLnBrk="0">
              <a:lnSpc>
                <a:spcPct val="150000"/>
              </a:lnSpc>
            </a:pPr>
            <a:endParaRPr lang="en-US" altLang="en-US" sz="1000" dirty="0"/>
          </a:p>
          <a:p>
            <a:pPr algn="l" rtl="0" eaLnBrk="0">
              <a:lnSpc>
                <a:spcPct val="9000"/>
              </a:lnSpc>
            </a:pPr>
            <a:endParaRPr lang="en-US" altLang="en-US" sz="100" dirty="0"/>
          </a:p>
          <a:p>
            <a:pPr algn="r" rtl="0" eaLnBrk="0">
              <a:lnSpc>
                <a:spcPct val="94000"/>
              </a:lnSpc>
            </a:pPr>
            <a:r>
              <a:rPr sz="2100" b="1" kern="0" spc="20" dirty="0">
                <a:solidFill>
                  <a:srgbClr val="1A4780">
                    <a:alpha val="100000"/>
                  </a:srgbClr>
                </a:solidFill>
                <a:latin typeface="Arial" panose="020B0604020202020204"/>
                <a:ea typeface="Arial" panose="020B0604020202020204"/>
                <a:cs typeface="Arial" panose="020B0604020202020204"/>
              </a:rPr>
              <a:t>6. </a:t>
            </a:r>
            <a:r>
              <a:rPr sz="2100" b="1" kern="0" spc="20" dirty="0">
                <a:solidFill>
                  <a:srgbClr val="1A4780">
                    <a:alpha val="100000"/>
                  </a:srgbClr>
                </a:solidFill>
                <a:latin typeface="微软雅黑" panose="020B0503020204020204" charset="-122"/>
                <a:ea typeface="微软雅黑" panose="020B0503020204020204" charset="-122"/>
                <a:cs typeface="微软雅黑" panose="020B0503020204020204" charset="-122"/>
              </a:rPr>
              <a:t>维护要求</a:t>
            </a:r>
            <a:r>
              <a:rPr sz="2100" b="1" kern="0" spc="10" dirty="0">
                <a:solidFill>
                  <a:srgbClr val="1A4780">
                    <a:alpha val="100000"/>
                  </a:srgbClr>
                </a:solidFill>
                <a:latin typeface="微软雅黑" panose="020B0503020204020204" charset="-122"/>
                <a:ea typeface="微软雅黑" panose="020B0503020204020204" charset="-122"/>
                <a:cs typeface="微软雅黑" panose="020B0503020204020204" charset="-122"/>
              </a:rPr>
              <a:t>                          </a:t>
            </a:r>
            <a:r>
              <a:rPr sz="2100" b="1" kern="0" spc="0" dirty="0">
                <a:solidFill>
                  <a:srgbClr val="1A4780">
                    <a:alpha val="100000"/>
                  </a:srgbClr>
                </a:solidFill>
                <a:latin typeface="微软雅黑" panose="020B0503020204020204" charset="-122"/>
                <a:ea typeface="微软雅黑" panose="020B0503020204020204" charset="-122"/>
                <a:cs typeface="微软雅黑" panose="020B0503020204020204" charset="-122"/>
              </a:rPr>
              <a:t>                                                                 </a:t>
            </a:r>
            <a:r>
              <a:rPr sz="2300" b="1" kern="0" spc="20" baseline="23000" dirty="0">
                <a:solidFill>
                  <a:srgbClr val="FF0000">
                    <a:alpha val="100000"/>
                  </a:srgbClr>
                </a:solidFill>
                <a:latin typeface="Arial" panose="020B0604020202020204"/>
                <a:ea typeface="Arial" panose="020B0604020202020204"/>
                <a:cs typeface="Arial" panose="020B0604020202020204"/>
              </a:rPr>
              <a:t>1</a:t>
            </a:r>
            <a:endParaRPr lang="en-US" altLang="en-US" sz="2300" baseline="23000" dirty="0"/>
          </a:p>
          <a:p>
            <a:pPr algn="l" rtl="0" eaLnBrk="0">
              <a:lnSpc>
                <a:spcPct val="136000"/>
              </a:lnSpc>
            </a:pPr>
            <a:endParaRPr lang="en-US" altLang="en-US" sz="1000" dirty="0"/>
          </a:p>
          <a:p>
            <a:pPr algn="l" rtl="0" eaLnBrk="0">
              <a:lnSpc>
                <a:spcPct val="136000"/>
              </a:lnSpc>
            </a:pPr>
            <a:endParaRPr lang="en-US" altLang="en-US" sz="1000" dirty="0"/>
          </a:p>
          <a:p>
            <a:pPr marL="433705" algn="l" rtl="0" eaLnBrk="0">
              <a:lnSpc>
                <a:spcPct val="93000"/>
              </a:lnSpc>
              <a:spcBef>
                <a:spcPts val="490"/>
              </a:spcBef>
            </a:pPr>
            <a:r>
              <a:rPr sz="16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6.2使用中检验</a:t>
            </a:r>
            <a:endParaRPr lang="en-US" altLang="en-US" sz="1600" dirty="0"/>
          </a:p>
          <a:p>
            <a:pPr marL="424815" indent="8255" algn="l" rtl="0" eaLnBrk="0">
              <a:lnSpc>
                <a:spcPct val="99000"/>
              </a:lnSpc>
              <a:spcBef>
                <a:spcPts val="160"/>
              </a:spcBef>
            </a:pP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6.2.1应参照检定规程/校准规范的相关要求</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，定期对气体检测报警仪和报警系统进行使用中检</a:t>
            </a:r>
            <a:r>
              <a:rPr sz="16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验。检验内容及周期包括：</a:t>
            </a:r>
            <a:endParaRPr lang="en-US" altLang="en-US" sz="1600" dirty="0"/>
          </a:p>
          <a:p>
            <a:pPr marL="383540" algn="l" rtl="0" eaLnBrk="0">
              <a:lnSpc>
                <a:spcPts val="2170"/>
              </a:lnSpc>
              <a:spcBef>
                <a:spcPts val="845"/>
              </a:spcBef>
            </a:pP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a)</a:t>
            </a:r>
            <a:r>
              <a:rPr sz="16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零点</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检验，至少</a:t>
            </a:r>
            <a:r>
              <a:rPr sz="16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六个月</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一次或常规检查零点不正常时；</a:t>
            </a:r>
            <a:endParaRPr lang="en-US" altLang="en-US" sz="1600" dirty="0"/>
          </a:p>
          <a:p>
            <a:pPr marL="391795" algn="l" rtl="0" eaLnBrk="0">
              <a:lnSpc>
                <a:spcPct val="94000"/>
              </a:lnSpc>
              <a:spcBef>
                <a:spcPts val="15"/>
              </a:spcBef>
            </a:pP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b)示值</a:t>
            </a:r>
            <a:r>
              <a:rPr sz="16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误差</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检验，至少</a:t>
            </a:r>
            <a:r>
              <a:rPr sz="16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六个月</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一次或超量程检测后；</a:t>
            </a:r>
            <a:endParaRPr lang="en-US" altLang="en-US" sz="1600" dirty="0"/>
          </a:p>
          <a:p>
            <a:pPr marL="384810" algn="l" rtl="0" eaLnBrk="0">
              <a:lnSpc>
                <a:spcPts val="2170"/>
              </a:lnSpc>
            </a:pP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c)</a:t>
            </a:r>
            <a:r>
              <a:rPr sz="16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响应时间</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检验，至</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少</a:t>
            </a:r>
            <a:r>
              <a:rPr sz="16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六个月</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一次或超量程检测后；</a:t>
            </a:r>
            <a:endParaRPr lang="en-US" altLang="en-US" sz="1600" dirty="0"/>
          </a:p>
          <a:p>
            <a:pPr marL="384810" algn="l" rtl="0" eaLnBrk="0">
              <a:lnSpc>
                <a:spcPct val="100000"/>
              </a:lnSpc>
              <a:spcBef>
                <a:spcPts val="10"/>
              </a:spcBef>
            </a:pP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d)气体报警系统各项</a:t>
            </a:r>
            <a:r>
              <a:rPr sz="16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功能</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全面检验，至少</a:t>
            </a:r>
            <a:r>
              <a:rPr sz="16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六个月</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一次。</a:t>
            </a:r>
            <a:endParaRPr lang="en-US" altLang="en-US" sz="1600" dirty="0"/>
          </a:p>
          <a:p>
            <a:pPr marL="387985" algn="l" rtl="0" eaLnBrk="0">
              <a:lnSpc>
                <a:spcPct val="94000"/>
              </a:lnSpc>
              <a:spcBef>
                <a:spcPts val="170"/>
              </a:spcBef>
            </a:pP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6.2.2用于受限空</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间、动火等特殊作业的仪器，</a:t>
            </a:r>
            <a:r>
              <a:rPr sz="16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使用前应进行使用中检验</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600" dirty="0"/>
          </a:p>
          <a:p>
            <a:pPr marL="382270" indent="5080" algn="l" rtl="0" eaLnBrk="0">
              <a:lnSpc>
                <a:spcPct val="98000"/>
              </a:lnSpc>
              <a:spcBef>
                <a:spcPts val="200"/>
              </a:spcBef>
            </a:pP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6.2.3使用中检验周期应根据不同气体的</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传感器、气候变化、作业环境条件和检验合格率确定，</a:t>
            </a:r>
            <a:r>
              <a:rPr sz="16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长期使用并已出现老化现象的仪器、在恶劣环境中使用的仪器等，应适当缩</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短检验周期。</a:t>
            </a:r>
            <a:endParaRPr lang="en-US" altLang="en-US" sz="1600" dirty="0"/>
          </a:p>
          <a:p>
            <a:pPr marL="425450" indent="7620" algn="l" rtl="0" eaLnBrk="0">
              <a:lnSpc>
                <a:spcPct val="99000"/>
              </a:lnSpc>
              <a:spcBef>
                <a:spcPts val="1130"/>
              </a:spcBef>
            </a:pP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6.2.4对检验不合格的仪器应按检定规程或校准规范要求进行标定或校准确认，仍不合格的仪    </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器不应继续使用</a:t>
            </a:r>
            <a:endParaRPr lang="en-US" altLang="en-US" sz="1600" dirty="0"/>
          </a:p>
          <a:p>
            <a:pPr algn="l" rtl="0" eaLnBrk="0">
              <a:lnSpc>
                <a:spcPct val="104000"/>
              </a:lnSpc>
            </a:pPr>
            <a:endParaRPr lang="en-US" altLang="en-US" sz="800" dirty="0"/>
          </a:p>
          <a:p>
            <a:pPr marL="387985" algn="l" rtl="0" eaLnBrk="0">
              <a:lnSpc>
                <a:spcPct val="94000"/>
              </a:lnSpc>
              <a:spcBef>
                <a:spcPts val="5"/>
              </a:spcBef>
            </a:pP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6.2.5应将每次检验结果、检验人员、检验日期等记录在案。</a:t>
            </a:r>
            <a:endParaRPr lang="en-US" altLang="en-US" sz="1600" dirty="0"/>
          </a:p>
        </p:txBody>
      </p:sp>
      <p:pic>
        <p:nvPicPr>
          <p:cNvPr id="560" name="picture 560"/>
          <p:cNvPicPr>
            <a:picLocks noChangeAspect="1"/>
          </p:cNvPicPr>
          <p:nvPr/>
        </p:nvPicPr>
        <p:blipFill>
          <a:blip r:embed="rId2"/>
          <a:stretch>
            <a:fillRect/>
          </a:stretch>
        </p:blipFill>
        <p:spPr>
          <a:xfrm rot="21600000">
            <a:off x="0" y="1057656"/>
            <a:ext cx="300227" cy="885443"/>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2" name="picture 562"/>
          <p:cNvPicPr>
            <a:picLocks noChangeAspect="1"/>
          </p:cNvPicPr>
          <p:nvPr/>
        </p:nvPicPr>
        <p:blipFill>
          <a:blip r:embed="rId1"/>
          <a:stretch>
            <a:fillRect/>
          </a:stretch>
        </p:blipFill>
        <p:spPr>
          <a:xfrm rot="21600000">
            <a:off x="173736" y="1057656"/>
            <a:ext cx="379476" cy="870203"/>
          </a:xfrm>
          <a:prstGeom prst="rect">
            <a:avLst/>
          </a:prstGeom>
        </p:spPr>
      </p:pic>
      <p:sp>
        <p:nvSpPr>
          <p:cNvPr id="564" name="textbox 564"/>
          <p:cNvSpPr/>
          <p:nvPr/>
        </p:nvSpPr>
        <p:spPr>
          <a:xfrm>
            <a:off x="-12700" y="1044956"/>
            <a:ext cx="9155430" cy="4850129"/>
          </a:xfrm>
          <a:prstGeom prst="rect">
            <a:avLst/>
          </a:prstGeom>
        </p:spPr>
        <p:txBody>
          <a:bodyPr vert="horz" wrap="square" lIns="0" tIns="0" rIns="0" bIns="0"/>
          <a:lstStyle/>
          <a:p>
            <a:pPr algn="l" rtl="0" eaLnBrk="0">
              <a:lnSpc>
                <a:spcPct val="150000"/>
              </a:lnSpc>
            </a:pPr>
            <a:endParaRPr lang="en-US" altLang="en-US" sz="1000" dirty="0"/>
          </a:p>
          <a:p>
            <a:pPr algn="l" rtl="0" eaLnBrk="0">
              <a:lnSpc>
                <a:spcPct val="9000"/>
              </a:lnSpc>
            </a:pPr>
            <a:endParaRPr lang="en-US" altLang="en-US" sz="100" dirty="0"/>
          </a:p>
          <a:p>
            <a:pPr marL="358140" algn="l" rtl="0" eaLnBrk="0">
              <a:lnSpc>
                <a:spcPct val="94000"/>
              </a:lnSpc>
            </a:pPr>
            <a:r>
              <a:rPr sz="2100" b="1" kern="0" spc="30" dirty="0">
                <a:solidFill>
                  <a:srgbClr val="1A4780">
                    <a:alpha val="100000"/>
                  </a:srgbClr>
                </a:solidFill>
                <a:latin typeface="Arial" panose="020B0604020202020204"/>
                <a:ea typeface="Arial" panose="020B0604020202020204"/>
                <a:cs typeface="Arial" panose="020B0604020202020204"/>
              </a:rPr>
              <a:t>6. </a:t>
            </a:r>
            <a:r>
              <a:rPr sz="2100" b="1" kern="0" spc="30" dirty="0">
                <a:solidFill>
                  <a:srgbClr val="1A4780">
                    <a:alpha val="100000"/>
                  </a:srgbClr>
                </a:solidFill>
                <a:latin typeface="微软雅黑" panose="020B0503020204020204" charset="-122"/>
                <a:ea typeface="微软雅黑" panose="020B0503020204020204" charset="-122"/>
                <a:cs typeface="微软雅黑" panose="020B0503020204020204" charset="-122"/>
              </a:rPr>
              <a:t>维护要求                                               </a:t>
            </a:r>
            <a:r>
              <a:rPr sz="2100" b="1" kern="0" spc="20" dirty="0">
                <a:solidFill>
                  <a:srgbClr val="1A4780">
                    <a:alpha val="100000"/>
                  </a:srgbClr>
                </a:solidFill>
                <a:latin typeface="微软雅黑" panose="020B0503020204020204" charset="-122"/>
                <a:ea typeface="微软雅黑" panose="020B0503020204020204" charset="-122"/>
                <a:cs typeface="微软雅黑" panose="020B0503020204020204" charset="-122"/>
              </a:rPr>
              <a:t>                                         </a:t>
            </a:r>
            <a:r>
              <a:rPr sz="2300" b="1" kern="0" spc="20" baseline="23000" dirty="0">
                <a:solidFill>
                  <a:srgbClr val="FF0000">
                    <a:alpha val="100000"/>
                  </a:srgbClr>
                </a:solidFill>
                <a:latin typeface="Arial" panose="020B0604020202020204"/>
                <a:ea typeface="Arial" panose="020B0604020202020204"/>
                <a:cs typeface="Arial" panose="020B0604020202020204"/>
              </a:rPr>
              <a:t>1</a:t>
            </a:r>
            <a:endParaRPr lang="en-US" altLang="en-US" sz="2300" baseline="23000" dirty="0"/>
          </a:p>
          <a:p>
            <a:pPr algn="l" rtl="0" eaLnBrk="0">
              <a:lnSpc>
                <a:spcPct val="108000"/>
              </a:lnSpc>
            </a:pPr>
            <a:endParaRPr lang="en-US" altLang="en-US" sz="1000" dirty="0"/>
          </a:p>
          <a:p>
            <a:pPr algn="l" rtl="0" eaLnBrk="0">
              <a:lnSpc>
                <a:spcPct val="108000"/>
              </a:lnSpc>
            </a:pPr>
            <a:endParaRPr lang="en-US" altLang="en-US" sz="1000" dirty="0"/>
          </a:p>
          <a:p>
            <a:pPr algn="l" rtl="0" eaLnBrk="0">
              <a:lnSpc>
                <a:spcPct val="109000"/>
              </a:lnSpc>
            </a:pPr>
            <a:endParaRPr lang="en-US" altLang="en-US" sz="1000" dirty="0"/>
          </a:p>
          <a:p>
            <a:pPr marL="577215" algn="l" rtl="0" eaLnBrk="0">
              <a:lnSpc>
                <a:spcPct val="94000"/>
              </a:lnSpc>
              <a:spcBef>
                <a:spcPts val="480"/>
              </a:spcBef>
            </a:pPr>
            <a:r>
              <a:rPr sz="16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6.3检定/校准</a:t>
            </a:r>
            <a:endParaRPr lang="en-US" altLang="en-US" sz="1600" dirty="0"/>
          </a:p>
          <a:p>
            <a:pPr marL="567690" indent="8890" algn="l" rtl="0" eaLnBrk="0">
              <a:lnSpc>
                <a:spcPct val="99000"/>
              </a:lnSpc>
              <a:spcBef>
                <a:spcPts val="160"/>
              </a:spcBef>
            </a:pP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6.3.1在用气体检测报警仪应按周期</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进行检定/校准，检定的</a:t>
            </a:r>
            <a:r>
              <a:rPr sz="16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应取得检定证书</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，校准的应对校准</a:t>
            </a:r>
            <a:r>
              <a:rPr sz="16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结果进行符合性确认，合格后方可继续</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使用。</a:t>
            </a:r>
            <a:endParaRPr lang="en-US" altLang="en-US" sz="1600" dirty="0"/>
          </a:p>
          <a:p>
            <a:pPr marL="569595" indent="6985" algn="l" rtl="0" eaLnBrk="0">
              <a:lnSpc>
                <a:spcPct val="99000"/>
              </a:lnSpc>
              <a:spcBef>
                <a:spcPts val="160"/>
              </a:spcBef>
            </a:pP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6.3.2新采购或安装的气体检测报警仪</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在投入</a:t>
            </a:r>
            <a:r>
              <a:rPr sz="16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使用前应经过检定/校准</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，并取得相应检定合格证</a:t>
            </a:r>
            <a:r>
              <a:rPr sz="16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书或经校准确认合格，否则不</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应投入使用。</a:t>
            </a:r>
            <a:endParaRPr lang="en-US" altLang="en-US" sz="1600" dirty="0"/>
          </a:p>
          <a:p>
            <a:pPr marL="568960" indent="7620" algn="l" rtl="0" eaLnBrk="0">
              <a:lnSpc>
                <a:spcPct val="99000"/>
              </a:lnSpc>
              <a:spcBef>
                <a:spcPts val="160"/>
              </a:spcBef>
            </a:pP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6.3.3对计量性能有疑问或仪器维修更换重要部件</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（主要包括传感器、主板、吸气泵等会对仪</a:t>
            </a:r>
            <a:r>
              <a:rPr sz="16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器的性能产生影响的部件）后应进行重新检定/校准，合格</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后方可继续使用。</a:t>
            </a:r>
            <a:endParaRPr lang="en-US" altLang="en-US" sz="1600" dirty="0"/>
          </a:p>
          <a:p>
            <a:pPr marL="568325" indent="8255" algn="l" rtl="0" eaLnBrk="0">
              <a:lnSpc>
                <a:spcPct val="99000"/>
              </a:lnSpc>
              <a:spcBef>
                <a:spcPts val="160"/>
              </a:spcBef>
            </a:pP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6.3.4负责气体检测报警仪或系统</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检定/校准的机构和人员应取得</a:t>
            </a:r>
            <a:r>
              <a:rPr sz="16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国家和行业规定的相应资质</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6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检定/校准用标准气体、设备、方法等应符合规范要求，量值传递应</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满足溯源要求。</a:t>
            </a:r>
            <a:endParaRPr lang="en-US" altLang="en-US" sz="1600" dirty="0"/>
          </a:p>
          <a:p>
            <a:pPr marL="568325" indent="8255" algn="l" rtl="0" eaLnBrk="0">
              <a:lnSpc>
                <a:spcPct val="99000"/>
              </a:lnSpc>
              <a:spcBef>
                <a:spcPts val="160"/>
              </a:spcBef>
            </a:pP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6.3.5</a:t>
            </a:r>
            <a:r>
              <a:rPr sz="1600" b="1"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检定/校准周期不超过12个</a:t>
            </a:r>
            <a:r>
              <a:rPr sz="16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月</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，气候变化大、作业环境条件恶劣的关键岗位应缩短检定/</a:t>
            </a:r>
            <a:r>
              <a:rPr sz="16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校准周期，不得使用超过检定/校</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准周期的仪器。</a:t>
            </a:r>
            <a:endParaRPr lang="en-US" altLang="en-US" sz="1600" dirty="0"/>
          </a:p>
          <a:p>
            <a:pPr marL="577215" algn="l" rtl="0" eaLnBrk="0">
              <a:lnSpc>
                <a:spcPct val="85000"/>
              </a:lnSpc>
              <a:spcBef>
                <a:spcPts val="185"/>
              </a:spcBef>
            </a:pP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6.3.6所有检定/校准都应由检定/校准单位出具结果报告并存档。</a:t>
            </a:r>
            <a:endParaRPr lang="en-US" altLang="en-US" sz="1600" dirty="0"/>
          </a:p>
          <a:p>
            <a:pPr marL="577215" algn="l" rtl="0" eaLnBrk="0">
              <a:lnSpc>
                <a:spcPts val="1990"/>
              </a:lnSpc>
            </a:pP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6.3.7每台气体检测报警仪应有</a:t>
            </a:r>
            <a:r>
              <a:rPr sz="1600" b="1"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唯一性</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标识及检定/校准状态标识。</a:t>
            </a:r>
            <a:endParaRPr lang="en-US" altLang="en-US" sz="1600" dirty="0"/>
          </a:p>
          <a:p>
            <a:pPr marL="569595" indent="6985" algn="l" rtl="0" eaLnBrk="0">
              <a:lnSpc>
                <a:spcPct val="99000"/>
              </a:lnSpc>
              <a:spcBef>
                <a:spcPts val="310"/>
              </a:spcBef>
            </a:pP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6.3.8对于缺少现行检定/校准方法的气体检</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测报警仪，使用单位（企业）应委托具备相应技术</a:t>
            </a:r>
            <a:r>
              <a:rPr sz="16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条件的机构制定测试方法进行测试，并明确测试周期，确保仪</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器正常可靠。</a:t>
            </a:r>
            <a:endParaRPr lang="en-US" altLang="en-US" sz="1600" dirty="0"/>
          </a:p>
        </p:txBody>
      </p:sp>
      <p:pic>
        <p:nvPicPr>
          <p:cNvPr id="566" name="picture 566"/>
          <p:cNvPicPr>
            <a:picLocks noChangeAspect="1"/>
          </p:cNvPicPr>
          <p:nvPr/>
        </p:nvPicPr>
        <p:blipFill>
          <a:blip r:embed="rId2"/>
          <a:stretch>
            <a:fillRect/>
          </a:stretch>
        </p:blipFill>
        <p:spPr>
          <a:xfrm rot="21600000">
            <a:off x="0" y="1057656"/>
            <a:ext cx="300227" cy="885443"/>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textbox 568"/>
          <p:cNvSpPr/>
          <p:nvPr/>
        </p:nvSpPr>
        <p:spPr>
          <a:xfrm>
            <a:off x="199643" y="1778508"/>
            <a:ext cx="9375775" cy="1600200"/>
          </a:xfrm>
          <a:prstGeom prst="rect">
            <a:avLst/>
          </a:prstGeom>
          <a:solidFill>
            <a:srgbClr val="0D2340"/>
          </a:solidFill>
        </p:spPr>
        <p:txBody>
          <a:bodyPr vert="horz" wrap="square" lIns="0" tIns="0" rIns="0" bIns="0"/>
          <a:lstStyle/>
          <a:p>
            <a:pPr algn="l" rtl="0" eaLnBrk="0">
              <a:lnSpc>
                <a:spcPct val="132000"/>
              </a:lnSpc>
            </a:pPr>
            <a:endParaRPr lang="en-US" altLang="en-US" sz="300" dirty="0"/>
          </a:p>
          <a:p>
            <a:pPr marL="78740" algn="l" rtl="0" eaLnBrk="0">
              <a:lnSpc>
                <a:spcPct val="94000"/>
              </a:lnSpc>
            </a:pPr>
            <a:r>
              <a:rPr sz="1600" b="1" kern="0" spc="50" dirty="0">
                <a:solidFill>
                  <a:srgbClr val="FFFFFF">
                    <a:alpha val="100000"/>
                  </a:srgbClr>
                </a:solidFill>
                <a:latin typeface="微软雅黑" panose="020B0503020204020204" charset="-122"/>
                <a:ea typeface="微软雅黑" panose="020B0503020204020204" charset="-122"/>
                <a:cs typeface="微软雅黑" panose="020B0503020204020204" charset="-122"/>
              </a:rPr>
              <a:t>根据市场监管总局</a:t>
            </a:r>
            <a:r>
              <a:rPr sz="1600" b="1" u="sng" kern="0" spc="50" dirty="0">
                <a:solidFill>
                  <a:srgbClr val="FF0000">
                    <a:alpha val="100000"/>
                  </a:srgbClr>
                </a:solidFill>
                <a:latin typeface="Arial" panose="020B0604020202020204"/>
                <a:ea typeface="Arial" panose="020B0604020202020204"/>
                <a:cs typeface="Arial" panose="020B0604020202020204"/>
              </a:rPr>
              <a:t>202</a:t>
            </a:r>
            <a:r>
              <a:rPr sz="1600" b="1" u="sng" kern="0" spc="40" dirty="0">
                <a:solidFill>
                  <a:srgbClr val="FF0000">
                    <a:alpha val="100000"/>
                  </a:srgbClr>
                </a:solidFill>
                <a:latin typeface="Arial" panose="020B0604020202020204"/>
                <a:ea typeface="Arial" panose="020B0604020202020204"/>
                <a:cs typeface="Arial" panose="020B0604020202020204"/>
              </a:rPr>
              <a:t>0</a:t>
            </a:r>
            <a:r>
              <a:rPr sz="1600" b="1" u="sng"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年第</a:t>
            </a:r>
            <a:r>
              <a:rPr sz="1600" b="1" u="sng" kern="0" spc="40" dirty="0">
                <a:solidFill>
                  <a:srgbClr val="FF0000">
                    <a:alpha val="100000"/>
                  </a:srgbClr>
                </a:solidFill>
                <a:latin typeface="Arial" panose="020B0604020202020204"/>
                <a:ea typeface="Arial" panose="020B0604020202020204"/>
                <a:cs typeface="Arial" panose="020B0604020202020204"/>
              </a:rPr>
              <a:t>42</a:t>
            </a:r>
            <a:r>
              <a:rPr sz="1600" b="1" u="sng"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号</a:t>
            </a:r>
            <a:r>
              <a:rPr sz="16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rPr>
              <a:t>《关于调整实施强制管理的计量器具目录的公告》要求，</a:t>
            </a:r>
            <a:r>
              <a:rPr sz="1600" b="1" kern="0" spc="-29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6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rPr>
              <a:t>国家有要</a:t>
            </a:r>
            <a:endParaRPr lang="en-US" altLang="en-US" sz="1600" dirty="0"/>
          </a:p>
          <a:p>
            <a:pPr marL="80010" algn="l" rtl="0" eaLnBrk="0">
              <a:lnSpc>
                <a:spcPct val="94000"/>
              </a:lnSpc>
              <a:spcBef>
                <a:spcPts val="185"/>
              </a:spcBef>
            </a:pPr>
            <a:r>
              <a:rPr sz="1600" b="1" kern="0" spc="50" dirty="0">
                <a:solidFill>
                  <a:srgbClr val="FFFFFF">
                    <a:alpha val="100000"/>
                  </a:srgbClr>
                </a:solidFill>
                <a:latin typeface="微软雅黑" panose="020B0503020204020204" charset="-122"/>
                <a:ea typeface="微软雅黑" panose="020B0503020204020204" charset="-122"/>
                <a:cs typeface="微软雅黑" panose="020B0503020204020204" charset="-122"/>
              </a:rPr>
              <a:t>求的可燃气体探测器</a:t>
            </a:r>
            <a:r>
              <a:rPr sz="16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rPr>
              <a:t>（甲烷测定器）、有毒气体探测器（</a:t>
            </a:r>
            <a:r>
              <a:rPr sz="1600" b="1" kern="0" spc="0" dirty="0">
                <a:solidFill>
                  <a:srgbClr val="FFFFFF">
                    <a:alpha val="100000"/>
                  </a:srgbClr>
                </a:solidFill>
                <a:latin typeface="Arial" panose="020B0604020202020204"/>
                <a:ea typeface="Arial" panose="020B0604020202020204"/>
                <a:cs typeface="Arial" panose="020B0604020202020204"/>
              </a:rPr>
              <a:t>SO</a:t>
            </a:r>
            <a:r>
              <a:rPr sz="1600" b="1" kern="0" spc="40" dirty="0">
                <a:solidFill>
                  <a:srgbClr val="FFFFFF">
                    <a:alpha val="100000"/>
                  </a:srgbClr>
                </a:solidFill>
                <a:latin typeface="Arial" panose="020B0604020202020204"/>
                <a:ea typeface="Arial" panose="020B0604020202020204"/>
                <a:cs typeface="Arial" panose="020B0604020202020204"/>
              </a:rPr>
              <a:t>2</a:t>
            </a:r>
            <a:r>
              <a:rPr sz="16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rPr>
              <a:t>、</a:t>
            </a:r>
            <a:r>
              <a:rPr sz="1600" b="1" kern="0" spc="-28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600" b="1" kern="0" spc="40" dirty="0">
                <a:solidFill>
                  <a:srgbClr val="FFFFFF">
                    <a:alpha val="100000"/>
                  </a:srgbClr>
                </a:solidFill>
                <a:latin typeface="Arial" panose="020B0604020202020204"/>
                <a:ea typeface="Arial" panose="020B0604020202020204"/>
                <a:cs typeface="Arial" panose="020B0604020202020204"/>
              </a:rPr>
              <a:t>H2S</a:t>
            </a:r>
            <a:r>
              <a:rPr sz="16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rPr>
              <a:t>、</a:t>
            </a:r>
            <a:r>
              <a:rPr sz="1600" b="1" kern="0" spc="-31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600" b="1" kern="0" spc="0" dirty="0">
                <a:solidFill>
                  <a:srgbClr val="FFFFFF">
                    <a:alpha val="100000"/>
                  </a:srgbClr>
                </a:solidFill>
                <a:latin typeface="Arial" panose="020B0604020202020204"/>
                <a:ea typeface="Arial" panose="020B0604020202020204"/>
                <a:cs typeface="Arial" panose="020B0604020202020204"/>
              </a:rPr>
              <a:t>CO</a:t>
            </a:r>
            <a:r>
              <a:rPr sz="16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rPr>
              <a:t>）应办理计量器具型式批</a:t>
            </a:r>
            <a:endParaRPr lang="en-US" altLang="en-US" sz="1600" dirty="0"/>
          </a:p>
          <a:p>
            <a:pPr marL="80010" algn="l" rtl="0" eaLnBrk="0">
              <a:lnSpc>
                <a:spcPct val="94000"/>
              </a:lnSpc>
              <a:spcBef>
                <a:spcPts val="170"/>
              </a:spcBef>
            </a:pPr>
            <a:r>
              <a:rPr sz="1600" b="1" kern="0" spc="50" dirty="0">
                <a:solidFill>
                  <a:srgbClr val="FFFFFF">
                    <a:alpha val="100000"/>
                  </a:srgbClr>
                </a:solidFill>
                <a:latin typeface="微软雅黑" panose="020B0503020204020204" charset="-122"/>
                <a:ea typeface="微软雅黑" panose="020B0503020204020204" charset="-122"/>
                <a:cs typeface="微软雅黑" panose="020B0503020204020204" charset="-122"/>
              </a:rPr>
              <a:t>准，其他可燃、有毒气体探测器不再办理计量器具型</a:t>
            </a:r>
            <a:r>
              <a:rPr sz="16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rPr>
              <a:t>式批准。</a:t>
            </a:r>
            <a:endParaRPr lang="en-US" altLang="en-US" sz="1600" dirty="0"/>
          </a:p>
          <a:p>
            <a:pPr marL="93345" algn="l" rtl="0" eaLnBrk="0">
              <a:lnSpc>
                <a:spcPct val="94000"/>
              </a:lnSpc>
              <a:spcBef>
                <a:spcPts val="180"/>
              </a:spcBef>
            </a:pPr>
            <a:r>
              <a:rPr sz="1600" kern="0" spc="40" dirty="0">
                <a:ln w="3175" cap="flat" cmpd="sng">
                  <a:solidFill>
                    <a:srgbClr val="FFFFFF">
                      <a:alpha val="100000"/>
                    </a:srgbClr>
                  </a:solidFill>
                  <a:prstDash val="solid"/>
                  <a:miter lim="0"/>
                </a:ln>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口</a:t>
            </a:r>
            <a:r>
              <a:rPr sz="1600" kern="0" spc="40" dirty="0">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 </a:t>
            </a:r>
            <a:r>
              <a:rPr sz="16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rPr>
              <a:t>可燃气体探测器（除甲烷测定器外）取消计量器具</a:t>
            </a:r>
            <a:r>
              <a:rPr sz="1600" b="1"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rPr>
              <a:t>型式批准证书要求；</a:t>
            </a:r>
            <a:endParaRPr lang="en-US" altLang="en-US" sz="1600" dirty="0"/>
          </a:p>
          <a:p>
            <a:pPr marL="361950" indent="-268605" algn="l" rtl="0" eaLnBrk="0">
              <a:lnSpc>
                <a:spcPct val="98000"/>
              </a:lnSpc>
              <a:spcBef>
                <a:spcPts val="190"/>
              </a:spcBef>
            </a:pPr>
            <a:r>
              <a:rPr sz="1600" kern="0" spc="40" dirty="0">
                <a:ln w="3175" cap="flat" cmpd="sng">
                  <a:solidFill>
                    <a:srgbClr val="FFFFFF">
                      <a:alpha val="100000"/>
                    </a:srgbClr>
                  </a:solidFill>
                  <a:prstDash val="solid"/>
                  <a:miter lim="0"/>
                </a:ln>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口</a:t>
            </a:r>
            <a:r>
              <a:rPr sz="1600" kern="0" spc="40" dirty="0">
                <a:solidFill>
                  <a:srgbClr val="FFFFFF">
                    <a:alpha val="100000"/>
                  </a:srgbClr>
                </a:solidFill>
                <a:latin typeface="宋体" panose="02010600030101010101" pitchFamily="2" charset="-122"/>
                <a:ea typeface="宋体" panose="02010600030101010101" pitchFamily="2" charset="-122"/>
                <a:cs typeface="宋体" panose="02010600030101010101" pitchFamily="2" charset="-122"/>
              </a:rPr>
              <a:t> </a:t>
            </a:r>
            <a:r>
              <a:rPr sz="16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rPr>
              <a:t>有毒气体探测器（</a:t>
            </a:r>
            <a:r>
              <a:rPr sz="1600" b="1" kern="0" spc="0" dirty="0">
                <a:solidFill>
                  <a:srgbClr val="FFFFFF">
                    <a:alpha val="100000"/>
                  </a:srgbClr>
                </a:solidFill>
                <a:latin typeface="Arial" panose="020B0604020202020204"/>
                <a:ea typeface="Arial" panose="020B0604020202020204"/>
                <a:cs typeface="Arial" panose="020B0604020202020204"/>
              </a:rPr>
              <a:t>SO</a:t>
            </a:r>
            <a:r>
              <a:rPr sz="1600" b="1" kern="0" spc="40" dirty="0">
                <a:solidFill>
                  <a:srgbClr val="FFFFFF">
                    <a:alpha val="100000"/>
                  </a:srgbClr>
                </a:solidFill>
                <a:latin typeface="Arial" panose="020B0604020202020204"/>
                <a:ea typeface="Arial" panose="020B0604020202020204"/>
                <a:cs typeface="Arial" panose="020B0604020202020204"/>
              </a:rPr>
              <a:t>2</a:t>
            </a:r>
            <a:r>
              <a:rPr sz="16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rPr>
              <a:t>、</a:t>
            </a:r>
            <a:r>
              <a:rPr sz="1600" b="1" kern="0" spc="-26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600" b="1" kern="0" spc="40" dirty="0">
                <a:solidFill>
                  <a:srgbClr val="FFFFFF">
                    <a:alpha val="100000"/>
                  </a:srgbClr>
                </a:solidFill>
                <a:latin typeface="Arial" panose="020B0604020202020204"/>
                <a:ea typeface="Arial" panose="020B0604020202020204"/>
                <a:cs typeface="Arial" panose="020B0604020202020204"/>
              </a:rPr>
              <a:t>H2S</a:t>
            </a:r>
            <a:r>
              <a:rPr sz="16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rPr>
              <a:t>、</a:t>
            </a:r>
            <a:r>
              <a:rPr sz="1600" b="1" kern="0" spc="-33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600" b="1" kern="0" spc="0" dirty="0">
                <a:solidFill>
                  <a:srgbClr val="FFFFFF">
                    <a:alpha val="100000"/>
                  </a:srgbClr>
                </a:solidFill>
                <a:latin typeface="Arial" panose="020B0604020202020204"/>
                <a:ea typeface="Arial" panose="020B0604020202020204"/>
                <a:cs typeface="Arial" panose="020B0604020202020204"/>
              </a:rPr>
              <a:t>CO</a:t>
            </a:r>
            <a:r>
              <a:rPr sz="1600" b="1"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rPr>
              <a:t>）必须取得计量器具型式批准证书要求，其他有毒气体探测器</a:t>
            </a:r>
            <a:r>
              <a:rPr sz="16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1600" b="1" kern="0" spc="50" dirty="0">
                <a:solidFill>
                  <a:srgbClr val="FFFFFF">
                    <a:alpha val="100000"/>
                  </a:srgbClr>
                </a:solidFill>
                <a:latin typeface="微软雅黑" panose="020B0503020204020204" charset="-122"/>
                <a:ea typeface="微软雅黑" panose="020B0503020204020204" charset="-122"/>
                <a:cs typeface="微软雅黑" panose="020B0503020204020204" charset="-122"/>
              </a:rPr>
              <a:t>取消计量器具型式批准证</a:t>
            </a:r>
            <a:r>
              <a:rPr sz="16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rPr>
              <a:t>书要求。</a:t>
            </a:r>
            <a:endParaRPr lang="en-US" altLang="en-US" sz="1600" dirty="0"/>
          </a:p>
        </p:txBody>
      </p:sp>
      <p:pic>
        <p:nvPicPr>
          <p:cNvPr id="570" name="picture 570"/>
          <p:cNvPicPr>
            <a:picLocks noChangeAspect="1"/>
          </p:cNvPicPr>
          <p:nvPr/>
        </p:nvPicPr>
        <p:blipFill>
          <a:blip r:embed="rId1"/>
          <a:stretch>
            <a:fillRect/>
          </a:stretch>
        </p:blipFill>
        <p:spPr>
          <a:xfrm rot="21600000">
            <a:off x="196596" y="3535680"/>
            <a:ext cx="3648455" cy="2916935"/>
          </a:xfrm>
          <a:prstGeom prst="rect">
            <a:avLst/>
          </a:prstGeom>
        </p:spPr>
      </p:pic>
      <p:pic>
        <p:nvPicPr>
          <p:cNvPr id="572" name="picture 572"/>
          <p:cNvPicPr>
            <a:picLocks noChangeAspect="1"/>
          </p:cNvPicPr>
          <p:nvPr/>
        </p:nvPicPr>
        <p:blipFill>
          <a:blip r:embed="rId2"/>
          <a:stretch>
            <a:fillRect/>
          </a:stretch>
        </p:blipFill>
        <p:spPr>
          <a:xfrm rot="21600000">
            <a:off x="3945635" y="3573780"/>
            <a:ext cx="2682240" cy="2980942"/>
          </a:xfrm>
          <a:prstGeom prst="rect">
            <a:avLst/>
          </a:prstGeom>
        </p:spPr>
      </p:pic>
      <p:sp>
        <p:nvSpPr>
          <p:cNvPr id="574" name="textbox 574"/>
          <p:cNvSpPr/>
          <p:nvPr/>
        </p:nvSpPr>
        <p:spPr>
          <a:xfrm>
            <a:off x="6894576" y="3541775"/>
            <a:ext cx="2682875" cy="2108200"/>
          </a:xfrm>
          <a:prstGeom prst="rect">
            <a:avLst/>
          </a:prstGeom>
          <a:solidFill>
            <a:srgbClr val="D9D9D9"/>
          </a:solidFill>
        </p:spPr>
        <p:txBody>
          <a:bodyPr vert="horz" wrap="square" lIns="0" tIns="0" rIns="0" bIns="0"/>
          <a:lstStyle/>
          <a:p>
            <a:pPr algn="l" rtl="0" eaLnBrk="0">
              <a:lnSpc>
                <a:spcPct val="133000"/>
              </a:lnSpc>
            </a:pPr>
            <a:endParaRPr lang="en-US" altLang="en-US" sz="300" dirty="0"/>
          </a:p>
          <a:p>
            <a:pPr marL="76835" indent="1905" algn="l" rtl="0" eaLnBrk="0">
              <a:lnSpc>
                <a:spcPct val="102000"/>
              </a:lnSpc>
              <a:spcBef>
                <a:spcPts val="0"/>
              </a:spcBef>
            </a:pPr>
            <a:r>
              <a:rPr sz="1600" b="1" u="sng" kern="0" spc="40" dirty="0">
                <a:solidFill>
                  <a:srgbClr val="484848">
                    <a:alpha val="100000"/>
                  </a:srgbClr>
                </a:solidFill>
                <a:latin typeface="微软雅黑" panose="020B0503020204020204" charset="-122"/>
                <a:ea typeface="微软雅黑" panose="020B0503020204020204" charset="-122"/>
                <a:cs typeface="微软雅黑" panose="020B0503020204020204" charset="-122"/>
              </a:rPr>
              <a:t>通知明确</a:t>
            </a:r>
            <a:r>
              <a:rPr sz="1600" b="1" kern="0" spc="40" dirty="0">
                <a:solidFill>
                  <a:srgbClr val="484848">
                    <a:alpha val="100000"/>
                  </a:srgbClr>
                </a:solidFill>
                <a:latin typeface="微软雅黑" panose="020B0503020204020204" charset="-122"/>
                <a:ea typeface="微软雅黑" panose="020B0503020204020204" charset="-122"/>
                <a:cs typeface="微软雅黑" panose="020B0503020204020204" charset="-122"/>
              </a:rPr>
              <a:t>：</a:t>
            </a:r>
            <a:r>
              <a:rPr sz="1600" b="1" kern="0" spc="-360" dirty="0">
                <a:solidFill>
                  <a:srgbClr val="484848">
                    <a:alpha val="100000"/>
                  </a:srgbClr>
                </a:solidFill>
                <a:latin typeface="微软雅黑" panose="020B0503020204020204" charset="-122"/>
                <a:ea typeface="微软雅黑" panose="020B0503020204020204" charset="-122"/>
                <a:cs typeface="微软雅黑" panose="020B0503020204020204" charset="-122"/>
              </a:rPr>
              <a:t> </a:t>
            </a:r>
            <a:r>
              <a:rPr sz="1600" b="1" kern="0" spc="40" dirty="0">
                <a:solidFill>
                  <a:srgbClr val="484848">
                    <a:alpha val="100000"/>
                  </a:srgbClr>
                </a:solidFill>
                <a:latin typeface="微软雅黑" panose="020B0503020204020204" charset="-122"/>
                <a:ea typeface="微软雅黑" panose="020B0503020204020204" charset="-122"/>
                <a:cs typeface="微软雅黑" panose="020B0503020204020204" charset="-122"/>
              </a:rPr>
              <a:t>认真落实</a:t>
            </a:r>
            <a:r>
              <a:rPr sz="1600" b="1" kern="0" spc="40" dirty="0">
                <a:solidFill>
                  <a:srgbClr val="E53333">
                    <a:alpha val="100000"/>
                  </a:srgbClr>
                </a:solidFill>
                <a:latin typeface="微软雅黑" panose="020B0503020204020204" charset="-122"/>
                <a:ea typeface="微软雅黑" panose="020B0503020204020204" charset="-122"/>
                <a:cs typeface="微软雅黑" panose="020B0503020204020204" charset="-122"/>
              </a:rPr>
              <a:t>对涉及</a:t>
            </a:r>
            <a:r>
              <a:rPr sz="1600" b="1" kern="0" spc="0" dirty="0">
                <a:solidFill>
                  <a:srgbClr val="E53333">
                    <a:alpha val="100000"/>
                  </a:srgbClr>
                </a:solidFill>
                <a:latin typeface="微软雅黑" panose="020B0503020204020204" charset="-122"/>
                <a:ea typeface="微软雅黑" panose="020B0503020204020204" charset="-122"/>
                <a:cs typeface="微软雅黑" panose="020B0503020204020204" charset="-122"/>
              </a:rPr>
              <a:t>  </a:t>
            </a:r>
            <a:r>
              <a:rPr sz="1600" b="1" kern="0" spc="50" dirty="0">
                <a:solidFill>
                  <a:srgbClr val="E53333">
                    <a:alpha val="100000"/>
                  </a:srgbClr>
                </a:solidFill>
                <a:latin typeface="微软雅黑" panose="020B0503020204020204" charset="-122"/>
                <a:ea typeface="微软雅黑" panose="020B0503020204020204" charset="-122"/>
                <a:cs typeface="微软雅黑" panose="020B0503020204020204" charset="-122"/>
              </a:rPr>
              <a:t>公共安全等特殊领域依法依</a:t>
            </a:r>
            <a:r>
              <a:rPr sz="1600" b="1" kern="0" spc="10" dirty="0">
                <a:solidFill>
                  <a:srgbClr val="E53333">
                    <a:alpha val="100000"/>
                  </a:srgbClr>
                </a:solidFill>
                <a:latin typeface="微软雅黑" panose="020B0503020204020204" charset="-122"/>
                <a:ea typeface="微软雅黑" panose="020B0503020204020204" charset="-122"/>
                <a:cs typeface="微软雅黑" panose="020B0503020204020204" charset="-122"/>
              </a:rPr>
              <a:t>  </a:t>
            </a:r>
            <a:r>
              <a:rPr sz="1600" b="1" kern="0" spc="40" dirty="0">
                <a:solidFill>
                  <a:srgbClr val="E53333">
                    <a:alpha val="100000"/>
                  </a:srgbClr>
                </a:solidFill>
                <a:latin typeface="微软雅黑" panose="020B0503020204020204" charset="-122"/>
                <a:ea typeface="微软雅黑" panose="020B0503020204020204" charset="-122"/>
                <a:cs typeface="微软雅黑" panose="020B0503020204020204" charset="-122"/>
              </a:rPr>
              <a:t>规加强监管的要求，</a:t>
            </a:r>
            <a:r>
              <a:rPr sz="1600" b="1" kern="0" spc="-340" dirty="0">
                <a:solidFill>
                  <a:srgbClr val="E53333">
                    <a:alpha val="100000"/>
                  </a:srgbClr>
                </a:solidFill>
                <a:latin typeface="微软雅黑" panose="020B0503020204020204" charset="-122"/>
                <a:ea typeface="微软雅黑" panose="020B0503020204020204" charset="-122"/>
                <a:cs typeface="微软雅黑" panose="020B0503020204020204" charset="-122"/>
              </a:rPr>
              <a:t> </a:t>
            </a:r>
            <a:r>
              <a:rPr sz="1600" b="1" kern="0" spc="40" dirty="0">
                <a:solidFill>
                  <a:srgbClr val="484848">
                    <a:alpha val="100000"/>
                  </a:srgbClr>
                </a:solidFill>
                <a:latin typeface="微软雅黑" panose="020B0503020204020204" charset="-122"/>
                <a:ea typeface="微软雅黑" panose="020B0503020204020204" charset="-122"/>
                <a:cs typeface="微软雅黑" panose="020B0503020204020204" charset="-122"/>
              </a:rPr>
              <a:t>完善燃</a:t>
            </a:r>
            <a:r>
              <a:rPr sz="1600" b="1" kern="0" spc="0" dirty="0">
                <a:solidFill>
                  <a:srgbClr val="484848">
                    <a:alpha val="100000"/>
                  </a:srgbClr>
                </a:solidFill>
                <a:latin typeface="微软雅黑" panose="020B0503020204020204" charset="-122"/>
                <a:ea typeface="微软雅黑" panose="020B0503020204020204" charset="-122"/>
                <a:cs typeface="微软雅黑" panose="020B0503020204020204" charset="-122"/>
              </a:rPr>
              <a:t>  </a:t>
            </a:r>
            <a:r>
              <a:rPr sz="1600" b="1" kern="0" spc="30" dirty="0">
                <a:solidFill>
                  <a:srgbClr val="484848">
                    <a:alpha val="100000"/>
                  </a:srgbClr>
                </a:solidFill>
                <a:latin typeface="微软雅黑" panose="020B0503020204020204" charset="-122"/>
                <a:ea typeface="微软雅黑" panose="020B0503020204020204" charset="-122"/>
                <a:cs typeface="微软雅黑" panose="020B0503020204020204" charset="-122"/>
              </a:rPr>
              <a:t>气具及配件市场监管规定。  </a:t>
            </a:r>
            <a:r>
              <a:rPr sz="1600" b="1" kern="0" spc="30" dirty="0">
                <a:solidFill>
                  <a:srgbClr val="484848">
                    <a:alpha val="100000"/>
                  </a:srgbClr>
                </a:solidFill>
                <a:latin typeface="微软雅黑" panose="020B0503020204020204" charset="-122"/>
                <a:ea typeface="微软雅黑" panose="020B0503020204020204" charset="-122"/>
                <a:cs typeface="微软雅黑" panose="020B0503020204020204" charset="-122"/>
              </a:rPr>
              <a:t>将商用燃气灶、连接软管、  </a:t>
            </a:r>
            <a:r>
              <a:rPr sz="1600" b="1" kern="0" spc="40" dirty="0">
                <a:solidFill>
                  <a:srgbClr val="484848">
                    <a:alpha val="100000"/>
                  </a:srgbClr>
                </a:solidFill>
                <a:latin typeface="微软雅黑" panose="020B0503020204020204" charset="-122"/>
                <a:ea typeface="微软雅黑" panose="020B0503020204020204" charset="-122"/>
                <a:cs typeface="微软雅黑" panose="020B0503020204020204" charset="-122"/>
              </a:rPr>
              <a:t>调压器、</a:t>
            </a:r>
            <a:r>
              <a:rPr sz="1600" b="1" kern="0" spc="-330" dirty="0">
                <a:solidFill>
                  <a:srgbClr val="484848">
                    <a:alpha val="100000"/>
                  </a:srgbClr>
                </a:solidFill>
                <a:latin typeface="微软雅黑" panose="020B0503020204020204" charset="-122"/>
                <a:ea typeface="微软雅黑" panose="020B0503020204020204" charset="-122"/>
                <a:cs typeface="微软雅黑" panose="020B0503020204020204" charset="-122"/>
              </a:rPr>
              <a:t> </a:t>
            </a:r>
            <a:r>
              <a:rPr sz="1600" b="1" kern="0" spc="40" dirty="0">
                <a:solidFill>
                  <a:srgbClr val="E53333">
                    <a:alpha val="100000"/>
                  </a:srgbClr>
                </a:solidFill>
                <a:latin typeface="微软雅黑" panose="020B0503020204020204" charset="-122"/>
                <a:ea typeface="微软雅黑" panose="020B0503020204020204" charset="-122"/>
                <a:cs typeface="微软雅黑" panose="020B0503020204020204" charset="-122"/>
              </a:rPr>
              <a:t>可燃气体探测器及</a:t>
            </a:r>
            <a:r>
              <a:rPr sz="1600" b="1" kern="0" spc="0" dirty="0">
                <a:solidFill>
                  <a:srgbClr val="E53333">
                    <a:alpha val="100000"/>
                  </a:srgbClr>
                </a:solidFill>
                <a:latin typeface="微软雅黑" panose="020B0503020204020204" charset="-122"/>
                <a:ea typeface="微软雅黑" panose="020B0503020204020204" charset="-122"/>
                <a:cs typeface="微软雅黑" panose="020B0503020204020204" charset="-122"/>
              </a:rPr>
              <a:t>  </a:t>
            </a:r>
            <a:r>
              <a:rPr sz="1600" b="1" kern="0" spc="50" dirty="0">
                <a:solidFill>
                  <a:srgbClr val="E53333">
                    <a:alpha val="100000"/>
                  </a:srgbClr>
                </a:solidFill>
                <a:latin typeface="微软雅黑" panose="020B0503020204020204" charset="-122"/>
                <a:ea typeface="微软雅黑" panose="020B0503020204020204" charset="-122"/>
                <a:cs typeface="微软雅黑" panose="020B0503020204020204" charset="-122"/>
              </a:rPr>
              <a:t>燃气紧急切断阀等燃气具纳</a:t>
            </a:r>
            <a:r>
              <a:rPr sz="1600" b="1" kern="0" spc="10" dirty="0">
                <a:solidFill>
                  <a:srgbClr val="E53333">
                    <a:alpha val="100000"/>
                  </a:srgbClr>
                </a:solidFill>
                <a:latin typeface="微软雅黑" panose="020B0503020204020204" charset="-122"/>
                <a:ea typeface="微软雅黑" panose="020B0503020204020204" charset="-122"/>
                <a:cs typeface="微软雅黑" panose="020B0503020204020204" charset="-122"/>
              </a:rPr>
              <a:t>  </a:t>
            </a:r>
            <a:r>
              <a:rPr sz="1600" b="1" kern="0" spc="40" dirty="0">
                <a:solidFill>
                  <a:srgbClr val="E53333">
                    <a:alpha val="100000"/>
                  </a:srgbClr>
                </a:solidFill>
                <a:latin typeface="微软雅黑" panose="020B0503020204020204" charset="-122"/>
                <a:ea typeface="微软雅黑" panose="020B0503020204020204" charset="-122"/>
                <a:cs typeface="微软雅黑" panose="020B0503020204020204" charset="-122"/>
              </a:rPr>
              <a:t>入强制性产品认证管理</a:t>
            </a:r>
            <a:r>
              <a:rPr sz="1600" b="1" kern="0" spc="40" dirty="0">
                <a:solidFill>
                  <a:srgbClr val="484848">
                    <a:alpha val="100000"/>
                  </a:srgbClr>
                </a:solidFill>
                <a:latin typeface="微软雅黑" panose="020B0503020204020204" charset="-122"/>
                <a:ea typeface="微软雅黑" panose="020B0503020204020204" charset="-122"/>
                <a:cs typeface="微软雅黑" panose="020B0503020204020204" charset="-122"/>
              </a:rPr>
              <a:t>。</a:t>
            </a:r>
            <a:endParaRPr lang="en-US" altLang="en-US" sz="1600" dirty="0"/>
          </a:p>
        </p:txBody>
      </p:sp>
      <p:sp>
        <p:nvSpPr>
          <p:cNvPr id="576" name="textbox 576"/>
          <p:cNvSpPr/>
          <p:nvPr/>
        </p:nvSpPr>
        <p:spPr>
          <a:xfrm>
            <a:off x="266820" y="1174259"/>
            <a:ext cx="3151504" cy="327659"/>
          </a:xfrm>
          <a:prstGeom prst="rect">
            <a:avLst/>
          </a:prstGeom>
        </p:spPr>
        <p:txBody>
          <a:bodyPr vert="horz" wrap="square" lIns="0" tIns="0" rIns="0" bIns="0"/>
          <a:lstStyle/>
          <a:p>
            <a:pPr algn="l" rtl="0" eaLnBrk="0">
              <a:lnSpc>
                <a:spcPct val="90000"/>
              </a:lnSpc>
            </a:pPr>
            <a:endParaRPr lang="en-US" altLang="en-US" sz="100" dirty="0"/>
          </a:p>
          <a:p>
            <a:pPr marL="12700" algn="l" rtl="0" eaLnBrk="0">
              <a:lnSpc>
                <a:spcPct val="94000"/>
              </a:lnSpc>
            </a:pPr>
            <a:r>
              <a:rPr sz="2100" b="1" kern="0" spc="40" dirty="0">
                <a:solidFill>
                  <a:srgbClr val="1A4780">
                    <a:alpha val="100000"/>
                  </a:srgbClr>
                </a:solidFill>
                <a:latin typeface="微软雅黑" panose="020B0503020204020204" charset="-122"/>
                <a:ea typeface="微软雅黑" panose="020B0503020204020204" charset="-122"/>
                <a:cs typeface="微软雅黑" panose="020B0503020204020204" charset="-122"/>
              </a:rPr>
              <a:t>气 体 探 测 器 认 证 要 求</a:t>
            </a:r>
            <a:endParaRPr lang="en-US" altLang="en-US" sz="21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 name="rect"/>
          <p:cNvSpPr/>
          <p:nvPr/>
        </p:nvSpPr>
        <p:spPr>
          <a:xfrm>
            <a:off x="440436" y="2194559"/>
            <a:ext cx="9291828" cy="3848100"/>
          </a:xfrm>
          <a:prstGeom prst="rect">
            <a:avLst/>
          </a:prstGeom>
          <a:solidFill>
            <a:srgbClr val="F2F2F2">
              <a:alpha val="100000"/>
            </a:srgbClr>
          </a:solidFill>
          <a:ln cap="flat">
            <a:noFill/>
            <a:prstDash val="solid"/>
            <a:miter lim="0"/>
          </a:ln>
        </p:spPr>
        <p:txBody>
          <a:bodyPr rtlCol="0"/>
          <a:lstStyle/>
          <a:p>
            <a:pPr algn="ctr"/>
            <a:endParaRPr lang="zh-CN" altLang="en-US"/>
          </a:p>
        </p:txBody>
      </p:sp>
      <p:sp>
        <p:nvSpPr>
          <p:cNvPr id="580" name="textbox 580"/>
          <p:cNvSpPr/>
          <p:nvPr/>
        </p:nvSpPr>
        <p:spPr>
          <a:xfrm>
            <a:off x="450439" y="2419746"/>
            <a:ext cx="4556759" cy="3316604"/>
          </a:xfrm>
          <a:prstGeom prst="rect">
            <a:avLst/>
          </a:prstGeom>
        </p:spPr>
        <p:txBody>
          <a:bodyPr vert="horz" wrap="square" lIns="0" tIns="0" rIns="0" bIns="0"/>
          <a:lstStyle/>
          <a:p>
            <a:pPr algn="l" rtl="0" eaLnBrk="0">
              <a:lnSpc>
                <a:spcPct val="79000"/>
              </a:lnSpc>
            </a:pPr>
            <a:endParaRPr lang="en-US" altLang="en-US" sz="100" dirty="0"/>
          </a:p>
          <a:p>
            <a:pPr marL="12700" algn="l" rtl="0" eaLnBrk="0">
              <a:lnSpc>
                <a:spcPct val="95000"/>
              </a:lnSpc>
            </a:pPr>
            <a:r>
              <a:rPr sz="1900" kern="0" spc="70" dirty="0">
                <a:ln w="6350" cap="flat" cmpd="sng">
                  <a:solidFill>
                    <a:srgbClr val="A6A6A6">
                      <a:alpha val="100000"/>
                    </a:srgbClr>
                  </a:solidFill>
                  <a:prstDash val="solid"/>
                  <a:miter lim="0"/>
                </a:ln>
                <a:solidFill>
                  <a:srgbClr val="A6A6A6">
                    <a:alpha val="100000"/>
                  </a:srgbClr>
                </a:solidFill>
                <a:latin typeface="宋体" panose="02010600030101010101" pitchFamily="2" charset="-122"/>
                <a:ea typeface="宋体" panose="02010600030101010101" pitchFamily="2" charset="-122"/>
                <a:cs typeface="宋体" panose="02010600030101010101" pitchFamily="2" charset="-122"/>
              </a:rPr>
              <a:t>口</a:t>
            </a:r>
            <a:r>
              <a:rPr sz="1900" b="1" kern="0" spc="70" dirty="0">
                <a:solidFill>
                  <a:srgbClr val="A6A6A6">
                    <a:alpha val="100000"/>
                  </a:srgbClr>
                </a:solidFill>
                <a:latin typeface="微软雅黑" panose="020B0503020204020204" charset="-122"/>
                <a:ea typeface="微软雅黑" panose="020B0503020204020204" charset="-122"/>
                <a:cs typeface="微软雅黑" panose="020B0503020204020204" charset="-122"/>
              </a:rPr>
              <a:t>安全时刻 </a:t>
            </a:r>
            <a:r>
              <a:rPr sz="1900" b="1" kern="0" spc="0" dirty="0">
                <a:solidFill>
                  <a:srgbClr val="A6A6A6">
                    <a:alpha val="100000"/>
                  </a:srgbClr>
                </a:solidFill>
                <a:latin typeface="Arial" panose="020B0604020202020204"/>
                <a:ea typeface="Arial" panose="020B0604020202020204"/>
                <a:cs typeface="Arial" panose="020B0604020202020204"/>
              </a:rPr>
              <a:t>Safety</a:t>
            </a:r>
            <a:r>
              <a:rPr sz="1900" b="1" kern="0" spc="180" dirty="0">
                <a:solidFill>
                  <a:srgbClr val="A6A6A6">
                    <a:alpha val="100000"/>
                  </a:srgbClr>
                </a:solidFill>
                <a:latin typeface="Arial" panose="020B0604020202020204"/>
                <a:ea typeface="Arial" panose="020B0604020202020204"/>
                <a:cs typeface="Arial" panose="020B0604020202020204"/>
              </a:rPr>
              <a:t> </a:t>
            </a:r>
            <a:r>
              <a:rPr sz="1900" b="1" kern="0" spc="0" dirty="0">
                <a:solidFill>
                  <a:srgbClr val="A6A6A6">
                    <a:alpha val="100000"/>
                  </a:srgbClr>
                </a:solidFill>
                <a:latin typeface="Arial" panose="020B0604020202020204"/>
                <a:ea typeface="Arial" panose="020B0604020202020204"/>
                <a:cs typeface="Arial" panose="020B0604020202020204"/>
              </a:rPr>
              <a:t>Moment</a:t>
            </a:r>
            <a:endParaRPr lang="en-US" altLang="en-US" sz="1900" dirty="0"/>
          </a:p>
          <a:p>
            <a:pPr algn="l" rtl="0" eaLnBrk="0">
              <a:lnSpc>
                <a:spcPct val="169000"/>
              </a:lnSpc>
            </a:pPr>
            <a:endParaRPr lang="en-US" altLang="en-US" sz="1000" dirty="0"/>
          </a:p>
          <a:p>
            <a:pPr marL="12700" algn="l" rtl="0" eaLnBrk="0">
              <a:lnSpc>
                <a:spcPct val="86000"/>
              </a:lnSpc>
              <a:spcBef>
                <a:spcPts val="575"/>
              </a:spcBef>
            </a:pPr>
            <a:r>
              <a:rPr sz="1900" kern="0" spc="70" dirty="0">
                <a:ln w="6350" cap="flat" cmpd="sng">
                  <a:solidFill>
                    <a:srgbClr val="A6A6A6">
                      <a:alpha val="100000"/>
                    </a:srgbClr>
                  </a:solidFill>
                  <a:prstDash val="solid"/>
                  <a:miter lim="0"/>
                </a:ln>
                <a:solidFill>
                  <a:srgbClr val="A6A6A6">
                    <a:alpha val="100000"/>
                  </a:srgbClr>
                </a:solidFill>
                <a:latin typeface="宋体" panose="02010600030101010101" pitchFamily="2" charset="-122"/>
                <a:ea typeface="宋体" panose="02010600030101010101" pitchFamily="2" charset="-122"/>
                <a:cs typeface="宋体" panose="02010600030101010101" pitchFamily="2" charset="-122"/>
              </a:rPr>
              <a:t>口</a:t>
            </a:r>
            <a:r>
              <a:rPr sz="1900" b="1" kern="0" spc="70" dirty="0">
                <a:solidFill>
                  <a:srgbClr val="A6A6A6">
                    <a:alpha val="100000"/>
                  </a:srgbClr>
                </a:solidFill>
                <a:latin typeface="微软雅黑" panose="020B0503020204020204" charset="-122"/>
                <a:ea typeface="微软雅黑" panose="020B0503020204020204" charset="-122"/>
                <a:cs typeface="微软雅黑" panose="020B0503020204020204" charset="-122"/>
              </a:rPr>
              <a:t>与</a:t>
            </a:r>
            <a:r>
              <a:rPr sz="1900" b="1" kern="0" spc="0" dirty="0">
                <a:solidFill>
                  <a:srgbClr val="A6A6A6">
                    <a:alpha val="100000"/>
                  </a:srgbClr>
                </a:solidFill>
                <a:latin typeface="Arial" panose="020B0604020202020204"/>
                <a:ea typeface="Arial" panose="020B0604020202020204"/>
                <a:cs typeface="Arial" panose="020B0604020202020204"/>
              </a:rPr>
              <a:t>GDS</a:t>
            </a:r>
            <a:r>
              <a:rPr sz="1900" b="1" kern="0" spc="70" dirty="0">
                <a:solidFill>
                  <a:srgbClr val="A6A6A6">
                    <a:alpha val="100000"/>
                  </a:srgbClr>
                </a:solidFill>
                <a:latin typeface="微软雅黑" panose="020B0503020204020204" charset="-122"/>
                <a:ea typeface="微软雅黑" panose="020B0503020204020204" charset="-122"/>
                <a:cs typeface="微软雅黑" panose="020B0503020204020204" charset="-122"/>
              </a:rPr>
              <a:t>有关的事故案例及其法规依据</a:t>
            </a:r>
            <a:endParaRPr lang="en-US" altLang="en-US" sz="1900" dirty="0"/>
          </a:p>
          <a:p>
            <a:pPr marL="12700" algn="l" rtl="0" eaLnBrk="0">
              <a:lnSpc>
                <a:spcPts val="4745"/>
              </a:lnSpc>
            </a:pPr>
            <a:r>
              <a:rPr sz="1900" kern="0" spc="60" dirty="0">
                <a:ln w="6350" cap="flat" cmpd="sng">
                  <a:solidFill>
                    <a:srgbClr val="A6A6A6">
                      <a:alpha val="100000"/>
                    </a:srgbClr>
                  </a:solidFill>
                  <a:prstDash val="solid"/>
                  <a:miter lim="0"/>
                </a:ln>
                <a:solidFill>
                  <a:srgbClr val="A6A6A6">
                    <a:alpha val="100000"/>
                  </a:srgbClr>
                </a:solidFill>
                <a:latin typeface="宋体" panose="02010600030101010101" pitchFamily="2" charset="-122"/>
                <a:ea typeface="宋体" panose="02010600030101010101" pitchFamily="2" charset="-122"/>
                <a:cs typeface="宋体" panose="02010600030101010101" pitchFamily="2" charset="-122"/>
              </a:rPr>
              <a:t>口</a:t>
            </a:r>
            <a:r>
              <a:rPr sz="1900" b="1" kern="0" spc="0" dirty="0">
                <a:solidFill>
                  <a:srgbClr val="A6A6A6">
                    <a:alpha val="100000"/>
                  </a:srgbClr>
                </a:solidFill>
                <a:latin typeface="Arial" panose="020B0604020202020204"/>
                <a:ea typeface="Arial" panose="020B0604020202020204"/>
                <a:cs typeface="Arial" panose="020B0604020202020204"/>
              </a:rPr>
              <a:t>GDS</a:t>
            </a:r>
            <a:r>
              <a:rPr sz="1900" b="1" kern="0" spc="60" dirty="0">
                <a:solidFill>
                  <a:srgbClr val="A6A6A6">
                    <a:alpha val="100000"/>
                  </a:srgbClr>
                </a:solidFill>
                <a:latin typeface="微软雅黑" panose="020B0503020204020204" charset="-122"/>
                <a:ea typeface="微软雅黑" panose="020B0503020204020204" charset="-122"/>
                <a:cs typeface="微软雅黑" panose="020B0503020204020204" charset="-122"/>
              </a:rPr>
              <a:t>的相关设计要求关注点</a:t>
            </a:r>
            <a:endParaRPr lang="en-US" altLang="en-US" sz="1900" dirty="0"/>
          </a:p>
          <a:p>
            <a:pPr algn="l" rtl="0" eaLnBrk="0">
              <a:lnSpc>
                <a:spcPct val="185000"/>
              </a:lnSpc>
            </a:pPr>
            <a:endParaRPr lang="en-US" altLang="en-US" sz="1000" dirty="0"/>
          </a:p>
          <a:p>
            <a:pPr marL="12700" algn="l" rtl="0" eaLnBrk="0">
              <a:lnSpc>
                <a:spcPct val="94000"/>
              </a:lnSpc>
              <a:spcBef>
                <a:spcPts val="575"/>
              </a:spcBef>
            </a:pPr>
            <a:r>
              <a:rPr sz="1900" kern="0" spc="70" dirty="0">
                <a:ln w="6350" cap="flat" cmpd="sng">
                  <a:solidFill>
                    <a:srgbClr val="A6A6A6">
                      <a:alpha val="100000"/>
                    </a:srgbClr>
                  </a:solidFill>
                  <a:prstDash val="solid"/>
                  <a:miter lim="0"/>
                </a:ln>
                <a:solidFill>
                  <a:srgbClr val="A6A6A6">
                    <a:alpha val="100000"/>
                  </a:srgbClr>
                </a:solidFill>
                <a:latin typeface="宋体" panose="02010600030101010101" pitchFamily="2" charset="-122"/>
                <a:ea typeface="宋体" panose="02010600030101010101" pitchFamily="2" charset="-122"/>
                <a:cs typeface="宋体" panose="02010600030101010101" pitchFamily="2" charset="-122"/>
              </a:rPr>
              <a:t>口</a:t>
            </a:r>
            <a:r>
              <a:rPr sz="1900" b="1" kern="0" spc="0" dirty="0">
                <a:solidFill>
                  <a:srgbClr val="A6A6A6">
                    <a:alpha val="100000"/>
                  </a:srgbClr>
                </a:solidFill>
                <a:latin typeface="Arial" panose="020B0604020202020204"/>
                <a:ea typeface="Arial" panose="020B0604020202020204"/>
                <a:cs typeface="Arial" panose="020B0604020202020204"/>
              </a:rPr>
              <a:t>GDS</a:t>
            </a:r>
            <a:r>
              <a:rPr sz="1900" b="1" kern="0" spc="70" dirty="0">
                <a:solidFill>
                  <a:srgbClr val="A6A6A6">
                    <a:alpha val="100000"/>
                  </a:srgbClr>
                </a:solidFill>
                <a:latin typeface="微软雅黑" panose="020B0503020204020204" charset="-122"/>
                <a:ea typeface="微软雅黑" panose="020B0503020204020204" charset="-122"/>
                <a:cs typeface="微软雅黑" panose="020B0503020204020204" charset="-122"/>
              </a:rPr>
              <a:t>的安全使用和日常维护的关注事项</a:t>
            </a:r>
            <a:endParaRPr lang="en-US" altLang="en-US" sz="1900" dirty="0"/>
          </a:p>
          <a:p>
            <a:pPr algn="l" rtl="0" eaLnBrk="0">
              <a:lnSpc>
                <a:spcPct val="169000"/>
              </a:lnSpc>
            </a:pPr>
            <a:endParaRPr lang="en-US" altLang="en-US" sz="1000" dirty="0"/>
          </a:p>
          <a:p>
            <a:pPr marL="12700" algn="l" rtl="0" eaLnBrk="0">
              <a:lnSpc>
                <a:spcPct val="94000"/>
              </a:lnSpc>
              <a:spcBef>
                <a:spcPts val="580"/>
              </a:spcBef>
            </a:pPr>
            <a:r>
              <a:rPr sz="1900" kern="0" spc="70" dirty="0">
                <a:ln w="6350"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口</a:t>
            </a:r>
            <a:r>
              <a:rPr sz="1900" b="1" kern="0" spc="0" dirty="0">
                <a:solidFill>
                  <a:srgbClr val="000000">
                    <a:alpha val="100000"/>
                  </a:srgbClr>
                </a:solidFill>
                <a:latin typeface="Arial" panose="020B0604020202020204"/>
                <a:ea typeface="Arial" panose="020B0604020202020204"/>
                <a:cs typeface="Arial" panose="020B0604020202020204"/>
              </a:rPr>
              <a:t>GDS</a:t>
            </a:r>
            <a:r>
              <a:rPr sz="19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相关的现场隐患排查</a:t>
            </a:r>
            <a:r>
              <a:rPr sz="19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图示</a:t>
            </a:r>
            <a:endParaRPr lang="en-US" altLang="en-US" sz="1900" dirty="0"/>
          </a:p>
          <a:p>
            <a:pPr algn="l" rtl="0" eaLnBrk="0">
              <a:lnSpc>
                <a:spcPct val="169000"/>
              </a:lnSpc>
            </a:pPr>
            <a:endParaRPr lang="en-US" altLang="en-US" sz="1000" dirty="0"/>
          </a:p>
          <a:p>
            <a:pPr algn="l" rtl="0" eaLnBrk="0">
              <a:lnSpc>
                <a:spcPct val="120000"/>
              </a:lnSpc>
            </a:pPr>
            <a:endParaRPr lang="en-US" altLang="en-US" sz="400" dirty="0"/>
          </a:p>
          <a:p>
            <a:pPr marL="12700" algn="l" rtl="0" eaLnBrk="0">
              <a:lnSpc>
                <a:spcPct val="94000"/>
              </a:lnSpc>
              <a:spcBef>
                <a:spcPts val="5"/>
              </a:spcBef>
            </a:pPr>
            <a:r>
              <a:rPr sz="1900" kern="0" spc="-20" dirty="0">
                <a:ln w="6350" cap="flat" cmpd="sng">
                  <a:solidFill>
                    <a:srgbClr val="A6A6A6">
                      <a:alpha val="100000"/>
                    </a:srgbClr>
                  </a:solidFill>
                  <a:prstDash val="solid"/>
                  <a:miter lim="0"/>
                </a:ln>
                <a:solidFill>
                  <a:srgbClr val="A6A6A6">
                    <a:alpha val="100000"/>
                  </a:srgbClr>
                </a:solidFill>
                <a:latin typeface="宋体" panose="02010600030101010101" pitchFamily="2" charset="-122"/>
                <a:ea typeface="宋体" panose="02010600030101010101" pitchFamily="2" charset="-122"/>
                <a:cs typeface="宋体" panose="02010600030101010101" pitchFamily="2" charset="-122"/>
              </a:rPr>
              <a:t>口</a:t>
            </a:r>
            <a:r>
              <a:rPr sz="1900" b="1" kern="0" spc="-20" dirty="0">
                <a:solidFill>
                  <a:srgbClr val="A6A6A6">
                    <a:alpha val="100000"/>
                  </a:srgbClr>
                </a:solidFill>
                <a:latin typeface="微软雅黑" panose="020B0503020204020204" charset="-122"/>
                <a:ea typeface="微软雅黑" panose="020B0503020204020204" charset="-122"/>
                <a:cs typeface="微软雅黑" panose="020B0503020204020204" charset="-122"/>
              </a:rPr>
              <a:t>总结</a:t>
            </a:r>
            <a:endParaRPr lang="en-US" altLang="en-US" sz="1900" dirty="0"/>
          </a:p>
        </p:txBody>
      </p:sp>
      <p:pic>
        <p:nvPicPr>
          <p:cNvPr id="582" name="picture 582"/>
          <p:cNvPicPr>
            <a:picLocks noChangeAspect="1"/>
          </p:cNvPicPr>
          <p:nvPr/>
        </p:nvPicPr>
        <p:blipFill>
          <a:blip r:embed="rId1"/>
          <a:stretch>
            <a:fillRect/>
          </a:stretch>
        </p:blipFill>
        <p:spPr>
          <a:xfrm rot="21600000">
            <a:off x="8366760" y="2077211"/>
            <a:ext cx="1371600" cy="1412747"/>
          </a:xfrm>
          <a:prstGeom prst="rect">
            <a:avLst/>
          </a:prstGeom>
        </p:spPr>
      </p:pic>
      <p:sp>
        <p:nvSpPr>
          <p:cNvPr id="584" name="textbox 584"/>
          <p:cNvSpPr/>
          <p:nvPr/>
        </p:nvSpPr>
        <p:spPr>
          <a:xfrm>
            <a:off x="433250" y="1313696"/>
            <a:ext cx="1359535" cy="391159"/>
          </a:xfrm>
          <a:prstGeom prst="rect">
            <a:avLst/>
          </a:prstGeom>
        </p:spPr>
        <p:txBody>
          <a:bodyPr vert="horz" wrap="square" lIns="0" tIns="0" rIns="0" bIns="0"/>
          <a:lstStyle/>
          <a:p>
            <a:pPr algn="l" rtl="0" eaLnBrk="0">
              <a:lnSpc>
                <a:spcPct val="90000"/>
              </a:lnSpc>
            </a:pPr>
            <a:endParaRPr lang="en-US" altLang="en-US" sz="100" dirty="0"/>
          </a:p>
          <a:p>
            <a:pPr marL="12700" algn="l" rtl="0" eaLnBrk="0">
              <a:lnSpc>
                <a:spcPct val="92000"/>
              </a:lnSpc>
            </a:pPr>
            <a:r>
              <a:rPr sz="2600" b="1" kern="0" spc="20" dirty="0">
                <a:solidFill>
                  <a:srgbClr val="1A4780">
                    <a:alpha val="100000"/>
                  </a:srgbClr>
                </a:solidFill>
                <a:latin typeface="微软雅黑" panose="020B0503020204020204" charset="-122"/>
                <a:ea typeface="微软雅黑" panose="020B0503020204020204" charset="-122"/>
                <a:cs typeface="微软雅黑" panose="020B0503020204020204" charset="-122"/>
              </a:rPr>
              <a:t>主要内容</a:t>
            </a:r>
            <a:endParaRPr lang="en-US" altLang="en-US" sz="26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6" name="picture 586"/>
          <p:cNvPicPr>
            <a:picLocks noChangeAspect="1"/>
          </p:cNvPicPr>
          <p:nvPr/>
        </p:nvPicPr>
        <p:blipFill>
          <a:blip r:embed="rId1"/>
          <a:stretch>
            <a:fillRect/>
          </a:stretch>
        </p:blipFill>
        <p:spPr>
          <a:xfrm rot="21600000">
            <a:off x="437387" y="1621536"/>
            <a:ext cx="7662671" cy="4462271"/>
          </a:xfrm>
          <a:prstGeom prst="rect">
            <a:avLst/>
          </a:prstGeom>
        </p:spPr>
      </p:pic>
      <p:sp>
        <p:nvSpPr>
          <p:cNvPr id="588" name="textbox 588"/>
          <p:cNvSpPr/>
          <p:nvPr/>
        </p:nvSpPr>
        <p:spPr>
          <a:xfrm>
            <a:off x="504727" y="1141803"/>
            <a:ext cx="4730750" cy="329565"/>
          </a:xfrm>
          <a:prstGeom prst="rect">
            <a:avLst/>
          </a:prstGeom>
        </p:spPr>
        <p:txBody>
          <a:bodyPr vert="horz" wrap="square" lIns="0" tIns="0" rIns="0" bIns="0"/>
          <a:lstStyle/>
          <a:p>
            <a:pPr algn="l" rtl="0" eaLnBrk="0">
              <a:lnSpc>
                <a:spcPct val="82000"/>
              </a:lnSpc>
            </a:pPr>
            <a:endParaRPr lang="en-US" altLang="en-US" sz="100" dirty="0"/>
          </a:p>
          <a:p>
            <a:pPr marL="12700" algn="l" rtl="0" eaLnBrk="0">
              <a:lnSpc>
                <a:spcPct val="95000"/>
              </a:lnSpc>
            </a:pPr>
            <a:r>
              <a:rPr sz="2100" b="1" kern="0" spc="90" dirty="0">
                <a:solidFill>
                  <a:srgbClr val="1A4780">
                    <a:alpha val="100000"/>
                  </a:srgbClr>
                </a:solidFill>
                <a:latin typeface="微软雅黑" panose="020B0503020204020204" charset="-122"/>
                <a:ea typeface="微软雅黑" panose="020B0503020204020204" charset="-122"/>
                <a:cs typeface="微软雅黑" panose="020B0503020204020204" charset="-122"/>
              </a:rPr>
              <a:t>危险化学品企业隐患排查图册 </a:t>
            </a:r>
            <a:r>
              <a:rPr sz="2100" b="1" kern="0" spc="90" dirty="0">
                <a:solidFill>
                  <a:srgbClr val="1A4780">
                    <a:alpha val="100000"/>
                  </a:srgbClr>
                </a:solidFill>
                <a:latin typeface="Arial" panose="020B0604020202020204"/>
                <a:ea typeface="Arial" panose="020B0604020202020204"/>
                <a:cs typeface="Arial" panose="020B0604020202020204"/>
              </a:rPr>
              <a:t>–</a:t>
            </a:r>
            <a:r>
              <a:rPr sz="2100" b="1" kern="0" spc="0" dirty="0">
                <a:solidFill>
                  <a:srgbClr val="1A4780">
                    <a:alpha val="100000"/>
                  </a:srgbClr>
                </a:solidFill>
                <a:latin typeface="Arial" panose="020B0604020202020204"/>
                <a:ea typeface="Arial" panose="020B0604020202020204"/>
                <a:cs typeface="Arial" panose="020B0604020202020204"/>
              </a:rPr>
              <a:t>GDS</a:t>
            </a:r>
            <a:r>
              <a:rPr sz="2100" b="1" kern="0" spc="90" dirty="0">
                <a:solidFill>
                  <a:srgbClr val="1A4780">
                    <a:alpha val="100000"/>
                  </a:srgbClr>
                </a:solidFill>
                <a:latin typeface="Arial" panose="020B0604020202020204"/>
                <a:ea typeface="Arial" panose="020B0604020202020204"/>
                <a:cs typeface="Arial" panose="020B0604020202020204"/>
              </a:rPr>
              <a:t>-</a:t>
            </a:r>
            <a:r>
              <a:rPr sz="2100" b="1" kern="0" spc="80" dirty="0">
                <a:solidFill>
                  <a:srgbClr val="1A4780">
                    <a:alpha val="100000"/>
                  </a:srgbClr>
                </a:solidFill>
                <a:latin typeface="Arial" panose="020B0604020202020204"/>
                <a:ea typeface="Arial" panose="020B0604020202020204"/>
                <a:cs typeface="Arial" panose="020B0604020202020204"/>
              </a:rPr>
              <a:t>1</a:t>
            </a:r>
            <a:endParaRPr lang="en-US" altLang="en-US" sz="21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0" name="picture 590"/>
          <p:cNvPicPr>
            <a:picLocks noChangeAspect="1"/>
          </p:cNvPicPr>
          <p:nvPr/>
        </p:nvPicPr>
        <p:blipFill>
          <a:blip r:embed="rId1"/>
          <a:stretch>
            <a:fillRect/>
          </a:stretch>
        </p:blipFill>
        <p:spPr>
          <a:xfrm rot="21600000">
            <a:off x="437387" y="1559052"/>
            <a:ext cx="7798307" cy="4442459"/>
          </a:xfrm>
          <a:prstGeom prst="rect">
            <a:avLst/>
          </a:prstGeom>
        </p:spPr>
      </p:pic>
      <p:sp>
        <p:nvSpPr>
          <p:cNvPr id="592" name="textbox 592"/>
          <p:cNvSpPr/>
          <p:nvPr/>
        </p:nvSpPr>
        <p:spPr>
          <a:xfrm>
            <a:off x="504727" y="1141803"/>
            <a:ext cx="4730750" cy="329565"/>
          </a:xfrm>
          <a:prstGeom prst="rect">
            <a:avLst/>
          </a:prstGeom>
        </p:spPr>
        <p:txBody>
          <a:bodyPr vert="horz" wrap="square" lIns="0" tIns="0" rIns="0" bIns="0"/>
          <a:lstStyle/>
          <a:p>
            <a:pPr algn="l" rtl="0" eaLnBrk="0">
              <a:lnSpc>
                <a:spcPct val="82000"/>
              </a:lnSpc>
            </a:pPr>
            <a:endParaRPr lang="en-US" altLang="en-US" sz="100" dirty="0"/>
          </a:p>
          <a:p>
            <a:pPr marL="12700" algn="l" rtl="0" eaLnBrk="0">
              <a:lnSpc>
                <a:spcPct val="95000"/>
              </a:lnSpc>
            </a:pPr>
            <a:r>
              <a:rPr sz="2100" b="1" kern="0" spc="90" dirty="0">
                <a:solidFill>
                  <a:srgbClr val="1A4780">
                    <a:alpha val="100000"/>
                  </a:srgbClr>
                </a:solidFill>
                <a:latin typeface="微软雅黑" panose="020B0503020204020204" charset="-122"/>
                <a:ea typeface="微软雅黑" panose="020B0503020204020204" charset="-122"/>
                <a:cs typeface="微软雅黑" panose="020B0503020204020204" charset="-122"/>
              </a:rPr>
              <a:t>危险化学品企业隐患排查图册 </a:t>
            </a:r>
            <a:r>
              <a:rPr sz="2100" b="1" kern="0" spc="90" dirty="0">
                <a:solidFill>
                  <a:srgbClr val="1A4780">
                    <a:alpha val="100000"/>
                  </a:srgbClr>
                </a:solidFill>
                <a:latin typeface="Arial" panose="020B0604020202020204"/>
                <a:ea typeface="Arial" panose="020B0604020202020204"/>
                <a:cs typeface="Arial" panose="020B0604020202020204"/>
              </a:rPr>
              <a:t>–</a:t>
            </a:r>
            <a:r>
              <a:rPr sz="2100" b="1" kern="0" spc="0" dirty="0">
                <a:solidFill>
                  <a:srgbClr val="1A4780">
                    <a:alpha val="100000"/>
                  </a:srgbClr>
                </a:solidFill>
                <a:latin typeface="Arial" panose="020B0604020202020204"/>
                <a:ea typeface="Arial" panose="020B0604020202020204"/>
                <a:cs typeface="Arial" panose="020B0604020202020204"/>
              </a:rPr>
              <a:t>GDS</a:t>
            </a:r>
            <a:r>
              <a:rPr sz="2100" b="1" kern="0" spc="90" dirty="0">
                <a:solidFill>
                  <a:srgbClr val="1A4780">
                    <a:alpha val="100000"/>
                  </a:srgbClr>
                </a:solidFill>
                <a:latin typeface="Arial" panose="020B0604020202020204"/>
                <a:ea typeface="Arial" panose="020B0604020202020204"/>
                <a:cs typeface="Arial" panose="020B0604020202020204"/>
              </a:rPr>
              <a:t>-</a:t>
            </a:r>
            <a:r>
              <a:rPr sz="2100" b="1" kern="0" spc="80" dirty="0">
                <a:solidFill>
                  <a:srgbClr val="1A4780">
                    <a:alpha val="100000"/>
                  </a:srgbClr>
                </a:solidFill>
                <a:latin typeface="Arial" panose="020B0604020202020204"/>
                <a:ea typeface="Arial" panose="020B0604020202020204"/>
                <a:cs typeface="Arial" panose="020B0604020202020204"/>
              </a:rPr>
              <a:t>2</a:t>
            </a:r>
            <a:endParaRPr lang="en-US" altLang="en-US" sz="21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4" name="picture 594"/>
          <p:cNvPicPr>
            <a:picLocks noChangeAspect="1"/>
          </p:cNvPicPr>
          <p:nvPr/>
        </p:nvPicPr>
        <p:blipFill>
          <a:blip r:embed="rId1"/>
          <a:stretch>
            <a:fillRect/>
          </a:stretch>
        </p:blipFill>
        <p:spPr>
          <a:xfrm rot="21600000">
            <a:off x="437387" y="1472184"/>
            <a:ext cx="7738871" cy="4479035"/>
          </a:xfrm>
          <a:prstGeom prst="rect">
            <a:avLst/>
          </a:prstGeom>
        </p:spPr>
      </p:pic>
      <p:sp>
        <p:nvSpPr>
          <p:cNvPr id="596" name="textbox 596"/>
          <p:cNvSpPr/>
          <p:nvPr/>
        </p:nvSpPr>
        <p:spPr>
          <a:xfrm>
            <a:off x="504727" y="1141803"/>
            <a:ext cx="4730750" cy="329565"/>
          </a:xfrm>
          <a:prstGeom prst="rect">
            <a:avLst/>
          </a:prstGeom>
        </p:spPr>
        <p:txBody>
          <a:bodyPr vert="horz" wrap="square" lIns="0" tIns="0" rIns="0" bIns="0"/>
          <a:lstStyle/>
          <a:p>
            <a:pPr algn="l" rtl="0" eaLnBrk="0">
              <a:lnSpc>
                <a:spcPct val="82000"/>
              </a:lnSpc>
            </a:pPr>
            <a:endParaRPr lang="en-US" altLang="en-US" sz="100" dirty="0"/>
          </a:p>
          <a:p>
            <a:pPr marL="12700" algn="l" rtl="0" eaLnBrk="0">
              <a:lnSpc>
                <a:spcPct val="95000"/>
              </a:lnSpc>
            </a:pPr>
            <a:r>
              <a:rPr sz="2100" b="1" kern="0" spc="90" dirty="0">
                <a:solidFill>
                  <a:srgbClr val="1A4780">
                    <a:alpha val="100000"/>
                  </a:srgbClr>
                </a:solidFill>
                <a:latin typeface="微软雅黑" panose="020B0503020204020204" charset="-122"/>
                <a:ea typeface="微软雅黑" panose="020B0503020204020204" charset="-122"/>
                <a:cs typeface="微软雅黑" panose="020B0503020204020204" charset="-122"/>
              </a:rPr>
              <a:t>危险化学品企业隐患排查图册 </a:t>
            </a:r>
            <a:r>
              <a:rPr sz="2100" b="1" kern="0" spc="90" dirty="0">
                <a:solidFill>
                  <a:srgbClr val="1A4780">
                    <a:alpha val="100000"/>
                  </a:srgbClr>
                </a:solidFill>
                <a:latin typeface="Arial" panose="020B0604020202020204"/>
                <a:ea typeface="Arial" panose="020B0604020202020204"/>
                <a:cs typeface="Arial" panose="020B0604020202020204"/>
              </a:rPr>
              <a:t>–</a:t>
            </a:r>
            <a:r>
              <a:rPr sz="2100" b="1" kern="0" spc="0" dirty="0">
                <a:solidFill>
                  <a:srgbClr val="1A4780">
                    <a:alpha val="100000"/>
                  </a:srgbClr>
                </a:solidFill>
                <a:latin typeface="Arial" panose="020B0604020202020204"/>
                <a:ea typeface="Arial" panose="020B0604020202020204"/>
                <a:cs typeface="Arial" panose="020B0604020202020204"/>
              </a:rPr>
              <a:t>GDS</a:t>
            </a:r>
            <a:r>
              <a:rPr sz="2100" b="1" kern="0" spc="90" dirty="0">
                <a:solidFill>
                  <a:srgbClr val="1A4780">
                    <a:alpha val="100000"/>
                  </a:srgbClr>
                </a:solidFill>
                <a:latin typeface="Arial" panose="020B0604020202020204"/>
                <a:ea typeface="Arial" panose="020B0604020202020204"/>
                <a:cs typeface="Arial" panose="020B0604020202020204"/>
              </a:rPr>
              <a:t>-</a:t>
            </a:r>
            <a:r>
              <a:rPr sz="2100" b="1" kern="0" spc="80" dirty="0">
                <a:solidFill>
                  <a:srgbClr val="1A4780">
                    <a:alpha val="100000"/>
                  </a:srgbClr>
                </a:solidFill>
                <a:latin typeface="Arial" panose="020B0604020202020204"/>
                <a:ea typeface="Arial" panose="020B0604020202020204"/>
                <a:cs typeface="Arial" panose="020B0604020202020204"/>
              </a:rPr>
              <a:t>3</a:t>
            </a:r>
            <a:endParaRPr lang="en-US" altLang="en-US" sz="21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8" name="picture 598"/>
          <p:cNvPicPr>
            <a:picLocks noChangeAspect="1"/>
          </p:cNvPicPr>
          <p:nvPr/>
        </p:nvPicPr>
        <p:blipFill>
          <a:blip r:embed="rId1"/>
          <a:stretch>
            <a:fillRect/>
          </a:stretch>
        </p:blipFill>
        <p:spPr>
          <a:xfrm rot="21600000">
            <a:off x="521208" y="1472184"/>
            <a:ext cx="8001000" cy="4831079"/>
          </a:xfrm>
          <a:prstGeom prst="rect">
            <a:avLst/>
          </a:prstGeom>
        </p:spPr>
      </p:pic>
      <p:sp>
        <p:nvSpPr>
          <p:cNvPr id="600" name="textbox 600"/>
          <p:cNvSpPr/>
          <p:nvPr/>
        </p:nvSpPr>
        <p:spPr>
          <a:xfrm>
            <a:off x="504727" y="1141803"/>
            <a:ext cx="4730750" cy="329565"/>
          </a:xfrm>
          <a:prstGeom prst="rect">
            <a:avLst/>
          </a:prstGeom>
        </p:spPr>
        <p:txBody>
          <a:bodyPr vert="horz" wrap="square" lIns="0" tIns="0" rIns="0" bIns="0"/>
          <a:lstStyle/>
          <a:p>
            <a:pPr algn="l" rtl="0" eaLnBrk="0">
              <a:lnSpc>
                <a:spcPct val="82000"/>
              </a:lnSpc>
            </a:pPr>
            <a:endParaRPr lang="en-US" altLang="en-US" sz="100" dirty="0"/>
          </a:p>
          <a:p>
            <a:pPr marL="12700" algn="l" rtl="0" eaLnBrk="0">
              <a:lnSpc>
                <a:spcPct val="95000"/>
              </a:lnSpc>
            </a:pPr>
            <a:r>
              <a:rPr sz="2100" b="1" kern="0" spc="90" dirty="0">
                <a:solidFill>
                  <a:srgbClr val="1A4780">
                    <a:alpha val="100000"/>
                  </a:srgbClr>
                </a:solidFill>
                <a:latin typeface="微软雅黑" panose="020B0503020204020204" charset="-122"/>
                <a:ea typeface="微软雅黑" panose="020B0503020204020204" charset="-122"/>
                <a:cs typeface="微软雅黑" panose="020B0503020204020204" charset="-122"/>
              </a:rPr>
              <a:t>危险化学品企业隐患排查图册 </a:t>
            </a:r>
            <a:r>
              <a:rPr sz="2100" b="1" kern="0" spc="90" dirty="0">
                <a:solidFill>
                  <a:srgbClr val="1A4780">
                    <a:alpha val="100000"/>
                  </a:srgbClr>
                </a:solidFill>
                <a:latin typeface="Arial" panose="020B0604020202020204"/>
                <a:ea typeface="Arial" panose="020B0604020202020204"/>
                <a:cs typeface="Arial" panose="020B0604020202020204"/>
              </a:rPr>
              <a:t>–</a:t>
            </a:r>
            <a:r>
              <a:rPr sz="2100" b="1" kern="0" spc="0" dirty="0">
                <a:solidFill>
                  <a:srgbClr val="1A4780">
                    <a:alpha val="100000"/>
                  </a:srgbClr>
                </a:solidFill>
                <a:latin typeface="Arial" panose="020B0604020202020204"/>
                <a:ea typeface="Arial" panose="020B0604020202020204"/>
                <a:cs typeface="Arial" panose="020B0604020202020204"/>
              </a:rPr>
              <a:t>GDS</a:t>
            </a:r>
            <a:r>
              <a:rPr sz="2100" b="1" kern="0" spc="90" dirty="0">
                <a:solidFill>
                  <a:srgbClr val="1A4780">
                    <a:alpha val="100000"/>
                  </a:srgbClr>
                </a:solidFill>
                <a:latin typeface="Arial" panose="020B0604020202020204"/>
                <a:ea typeface="Arial" panose="020B0604020202020204"/>
                <a:cs typeface="Arial" panose="020B0604020202020204"/>
              </a:rPr>
              <a:t>-</a:t>
            </a:r>
            <a:r>
              <a:rPr sz="2100" b="1" kern="0" spc="80" dirty="0">
                <a:solidFill>
                  <a:srgbClr val="1A4780">
                    <a:alpha val="100000"/>
                  </a:srgbClr>
                </a:solidFill>
                <a:latin typeface="Arial" panose="020B0604020202020204"/>
                <a:ea typeface="Arial" panose="020B0604020202020204"/>
                <a:cs typeface="Arial" panose="020B0604020202020204"/>
              </a:rPr>
              <a:t>4</a:t>
            </a:r>
            <a:endParaRPr lang="en-US" altLang="en-US" sz="2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8"/>
          <p:cNvSpPr/>
          <p:nvPr/>
        </p:nvSpPr>
        <p:spPr>
          <a:xfrm>
            <a:off x="4861559" y="2953511"/>
            <a:ext cx="4940934" cy="3503929"/>
          </a:xfrm>
          <a:prstGeom prst="rect">
            <a:avLst/>
          </a:prstGeom>
          <a:solidFill>
            <a:srgbClr val="F2F2F2"/>
          </a:solidFill>
        </p:spPr>
        <p:txBody>
          <a:bodyPr vert="horz" wrap="square" lIns="0" tIns="0" rIns="0" bIns="0"/>
          <a:lstStyle/>
          <a:p>
            <a:pPr algn="l" rtl="0" eaLnBrk="0">
              <a:lnSpc>
                <a:spcPct val="127000"/>
              </a:lnSpc>
            </a:pPr>
            <a:endParaRPr lang="en-US" altLang="en-US" sz="300" dirty="0"/>
          </a:p>
          <a:p>
            <a:pPr marL="80010" algn="l" rtl="0" eaLnBrk="0">
              <a:lnSpc>
                <a:spcPct val="94000"/>
              </a:lnSpc>
            </a:pP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事故的根本原因包括：</a:t>
            </a:r>
            <a:endParaRPr lang="en-US" altLang="en-US" sz="1600" dirty="0"/>
          </a:p>
          <a:p>
            <a:pPr algn="l" rtl="0" eaLnBrk="0">
              <a:lnSpc>
                <a:spcPct val="128000"/>
              </a:lnSpc>
            </a:pPr>
            <a:endParaRPr lang="en-US" altLang="en-US" sz="1000" dirty="0"/>
          </a:p>
          <a:p>
            <a:pPr marL="78105" indent="17145" algn="l" rtl="0" eaLnBrk="0">
              <a:lnSpc>
                <a:spcPct val="104000"/>
              </a:lnSpc>
              <a:spcBef>
                <a:spcPts val="420"/>
              </a:spcBef>
            </a:pP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1. 安全管理规章制度落实不到位。报警管理制</a:t>
            </a:r>
            <a:r>
              <a:rPr sz="14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度未执行，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中控室内操人员长期存在未按流程处置报警的情况，</a:t>
            </a:r>
            <a:r>
              <a:rPr sz="1400" b="1" kern="0" spc="-2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在事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发前的27分钟内，</a:t>
            </a:r>
            <a:r>
              <a:rPr sz="1400" b="1" kern="0" spc="-2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中</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控室</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DCS</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和</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GDS</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系统持续触发电流及</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可燃气体报警，</a:t>
            </a:r>
            <a:r>
              <a:rPr sz="1400" b="1" kern="0" spc="-2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当班内操人员未作出任</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何响应，</a:t>
            </a:r>
            <a:r>
              <a:rPr sz="1400" b="1" kern="0" spc="-3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导致涉事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设备故障运行、物料泄漏的情况未被及时发现并处置。</a:t>
            </a:r>
            <a:endParaRPr lang="en-US" altLang="en-US" sz="1400" dirty="0"/>
          </a:p>
          <a:p>
            <a:pPr algn="l" rtl="0" eaLnBrk="0">
              <a:lnSpc>
                <a:spcPct val="129000"/>
              </a:lnSpc>
            </a:pPr>
            <a:endParaRPr lang="en-US" altLang="en-US" sz="1000" dirty="0"/>
          </a:p>
          <a:p>
            <a:pPr marL="78740" indent="7620" algn="l" rtl="0" eaLnBrk="0">
              <a:lnSpc>
                <a:spcPct val="103000"/>
              </a:lnSpc>
              <a:spcBef>
                <a:spcPts val="430"/>
              </a:spcBef>
            </a:pP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2. 安全设施设备管理不</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到位。中控室</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GDS</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系统声光报警装</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置长时间不正常运行，</a:t>
            </a:r>
            <a:r>
              <a:rPr sz="1400" b="1" kern="0" spc="-3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光报警于事发前多日已失效，</a:t>
            </a:r>
            <a:r>
              <a:rPr sz="1400" b="1" kern="0" spc="-3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但</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作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业三部未及时报修，</a:t>
            </a:r>
            <a:r>
              <a:rPr sz="1400" b="1" kern="0" spc="-3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视频监控中可清晰听到声报警，</a:t>
            </a:r>
            <a:r>
              <a:rPr sz="1400" b="1" kern="0" spc="-3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但声   </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报警音响音量被调低。仪表管理部未有效开展专业巡检，</a:t>
            </a:r>
            <a:endParaRPr lang="en-US" altLang="en-US" sz="1400" dirty="0"/>
          </a:p>
          <a:p>
            <a:pPr marL="78105" algn="l" rtl="0" eaLnBrk="0">
              <a:lnSpc>
                <a:spcPct val="96000"/>
              </a:lnSpc>
              <a:spcBef>
                <a:spcPts val="180"/>
              </a:spcBef>
            </a:pP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未及时发现并处置声光报警装置异常问题。</a:t>
            </a:r>
            <a:endParaRPr lang="en-US" altLang="en-US" sz="1400" dirty="0"/>
          </a:p>
        </p:txBody>
      </p:sp>
      <p:pic>
        <p:nvPicPr>
          <p:cNvPr id="40" name="picture 40"/>
          <p:cNvPicPr>
            <a:picLocks noChangeAspect="1"/>
          </p:cNvPicPr>
          <p:nvPr/>
        </p:nvPicPr>
        <p:blipFill>
          <a:blip r:embed="rId1"/>
          <a:stretch>
            <a:fillRect/>
          </a:stretch>
        </p:blipFill>
        <p:spPr>
          <a:xfrm rot="21600000">
            <a:off x="257556" y="1699259"/>
            <a:ext cx="4416551" cy="2659380"/>
          </a:xfrm>
          <a:prstGeom prst="rect">
            <a:avLst/>
          </a:prstGeom>
        </p:spPr>
      </p:pic>
      <p:pic>
        <p:nvPicPr>
          <p:cNvPr id="42" name="picture 42"/>
          <p:cNvPicPr>
            <a:picLocks noChangeAspect="1"/>
          </p:cNvPicPr>
          <p:nvPr/>
        </p:nvPicPr>
        <p:blipFill>
          <a:blip r:embed="rId2"/>
          <a:stretch>
            <a:fillRect/>
          </a:stretch>
        </p:blipFill>
        <p:spPr>
          <a:xfrm rot="21600000">
            <a:off x="236220" y="4410455"/>
            <a:ext cx="4515611" cy="2083308"/>
          </a:xfrm>
          <a:prstGeom prst="rect">
            <a:avLst/>
          </a:prstGeom>
        </p:spPr>
      </p:pic>
      <p:sp>
        <p:nvSpPr>
          <p:cNvPr id="44" name="textbox 44"/>
          <p:cNvSpPr/>
          <p:nvPr/>
        </p:nvSpPr>
        <p:spPr>
          <a:xfrm>
            <a:off x="4861559" y="1699259"/>
            <a:ext cx="4940934" cy="1092835"/>
          </a:xfrm>
          <a:prstGeom prst="rect">
            <a:avLst/>
          </a:prstGeom>
          <a:solidFill>
            <a:srgbClr val="C4D9F3"/>
          </a:solidFill>
        </p:spPr>
        <p:txBody>
          <a:bodyPr vert="horz" wrap="square" lIns="0" tIns="0" rIns="0" bIns="0"/>
          <a:lstStyle/>
          <a:p>
            <a:pPr algn="l" rtl="0" eaLnBrk="0">
              <a:lnSpc>
                <a:spcPct val="100000"/>
              </a:lnSpc>
            </a:pPr>
            <a:endParaRPr lang="en-US" altLang="en-US" sz="400" dirty="0"/>
          </a:p>
          <a:p>
            <a:pPr marL="96520" indent="-8255" algn="l" rtl="0" eaLnBrk="0">
              <a:lnSpc>
                <a:spcPct val="94000"/>
              </a:lnSpc>
              <a:spcBef>
                <a:spcPts val="5"/>
              </a:spcBef>
            </a:pPr>
            <a:r>
              <a:rPr sz="16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2022年12月24日5时</a:t>
            </a:r>
            <a:r>
              <a:rPr sz="16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39分，位于宁波市北仑区戚家   </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山街道港口路98号的宁波科元精化</a:t>
            </a:r>
            <a:r>
              <a:rPr sz="16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股份有限公司</a:t>
            </a:r>
            <a:endParaRPr lang="en-US" altLang="en-US" sz="1600" dirty="0"/>
          </a:p>
          <a:p>
            <a:pPr marL="78740" indent="133985" algn="l" rtl="0" eaLnBrk="0">
              <a:lnSpc>
                <a:spcPct val="99000"/>
              </a:lnSpc>
              <a:spcBef>
                <a:spcPts val="325"/>
              </a:spcBef>
            </a:pPr>
            <a:r>
              <a:rPr sz="16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（以下简称“科元公司”）作业三部干气一单元发     </a:t>
            </a:r>
            <a:r>
              <a:rPr sz="16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生一起火灾事故，造成直接经济损</a:t>
            </a:r>
            <a:r>
              <a:rPr sz="16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失约414.7万元。</a:t>
            </a:r>
            <a:endParaRPr lang="en-US" altLang="en-US" sz="1600" dirty="0"/>
          </a:p>
        </p:txBody>
      </p:sp>
      <p:sp>
        <p:nvSpPr>
          <p:cNvPr id="46" name="textbox 46"/>
          <p:cNvSpPr/>
          <p:nvPr/>
        </p:nvSpPr>
        <p:spPr>
          <a:xfrm>
            <a:off x="248611" y="1277610"/>
            <a:ext cx="825500" cy="327659"/>
          </a:xfrm>
          <a:prstGeom prst="rect">
            <a:avLst/>
          </a:prstGeom>
        </p:spPr>
        <p:txBody>
          <a:bodyPr vert="horz" wrap="square" lIns="0" tIns="0" rIns="0" bIns="0"/>
          <a:lstStyle/>
          <a:p>
            <a:pPr algn="l" rtl="0" eaLnBrk="0">
              <a:lnSpc>
                <a:spcPct val="92000"/>
              </a:lnSpc>
            </a:pPr>
            <a:endParaRPr lang="en-US" altLang="en-US" sz="100" dirty="0"/>
          </a:p>
          <a:p>
            <a:pPr marL="12700" algn="l" rtl="0" eaLnBrk="0">
              <a:lnSpc>
                <a:spcPct val="94000"/>
              </a:lnSpc>
            </a:pPr>
            <a:r>
              <a:rPr sz="2100" b="1" kern="0" spc="50" dirty="0">
                <a:solidFill>
                  <a:srgbClr val="1A4780">
                    <a:alpha val="100000"/>
                  </a:srgbClr>
                </a:solidFill>
                <a:latin typeface="微软雅黑" panose="020B0503020204020204" charset="-122"/>
                <a:ea typeface="微软雅黑" panose="020B0503020204020204" charset="-122"/>
                <a:cs typeface="微软雅黑" panose="020B0503020204020204" charset="-122"/>
              </a:rPr>
              <a:t>案例</a:t>
            </a:r>
            <a:r>
              <a:rPr sz="2100" b="1" kern="0" spc="50" dirty="0">
                <a:solidFill>
                  <a:srgbClr val="1A4780">
                    <a:alpha val="100000"/>
                  </a:srgbClr>
                </a:solidFill>
                <a:latin typeface="Arial" panose="020B0604020202020204"/>
                <a:ea typeface="Arial" panose="020B0604020202020204"/>
                <a:cs typeface="Arial" panose="020B0604020202020204"/>
              </a:rPr>
              <a:t>-2</a:t>
            </a:r>
            <a:endParaRPr lang="en-US" altLang="en-US" sz="21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2" name="picture 602"/>
          <p:cNvPicPr>
            <a:picLocks noChangeAspect="1"/>
          </p:cNvPicPr>
          <p:nvPr/>
        </p:nvPicPr>
        <p:blipFill>
          <a:blip r:embed="rId1"/>
          <a:stretch>
            <a:fillRect/>
          </a:stretch>
        </p:blipFill>
        <p:spPr>
          <a:xfrm rot="21600000">
            <a:off x="437387" y="1472184"/>
            <a:ext cx="7787639" cy="4570475"/>
          </a:xfrm>
          <a:prstGeom prst="rect">
            <a:avLst/>
          </a:prstGeom>
        </p:spPr>
      </p:pic>
      <p:sp>
        <p:nvSpPr>
          <p:cNvPr id="604" name="textbox 604"/>
          <p:cNvSpPr/>
          <p:nvPr/>
        </p:nvSpPr>
        <p:spPr>
          <a:xfrm>
            <a:off x="504727" y="1141803"/>
            <a:ext cx="4811395" cy="329565"/>
          </a:xfrm>
          <a:prstGeom prst="rect">
            <a:avLst/>
          </a:prstGeom>
        </p:spPr>
        <p:txBody>
          <a:bodyPr vert="horz" wrap="square" lIns="0" tIns="0" rIns="0" bIns="0"/>
          <a:lstStyle/>
          <a:p>
            <a:pPr algn="l" rtl="0" eaLnBrk="0">
              <a:lnSpc>
                <a:spcPct val="82000"/>
              </a:lnSpc>
            </a:pPr>
            <a:endParaRPr lang="en-US" altLang="en-US" sz="100" dirty="0"/>
          </a:p>
          <a:p>
            <a:pPr marL="12700" algn="l" rtl="0" eaLnBrk="0">
              <a:lnSpc>
                <a:spcPct val="95000"/>
              </a:lnSpc>
            </a:pPr>
            <a:r>
              <a:rPr sz="2100" b="1" kern="0" spc="80" dirty="0">
                <a:solidFill>
                  <a:srgbClr val="1A4780">
                    <a:alpha val="100000"/>
                  </a:srgbClr>
                </a:solidFill>
                <a:latin typeface="微软雅黑" panose="020B0503020204020204" charset="-122"/>
                <a:ea typeface="微软雅黑" panose="020B0503020204020204" charset="-122"/>
                <a:cs typeface="微软雅黑" panose="020B0503020204020204" charset="-122"/>
              </a:rPr>
              <a:t>危险化学品企业隐患排查图册 </a:t>
            </a:r>
            <a:r>
              <a:rPr sz="2100" b="1" kern="0" spc="80" dirty="0">
                <a:solidFill>
                  <a:srgbClr val="1A4780">
                    <a:alpha val="100000"/>
                  </a:srgbClr>
                </a:solidFill>
                <a:latin typeface="Arial" panose="020B0604020202020204"/>
                <a:ea typeface="Arial" panose="020B0604020202020204"/>
                <a:cs typeface="Arial" panose="020B0604020202020204"/>
              </a:rPr>
              <a:t>–</a:t>
            </a:r>
            <a:r>
              <a:rPr sz="2100" b="1" kern="0" spc="0" dirty="0">
                <a:solidFill>
                  <a:srgbClr val="1A4780">
                    <a:alpha val="100000"/>
                  </a:srgbClr>
                </a:solidFill>
                <a:latin typeface="Arial" panose="020B0604020202020204"/>
                <a:ea typeface="Arial" panose="020B0604020202020204"/>
                <a:cs typeface="Arial" panose="020B0604020202020204"/>
              </a:rPr>
              <a:t>GDS</a:t>
            </a:r>
            <a:r>
              <a:rPr sz="2100" b="1" kern="0" spc="200" dirty="0">
                <a:solidFill>
                  <a:srgbClr val="1A4780">
                    <a:alpha val="100000"/>
                  </a:srgbClr>
                </a:solidFill>
                <a:latin typeface="Arial" panose="020B0604020202020204"/>
                <a:ea typeface="Arial" panose="020B0604020202020204"/>
                <a:cs typeface="Arial" panose="020B0604020202020204"/>
              </a:rPr>
              <a:t> </a:t>
            </a:r>
            <a:r>
              <a:rPr sz="2100" b="1" kern="0" spc="80" dirty="0">
                <a:solidFill>
                  <a:srgbClr val="1A4780">
                    <a:alpha val="100000"/>
                  </a:srgbClr>
                </a:solidFill>
                <a:latin typeface="Arial" panose="020B0604020202020204"/>
                <a:ea typeface="Arial" panose="020B0604020202020204"/>
                <a:cs typeface="Arial" panose="020B0604020202020204"/>
              </a:rPr>
              <a:t>-5</a:t>
            </a:r>
            <a:endParaRPr lang="en-US" altLang="en-US" sz="21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6" name="picture 606"/>
          <p:cNvPicPr>
            <a:picLocks noChangeAspect="1"/>
          </p:cNvPicPr>
          <p:nvPr/>
        </p:nvPicPr>
        <p:blipFill>
          <a:blip r:embed="rId1"/>
          <a:stretch>
            <a:fillRect/>
          </a:stretch>
        </p:blipFill>
        <p:spPr>
          <a:xfrm rot="21600000">
            <a:off x="437387" y="1472184"/>
            <a:ext cx="7741919" cy="4500371"/>
          </a:xfrm>
          <a:prstGeom prst="rect">
            <a:avLst/>
          </a:prstGeom>
        </p:spPr>
      </p:pic>
      <p:sp>
        <p:nvSpPr>
          <p:cNvPr id="608" name="textbox 608"/>
          <p:cNvSpPr/>
          <p:nvPr/>
        </p:nvSpPr>
        <p:spPr>
          <a:xfrm>
            <a:off x="504727" y="1141803"/>
            <a:ext cx="4811395" cy="329565"/>
          </a:xfrm>
          <a:prstGeom prst="rect">
            <a:avLst/>
          </a:prstGeom>
        </p:spPr>
        <p:txBody>
          <a:bodyPr vert="horz" wrap="square" lIns="0" tIns="0" rIns="0" bIns="0"/>
          <a:lstStyle/>
          <a:p>
            <a:pPr algn="l" rtl="0" eaLnBrk="0">
              <a:lnSpc>
                <a:spcPct val="82000"/>
              </a:lnSpc>
            </a:pPr>
            <a:endParaRPr lang="en-US" altLang="en-US" sz="100" dirty="0"/>
          </a:p>
          <a:p>
            <a:pPr marL="12700" algn="l" rtl="0" eaLnBrk="0">
              <a:lnSpc>
                <a:spcPct val="95000"/>
              </a:lnSpc>
            </a:pPr>
            <a:r>
              <a:rPr sz="2100" b="1" kern="0" spc="80" dirty="0">
                <a:solidFill>
                  <a:srgbClr val="1A4780">
                    <a:alpha val="100000"/>
                  </a:srgbClr>
                </a:solidFill>
                <a:latin typeface="微软雅黑" panose="020B0503020204020204" charset="-122"/>
                <a:ea typeface="微软雅黑" panose="020B0503020204020204" charset="-122"/>
                <a:cs typeface="微软雅黑" panose="020B0503020204020204" charset="-122"/>
              </a:rPr>
              <a:t>危险化学品企业隐患排查图册 </a:t>
            </a:r>
            <a:r>
              <a:rPr sz="2100" b="1" kern="0" spc="80" dirty="0">
                <a:solidFill>
                  <a:srgbClr val="1A4780">
                    <a:alpha val="100000"/>
                  </a:srgbClr>
                </a:solidFill>
                <a:latin typeface="Arial" panose="020B0604020202020204"/>
                <a:ea typeface="Arial" panose="020B0604020202020204"/>
                <a:cs typeface="Arial" panose="020B0604020202020204"/>
              </a:rPr>
              <a:t>–</a:t>
            </a:r>
            <a:r>
              <a:rPr sz="2100" b="1" kern="0" spc="0" dirty="0">
                <a:solidFill>
                  <a:srgbClr val="1A4780">
                    <a:alpha val="100000"/>
                  </a:srgbClr>
                </a:solidFill>
                <a:latin typeface="Arial" panose="020B0604020202020204"/>
                <a:ea typeface="Arial" panose="020B0604020202020204"/>
                <a:cs typeface="Arial" panose="020B0604020202020204"/>
              </a:rPr>
              <a:t>GDS</a:t>
            </a:r>
            <a:r>
              <a:rPr sz="2100" b="1" kern="0" spc="200" dirty="0">
                <a:solidFill>
                  <a:srgbClr val="1A4780">
                    <a:alpha val="100000"/>
                  </a:srgbClr>
                </a:solidFill>
                <a:latin typeface="Arial" panose="020B0604020202020204"/>
                <a:ea typeface="Arial" panose="020B0604020202020204"/>
                <a:cs typeface="Arial" panose="020B0604020202020204"/>
              </a:rPr>
              <a:t> </a:t>
            </a:r>
            <a:r>
              <a:rPr sz="2100" b="1" kern="0" spc="80" dirty="0">
                <a:solidFill>
                  <a:srgbClr val="1A4780">
                    <a:alpha val="100000"/>
                  </a:srgbClr>
                </a:solidFill>
                <a:latin typeface="Arial" panose="020B0604020202020204"/>
                <a:ea typeface="Arial" panose="020B0604020202020204"/>
                <a:cs typeface="Arial" panose="020B0604020202020204"/>
              </a:rPr>
              <a:t>-6</a:t>
            </a:r>
            <a:endParaRPr lang="en-US" altLang="en-US" sz="21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 name="rect"/>
          <p:cNvSpPr/>
          <p:nvPr/>
        </p:nvSpPr>
        <p:spPr>
          <a:xfrm>
            <a:off x="440436" y="2194559"/>
            <a:ext cx="9291828" cy="3848100"/>
          </a:xfrm>
          <a:prstGeom prst="rect">
            <a:avLst/>
          </a:prstGeom>
          <a:solidFill>
            <a:srgbClr val="F2F2F2">
              <a:alpha val="100000"/>
            </a:srgbClr>
          </a:solidFill>
          <a:ln cap="flat">
            <a:noFill/>
            <a:prstDash val="solid"/>
            <a:miter lim="0"/>
          </a:ln>
        </p:spPr>
        <p:txBody>
          <a:bodyPr rtlCol="0"/>
          <a:lstStyle/>
          <a:p>
            <a:pPr algn="ctr"/>
            <a:endParaRPr lang="zh-CN" altLang="en-US"/>
          </a:p>
        </p:txBody>
      </p:sp>
      <p:sp>
        <p:nvSpPr>
          <p:cNvPr id="612" name="textbox 612"/>
          <p:cNvSpPr/>
          <p:nvPr/>
        </p:nvSpPr>
        <p:spPr>
          <a:xfrm>
            <a:off x="450439" y="2419746"/>
            <a:ext cx="4556759" cy="3316604"/>
          </a:xfrm>
          <a:prstGeom prst="rect">
            <a:avLst/>
          </a:prstGeom>
        </p:spPr>
        <p:txBody>
          <a:bodyPr vert="horz" wrap="square" lIns="0" tIns="0" rIns="0" bIns="0"/>
          <a:lstStyle/>
          <a:p>
            <a:pPr algn="l" rtl="0" eaLnBrk="0">
              <a:lnSpc>
                <a:spcPct val="79000"/>
              </a:lnSpc>
            </a:pPr>
            <a:endParaRPr lang="en-US" altLang="en-US" sz="100" dirty="0"/>
          </a:p>
          <a:p>
            <a:pPr marL="12700" algn="l" rtl="0" eaLnBrk="0">
              <a:lnSpc>
                <a:spcPct val="95000"/>
              </a:lnSpc>
            </a:pPr>
            <a:r>
              <a:rPr sz="1900" kern="0" spc="70" dirty="0">
                <a:ln w="6350" cap="flat" cmpd="sng">
                  <a:solidFill>
                    <a:srgbClr val="A6A6A6">
                      <a:alpha val="100000"/>
                    </a:srgbClr>
                  </a:solidFill>
                  <a:prstDash val="solid"/>
                  <a:miter lim="0"/>
                </a:ln>
                <a:solidFill>
                  <a:srgbClr val="A6A6A6">
                    <a:alpha val="100000"/>
                  </a:srgbClr>
                </a:solidFill>
                <a:latin typeface="宋体" panose="02010600030101010101" pitchFamily="2" charset="-122"/>
                <a:ea typeface="宋体" panose="02010600030101010101" pitchFamily="2" charset="-122"/>
                <a:cs typeface="宋体" panose="02010600030101010101" pitchFamily="2" charset="-122"/>
              </a:rPr>
              <a:t>口</a:t>
            </a:r>
            <a:r>
              <a:rPr sz="1900" b="1" kern="0" spc="70" dirty="0">
                <a:solidFill>
                  <a:srgbClr val="A6A6A6">
                    <a:alpha val="100000"/>
                  </a:srgbClr>
                </a:solidFill>
                <a:latin typeface="微软雅黑" panose="020B0503020204020204" charset="-122"/>
                <a:ea typeface="微软雅黑" panose="020B0503020204020204" charset="-122"/>
                <a:cs typeface="微软雅黑" panose="020B0503020204020204" charset="-122"/>
              </a:rPr>
              <a:t>安全时刻 </a:t>
            </a:r>
            <a:r>
              <a:rPr sz="1900" b="1" kern="0" spc="0" dirty="0">
                <a:solidFill>
                  <a:srgbClr val="A6A6A6">
                    <a:alpha val="100000"/>
                  </a:srgbClr>
                </a:solidFill>
                <a:latin typeface="Arial" panose="020B0604020202020204"/>
                <a:ea typeface="Arial" panose="020B0604020202020204"/>
                <a:cs typeface="Arial" panose="020B0604020202020204"/>
              </a:rPr>
              <a:t>Safety</a:t>
            </a:r>
            <a:r>
              <a:rPr sz="1900" b="1" kern="0" spc="180" dirty="0">
                <a:solidFill>
                  <a:srgbClr val="A6A6A6">
                    <a:alpha val="100000"/>
                  </a:srgbClr>
                </a:solidFill>
                <a:latin typeface="Arial" panose="020B0604020202020204"/>
                <a:ea typeface="Arial" panose="020B0604020202020204"/>
                <a:cs typeface="Arial" panose="020B0604020202020204"/>
              </a:rPr>
              <a:t> </a:t>
            </a:r>
            <a:r>
              <a:rPr sz="1900" b="1" kern="0" spc="0" dirty="0">
                <a:solidFill>
                  <a:srgbClr val="A6A6A6">
                    <a:alpha val="100000"/>
                  </a:srgbClr>
                </a:solidFill>
                <a:latin typeface="Arial" panose="020B0604020202020204"/>
                <a:ea typeface="Arial" panose="020B0604020202020204"/>
                <a:cs typeface="Arial" panose="020B0604020202020204"/>
              </a:rPr>
              <a:t>Moment</a:t>
            </a:r>
            <a:endParaRPr lang="en-US" altLang="en-US" sz="1900" dirty="0"/>
          </a:p>
          <a:p>
            <a:pPr algn="l" rtl="0" eaLnBrk="0">
              <a:lnSpc>
                <a:spcPct val="169000"/>
              </a:lnSpc>
            </a:pPr>
            <a:endParaRPr lang="en-US" altLang="en-US" sz="1000" dirty="0"/>
          </a:p>
          <a:p>
            <a:pPr marL="12700" algn="l" rtl="0" eaLnBrk="0">
              <a:lnSpc>
                <a:spcPct val="86000"/>
              </a:lnSpc>
              <a:spcBef>
                <a:spcPts val="575"/>
              </a:spcBef>
            </a:pPr>
            <a:r>
              <a:rPr sz="1900" kern="0" spc="70" dirty="0">
                <a:ln w="6350" cap="flat" cmpd="sng">
                  <a:solidFill>
                    <a:srgbClr val="A6A6A6">
                      <a:alpha val="100000"/>
                    </a:srgbClr>
                  </a:solidFill>
                  <a:prstDash val="solid"/>
                  <a:miter lim="0"/>
                </a:ln>
                <a:solidFill>
                  <a:srgbClr val="A6A6A6">
                    <a:alpha val="100000"/>
                  </a:srgbClr>
                </a:solidFill>
                <a:latin typeface="宋体" panose="02010600030101010101" pitchFamily="2" charset="-122"/>
                <a:ea typeface="宋体" panose="02010600030101010101" pitchFamily="2" charset="-122"/>
                <a:cs typeface="宋体" panose="02010600030101010101" pitchFamily="2" charset="-122"/>
              </a:rPr>
              <a:t>口</a:t>
            </a:r>
            <a:r>
              <a:rPr sz="1900" b="1" kern="0" spc="70" dirty="0">
                <a:solidFill>
                  <a:srgbClr val="A6A6A6">
                    <a:alpha val="100000"/>
                  </a:srgbClr>
                </a:solidFill>
                <a:latin typeface="微软雅黑" panose="020B0503020204020204" charset="-122"/>
                <a:ea typeface="微软雅黑" panose="020B0503020204020204" charset="-122"/>
                <a:cs typeface="微软雅黑" panose="020B0503020204020204" charset="-122"/>
              </a:rPr>
              <a:t>与</a:t>
            </a:r>
            <a:r>
              <a:rPr sz="1900" b="1" kern="0" spc="0" dirty="0">
                <a:solidFill>
                  <a:srgbClr val="A6A6A6">
                    <a:alpha val="100000"/>
                  </a:srgbClr>
                </a:solidFill>
                <a:latin typeface="Arial" panose="020B0604020202020204"/>
                <a:ea typeface="Arial" panose="020B0604020202020204"/>
                <a:cs typeface="Arial" panose="020B0604020202020204"/>
              </a:rPr>
              <a:t>GDS</a:t>
            </a:r>
            <a:r>
              <a:rPr sz="1900" b="1" kern="0" spc="70" dirty="0">
                <a:solidFill>
                  <a:srgbClr val="A6A6A6">
                    <a:alpha val="100000"/>
                  </a:srgbClr>
                </a:solidFill>
                <a:latin typeface="微软雅黑" panose="020B0503020204020204" charset="-122"/>
                <a:ea typeface="微软雅黑" panose="020B0503020204020204" charset="-122"/>
                <a:cs typeface="微软雅黑" panose="020B0503020204020204" charset="-122"/>
              </a:rPr>
              <a:t>有关的事故案例及其法规依据</a:t>
            </a:r>
            <a:endParaRPr lang="en-US" altLang="en-US" sz="1900" dirty="0"/>
          </a:p>
          <a:p>
            <a:pPr marL="12700" algn="l" rtl="0" eaLnBrk="0">
              <a:lnSpc>
                <a:spcPts val="4745"/>
              </a:lnSpc>
            </a:pPr>
            <a:r>
              <a:rPr sz="1900" kern="0" spc="60" dirty="0">
                <a:ln w="6350" cap="flat" cmpd="sng">
                  <a:solidFill>
                    <a:srgbClr val="A6A6A6">
                      <a:alpha val="100000"/>
                    </a:srgbClr>
                  </a:solidFill>
                  <a:prstDash val="solid"/>
                  <a:miter lim="0"/>
                </a:ln>
                <a:solidFill>
                  <a:srgbClr val="A6A6A6">
                    <a:alpha val="100000"/>
                  </a:srgbClr>
                </a:solidFill>
                <a:latin typeface="宋体" panose="02010600030101010101" pitchFamily="2" charset="-122"/>
                <a:ea typeface="宋体" panose="02010600030101010101" pitchFamily="2" charset="-122"/>
                <a:cs typeface="宋体" panose="02010600030101010101" pitchFamily="2" charset="-122"/>
              </a:rPr>
              <a:t>口</a:t>
            </a:r>
            <a:r>
              <a:rPr sz="1900" b="1" kern="0" spc="0" dirty="0">
                <a:solidFill>
                  <a:srgbClr val="A6A6A6">
                    <a:alpha val="100000"/>
                  </a:srgbClr>
                </a:solidFill>
                <a:latin typeface="Arial" panose="020B0604020202020204"/>
                <a:ea typeface="Arial" panose="020B0604020202020204"/>
                <a:cs typeface="Arial" panose="020B0604020202020204"/>
              </a:rPr>
              <a:t>GDS</a:t>
            </a:r>
            <a:r>
              <a:rPr sz="1900" b="1" kern="0" spc="60" dirty="0">
                <a:solidFill>
                  <a:srgbClr val="A6A6A6">
                    <a:alpha val="100000"/>
                  </a:srgbClr>
                </a:solidFill>
                <a:latin typeface="微软雅黑" panose="020B0503020204020204" charset="-122"/>
                <a:ea typeface="微软雅黑" panose="020B0503020204020204" charset="-122"/>
                <a:cs typeface="微软雅黑" panose="020B0503020204020204" charset="-122"/>
              </a:rPr>
              <a:t>的相关设计要求关注点</a:t>
            </a:r>
            <a:endParaRPr lang="en-US" altLang="en-US" sz="1900" dirty="0"/>
          </a:p>
          <a:p>
            <a:pPr algn="l" rtl="0" eaLnBrk="0">
              <a:lnSpc>
                <a:spcPct val="184000"/>
              </a:lnSpc>
            </a:pPr>
            <a:endParaRPr lang="en-US" altLang="en-US" sz="1000" dirty="0"/>
          </a:p>
          <a:p>
            <a:pPr marL="12700" algn="l" rtl="0" eaLnBrk="0">
              <a:lnSpc>
                <a:spcPct val="86000"/>
              </a:lnSpc>
              <a:spcBef>
                <a:spcPts val="575"/>
              </a:spcBef>
            </a:pPr>
            <a:r>
              <a:rPr sz="1900" kern="0" spc="70" dirty="0">
                <a:ln w="6350" cap="flat" cmpd="sng">
                  <a:solidFill>
                    <a:srgbClr val="A6A6A6">
                      <a:alpha val="100000"/>
                    </a:srgbClr>
                  </a:solidFill>
                  <a:prstDash val="solid"/>
                  <a:miter lim="0"/>
                </a:ln>
                <a:solidFill>
                  <a:srgbClr val="A6A6A6">
                    <a:alpha val="100000"/>
                  </a:srgbClr>
                </a:solidFill>
                <a:latin typeface="宋体" panose="02010600030101010101" pitchFamily="2" charset="-122"/>
                <a:ea typeface="宋体" panose="02010600030101010101" pitchFamily="2" charset="-122"/>
                <a:cs typeface="宋体" panose="02010600030101010101" pitchFamily="2" charset="-122"/>
              </a:rPr>
              <a:t>口</a:t>
            </a:r>
            <a:r>
              <a:rPr sz="1900" b="1" kern="0" spc="0" dirty="0">
                <a:solidFill>
                  <a:srgbClr val="A6A6A6">
                    <a:alpha val="100000"/>
                  </a:srgbClr>
                </a:solidFill>
                <a:latin typeface="Arial" panose="020B0604020202020204"/>
                <a:ea typeface="Arial" panose="020B0604020202020204"/>
                <a:cs typeface="Arial" panose="020B0604020202020204"/>
              </a:rPr>
              <a:t>GDS</a:t>
            </a:r>
            <a:r>
              <a:rPr sz="1900" b="1" kern="0" spc="70" dirty="0">
                <a:solidFill>
                  <a:srgbClr val="A6A6A6">
                    <a:alpha val="100000"/>
                  </a:srgbClr>
                </a:solidFill>
                <a:latin typeface="微软雅黑" panose="020B0503020204020204" charset="-122"/>
                <a:ea typeface="微软雅黑" panose="020B0503020204020204" charset="-122"/>
                <a:cs typeface="微软雅黑" panose="020B0503020204020204" charset="-122"/>
              </a:rPr>
              <a:t>的安全使用和日常维护的关注事项</a:t>
            </a:r>
            <a:endParaRPr lang="en-US" altLang="en-US" sz="1900" dirty="0"/>
          </a:p>
          <a:p>
            <a:pPr marL="12700" algn="l" rtl="0" eaLnBrk="0">
              <a:lnSpc>
                <a:spcPts val="4745"/>
              </a:lnSpc>
            </a:pPr>
            <a:r>
              <a:rPr sz="1900" kern="0" spc="70" dirty="0">
                <a:ln w="6350" cap="flat" cmpd="sng">
                  <a:solidFill>
                    <a:srgbClr val="A6A6A6">
                      <a:alpha val="100000"/>
                    </a:srgbClr>
                  </a:solidFill>
                  <a:prstDash val="solid"/>
                  <a:miter lim="0"/>
                </a:ln>
                <a:solidFill>
                  <a:srgbClr val="A6A6A6">
                    <a:alpha val="100000"/>
                  </a:srgbClr>
                </a:solidFill>
                <a:latin typeface="宋体" panose="02010600030101010101" pitchFamily="2" charset="-122"/>
                <a:ea typeface="宋体" panose="02010600030101010101" pitchFamily="2" charset="-122"/>
                <a:cs typeface="宋体" panose="02010600030101010101" pitchFamily="2" charset="-122"/>
              </a:rPr>
              <a:t>口</a:t>
            </a:r>
            <a:r>
              <a:rPr sz="1900" b="1" kern="0" spc="0" dirty="0">
                <a:solidFill>
                  <a:srgbClr val="A6A6A6">
                    <a:alpha val="100000"/>
                  </a:srgbClr>
                </a:solidFill>
                <a:latin typeface="Arial" panose="020B0604020202020204"/>
                <a:ea typeface="Arial" panose="020B0604020202020204"/>
                <a:cs typeface="Arial" panose="020B0604020202020204"/>
              </a:rPr>
              <a:t>GDS</a:t>
            </a:r>
            <a:r>
              <a:rPr sz="1900" b="1" kern="0" spc="70" dirty="0">
                <a:solidFill>
                  <a:srgbClr val="A6A6A6">
                    <a:alpha val="100000"/>
                  </a:srgbClr>
                </a:solidFill>
                <a:latin typeface="微软雅黑" panose="020B0503020204020204" charset="-122"/>
                <a:ea typeface="微软雅黑" panose="020B0503020204020204" charset="-122"/>
                <a:cs typeface="微软雅黑" panose="020B0503020204020204" charset="-122"/>
              </a:rPr>
              <a:t>相关的现场隐患排查</a:t>
            </a:r>
            <a:r>
              <a:rPr sz="1900" b="1" kern="0" spc="60" dirty="0">
                <a:solidFill>
                  <a:srgbClr val="A6A6A6">
                    <a:alpha val="100000"/>
                  </a:srgbClr>
                </a:solidFill>
                <a:latin typeface="微软雅黑" panose="020B0503020204020204" charset="-122"/>
                <a:ea typeface="微软雅黑" panose="020B0503020204020204" charset="-122"/>
                <a:cs typeface="微软雅黑" panose="020B0503020204020204" charset="-122"/>
              </a:rPr>
              <a:t>图示</a:t>
            </a:r>
            <a:endParaRPr lang="en-US" altLang="en-US" sz="1900" dirty="0"/>
          </a:p>
          <a:p>
            <a:pPr algn="l" rtl="0" eaLnBrk="0">
              <a:lnSpc>
                <a:spcPct val="186000"/>
              </a:lnSpc>
            </a:pPr>
            <a:endParaRPr lang="en-US" altLang="en-US" sz="1000" dirty="0"/>
          </a:p>
          <a:p>
            <a:pPr algn="l" rtl="0" eaLnBrk="0">
              <a:lnSpc>
                <a:spcPct val="119000"/>
              </a:lnSpc>
            </a:pPr>
            <a:endParaRPr lang="en-US" altLang="en-US" sz="400" dirty="0"/>
          </a:p>
          <a:p>
            <a:pPr marL="12700" algn="l" rtl="0" eaLnBrk="0">
              <a:lnSpc>
                <a:spcPct val="94000"/>
              </a:lnSpc>
              <a:spcBef>
                <a:spcPts val="5"/>
              </a:spcBef>
            </a:pPr>
            <a:r>
              <a:rPr sz="1900" kern="0" spc="-20" dirty="0">
                <a:ln w="6350"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口</a:t>
            </a:r>
            <a:r>
              <a:rPr sz="19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总结</a:t>
            </a:r>
            <a:endParaRPr lang="en-US" altLang="en-US" sz="1900" dirty="0"/>
          </a:p>
        </p:txBody>
      </p:sp>
      <p:pic>
        <p:nvPicPr>
          <p:cNvPr id="614" name="picture 614"/>
          <p:cNvPicPr>
            <a:picLocks noChangeAspect="1"/>
          </p:cNvPicPr>
          <p:nvPr/>
        </p:nvPicPr>
        <p:blipFill>
          <a:blip r:embed="rId1"/>
          <a:stretch>
            <a:fillRect/>
          </a:stretch>
        </p:blipFill>
        <p:spPr>
          <a:xfrm rot="21600000">
            <a:off x="8366760" y="2077211"/>
            <a:ext cx="1371600" cy="1412747"/>
          </a:xfrm>
          <a:prstGeom prst="rect">
            <a:avLst/>
          </a:prstGeom>
        </p:spPr>
      </p:pic>
      <p:sp>
        <p:nvSpPr>
          <p:cNvPr id="616" name="textbox 616"/>
          <p:cNvSpPr/>
          <p:nvPr/>
        </p:nvSpPr>
        <p:spPr>
          <a:xfrm>
            <a:off x="433250" y="1313696"/>
            <a:ext cx="1359535" cy="391159"/>
          </a:xfrm>
          <a:prstGeom prst="rect">
            <a:avLst/>
          </a:prstGeom>
        </p:spPr>
        <p:txBody>
          <a:bodyPr vert="horz" wrap="square" lIns="0" tIns="0" rIns="0" bIns="0"/>
          <a:lstStyle/>
          <a:p>
            <a:pPr algn="l" rtl="0" eaLnBrk="0">
              <a:lnSpc>
                <a:spcPct val="90000"/>
              </a:lnSpc>
            </a:pPr>
            <a:endParaRPr lang="en-US" altLang="en-US" sz="100" dirty="0"/>
          </a:p>
          <a:p>
            <a:pPr marL="12700" algn="l" rtl="0" eaLnBrk="0">
              <a:lnSpc>
                <a:spcPct val="92000"/>
              </a:lnSpc>
            </a:pPr>
            <a:r>
              <a:rPr sz="2600" b="1" kern="0" spc="20" dirty="0">
                <a:solidFill>
                  <a:srgbClr val="1A4780">
                    <a:alpha val="100000"/>
                  </a:srgbClr>
                </a:solidFill>
                <a:latin typeface="微软雅黑" panose="020B0503020204020204" charset="-122"/>
                <a:ea typeface="微软雅黑" panose="020B0503020204020204" charset="-122"/>
                <a:cs typeface="微软雅黑" panose="020B0503020204020204" charset="-122"/>
              </a:rPr>
              <a:t>主要内容</a:t>
            </a:r>
            <a:endParaRPr lang="en-US" altLang="en-US" sz="26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8" name="picture 618"/>
          <p:cNvPicPr>
            <a:picLocks noChangeAspect="1"/>
          </p:cNvPicPr>
          <p:nvPr/>
        </p:nvPicPr>
        <p:blipFill>
          <a:blip r:embed="rId1"/>
          <a:stretch>
            <a:fillRect/>
          </a:stretch>
        </p:blipFill>
        <p:spPr>
          <a:xfrm rot="21600000">
            <a:off x="240792" y="1862328"/>
            <a:ext cx="5449823" cy="3973067"/>
          </a:xfrm>
          <a:prstGeom prst="rect">
            <a:avLst/>
          </a:prstGeom>
        </p:spPr>
      </p:pic>
      <p:sp>
        <p:nvSpPr>
          <p:cNvPr id="620" name="textbox 620"/>
          <p:cNvSpPr/>
          <p:nvPr/>
        </p:nvSpPr>
        <p:spPr>
          <a:xfrm>
            <a:off x="347472" y="1348740"/>
            <a:ext cx="8343900" cy="304800"/>
          </a:xfrm>
          <a:prstGeom prst="rect">
            <a:avLst/>
          </a:prstGeom>
          <a:solidFill>
            <a:srgbClr val="C4D9F3"/>
          </a:solidFill>
        </p:spPr>
        <p:txBody>
          <a:bodyPr vert="horz" wrap="square" lIns="0" tIns="0" rIns="0" bIns="0"/>
          <a:lstStyle/>
          <a:p>
            <a:pPr algn="l" rtl="0" eaLnBrk="0">
              <a:lnSpc>
                <a:spcPct val="104000"/>
              </a:lnSpc>
            </a:pPr>
            <a:endParaRPr lang="en-US" altLang="en-US" sz="300" dirty="0"/>
          </a:p>
          <a:p>
            <a:pPr marL="10160" algn="l" rtl="0" eaLnBrk="0">
              <a:lnSpc>
                <a:spcPct val="87000"/>
              </a:lnSpc>
              <a:spcBef>
                <a:spcPts val="5"/>
              </a:spcBef>
            </a:pP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互动</a:t>
            </a:r>
            <a:r>
              <a:rPr sz="1800" kern="0" spc="4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-根据您的理解，请扣：</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1.仪表专业</a:t>
            </a:r>
            <a:r>
              <a:rPr sz="1800" kern="0" spc="3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60" dirty="0">
                <a:solidFill>
                  <a:srgbClr val="000000">
                    <a:alpha val="100000"/>
                  </a:srgbClr>
                </a:solidFill>
                <a:latin typeface="Arial" panose="020B0604020202020204"/>
                <a:ea typeface="Arial" panose="020B0604020202020204"/>
                <a:cs typeface="Arial" panose="020B0604020202020204"/>
              </a:rPr>
              <a:t>2</a:t>
            </a:r>
            <a:r>
              <a:rPr sz="1800" kern="0" spc="60" dirty="0">
                <a:solidFill>
                  <a:srgbClr val="000000">
                    <a:alpha val="100000"/>
                  </a:srgbClr>
                </a:solidFill>
                <a:latin typeface="Arial" panose="020B0604020202020204"/>
                <a:ea typeface="Arial" panose="020B0604020202020204"/>
                <a:cs typeface="Arial" panose="020B0604020202020204"/>
              </a:rPr>
              <a:t>   </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．工艺专业</a:t>
            </a:r>
            <a:r>
              <a:rPr sz="18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50" dirty="0">
                <a:solidFill>
                  <a:srgbClr val="000000">
                    <a:alpha val="100000"/>
                  </a:srgbClr>
                </a:solidFill>
                <a:latin typeface="Arial" panose="020B0604020202020204"/>
                <a:ea typeface="Arial" panose="020B0604020202020204"/>
                <a:cs typeface="Arial" panose="020B0604020202020204"/>
              </a:rPr>
              <a:t>3</a:t>
            </a:r>
            <a:r>
              <a:rPr sz="1800" kern="0" spc="50" dirty="0">
                <a:solidFill>
                  <a:srgbClr val="000000">
                    <a:alpha val="100000"/>
                  </a:srgbClr>
                </a:solidFill>
                <a:latin typeface="Arial" panose="020B0604020202020204"/>
                <a:ea typeface="Arial" panose="020B0604020202020204"/>
                <a:cs typeface="Arial" panose="020B0604020202020204"/>
              </a:rPr>
              <a:t>   </a:t>
            </a:r>
            <a:r>
              <a:rPr sz="18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．安全专业</a:t>
            </a:r>
            <a:endParaRPr lang="en-US" altLang="en-US" sz="1800" dirty="0"/>
          </a:p>
        </p:txBody>
      </p:sp>
      <p:sp>
        <p:nvSpPr>
          <p:cNvPr id="622" name="textbox 622"/>
          <p:cNvSpPr/>
          <p:nvPr/>
        </p:nvSpPr>
        <p:spPr>
          <a:xfrm>
            <a:off x="5871464" y="3134359"/>
            <a:ext cx="2800985" cy="213359"/>
          </a:xfrm>
          <a:prstGeom prst="rect">
            <a:avLst/>
          </a:prstGeom>
        </p:spPr>
        <p:txBody>
          <a:bodyPr vert="horz" wrap="square" lIns="0" tIns="0" rIns="0" bIns="0"/>
          <a:lstStyle/>
          <a:p>
            <a:pPr algn="l" rtl="0" eaLnBrk="0">
              <a:lnSpc>
                <a:spcPct val="81000"/>
              </a:lnSpc>
            </a:pPr>
            <a:endParaRPr lang="en-US" altLang="en-US" sz="100" dirty="0"/>
          </a:p>
          <a:p>
            <a:pPr marL="12700" algn="l" rtl="0" eaLnBrk="0">
              <a:lnSpc>
                <a:spcPct val="88000"/>
              </a:lnSpc>
            </a:pPr>
            <a:r>
              <a:rPr sz="14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位？哪</a:t>
            </a:r>
            <a:r>
              <a:rPr sz="14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个专业负责？</a:t>
            </a:r>
            <a:r>
              <a:rPr sz="14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400"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rPr>
              <a:t>一般是</a:t>
            </a:r>
            <a:r>
              <a:rPr sz="1400" kern="0" spc="-100" dirty="0">
                <a:solidFill>
                  <a:srgbClr val="FF0000">
                    <a:alpha val="100000"/>
                  </a:srgbClr>
                </a:solidFill>
                <a:latin typeface="微软雅黑" panose="020B0503020204020204" charset="-122"/>
                <a:ea typeface="微软雅黑" panose="020B0503020204020204" charset="-122"/>
                <a:cs typeface="微软雅黑" panose="020B0503020204020204" charset="-122"/>
              </a:rPr>
              <a:t>仪表专</a:t>
            </a:r>
            <a:r>
              <a:rPr sz="1400"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业</a:t>
            </a:r>
            <a:endParaRPr lang="en-US" altLang="en-US" sz="1400" dirty="0"/>
          </a:p>
        </p:txBody>
      </p:sp>
      <p:sp>
        <p:nvSpPr>
          <p:cNvPr id="624" name="textbox 624"/>
          <p:cNvSpPr/>
          <p:nvPr/>
        </p:nvSpPr>
        <p:spPr>
          <a:xfrm>
            <a:off x="5872988" y="2341879"/>
            <a:ext cx="2760979" cy="194945"/>
          </a:xfrm>
          <a:prstGeom prst="rect">
            <a:avLst/>
          </a:prstGeom>
        </p:spPr>
        <p:txBody>
          <a:bodyPr vert="horz" wrap="square" lIns="0" tIns="0" rIns="0" bIns="0"/>
          <a:lstStyle/>
          <a:p>
            <a:pPr algn="l" rtl="0" eaLnBrk="0">
              <a:lnSpc>
                <a:spcPct val="88000"/>
              </a:lnSpc>
            </a:pPr>
            <a:endParaRPr lang="en-US" altLang="en-US" sz="100" dirty="0"/>
          </a:p>
          <a:p>
            <a:pPr marL="12700" algn="l" rtl="0" eaLnBrk="0">
              <a:lnSpc>
                <a:spcPct val="85000"/>
              </a:lnSpc>
            </a:pPr>
            <a:r>
              <a:rPr sz="13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求？哪个专业负责？</a:t>
            </a:r>
            <a:r>
              <a:rPr sz="13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300"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一</a:t>
            </a:r>
            <a:r>
              <a:rPr sz="13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般是仪表专业</a:t>
            </a:r>
            <a:endParaRPr lang="en-US" altLang="en-US" sz="1300" dirty="0"/>
          </a:p>
        </p:txBody>
      </p:sp>
      <p:sp>
        <p:nvSpPr>
          <p:cNvPr id="626" name="textbox 626"/>
          <p:cNvSpPr/>
          <p:nvPr/>
        </p:nvSpPr>
        <p:spPr>
          <a:xfrm>
            <a:off x="5871464" y="3935983"/>
            <a:ext cx="2800985" cy="191770"/>
          </a:xfrm>
          <a:prstGeom prst="rect">
            <a:avLst/>
          </a:prstGeom>
        </p:spPr>
        <p:txBody>
          <a:bodyPr vert="horz" wrap="square" lIns="0" tIns="0" rIns="0" bIns="0"/>
          <a:lstStyle/>
          <a:p>
            <a:pPr algn="l" rtl="0" eaLnBrk="0">
              <a:lnSpc>
                <a:spcPct val="81000"/>
              </a:lnSpc>
            </a:pPr>
            <a:endParaRPr lang="en-US" altLang="en-US" sz="100" dirty="0"/>
          </a:p>
          <a:p>
            <a:pPr marL="12700" algn="l" rtl="0" eaLnBrk="0">
              <a:lnSpc>
                <a:spcPct val="84000"/>
              </a:lnSpc>
            </a:pPr>
            <a:r>
              <a:rPr sz="13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位？哪个专业负责？</a:t>
            </a:r>
            <a:r>
              <a:rPr sz="13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300"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一般是工艺专业</a:t>
            </a:r>
            <a:endParaRPr lang="en-US" altLang="en-US" sz="1300" dirty="0"/>
          </a:p>
        </p:txBody>
      </p:sp>
      <p:grpSp>
        <p:nvGrpSpPr>
          <p:cNvPr id="50" name="group 50"/>
          <p:cNvGrpSpPr/>
          <p:nvPr/>
        </p:nvGrpSpPr>
        <p:grpSpPr>
          <a:xfrm rot="21600000">
            <a:off x="5885688" y="2860547"/>
            <a:ext cx="2668523" cy="161543"/>
            <a:chOff x="0" y="0"/>
            <a:chExt cx="2668523" cy="161543"/>
          </a:xfrm>
        </p:grpSpPr>
        <p:sp>
          <p:nvSpPr>
            <p:cNvPr id="628" name="path"/>
            <p:cNvSpPr/>
            <p:nvPr/>
          </p:nvSpPr>
          <p:spPr>
            <a:xfrm>
              <a:off x="3047" y="25907"/>
              <a:ext cx="106679" cy="114300"/>
            </a:xfrm>
            <a:custGeom>
              <a:avLst/>
              <a:gdLst/>
              <a:ahLst/>
              <a:cxnLst/>
              <a:rect l="0" t="0" r="0" b="0"/>
              <a:pathLst>
                <a:path w="167" h="180">
                  <a:moveTo>
                    <a:pt x="151" y="148"/>
                  </a:moveTo>
                  <a:cubicBezTo>
                    <a:pt x="155" y="148"/>
                    <a:pt x="160" y="151"/>
                    <a:pt x="163" y="153"/>
                  </a:cubicBezTo>
                  <a:cubicBezTo>
                    <a:pt x="165" y="158"/>
                    <a:pt x="167" y="160"/>
                    <a:pt x="167" y="165"/>
                  </a:cubicBezTo>
                  <a:cubicBezTo>
                    <a:pt x="167" y="170"/>
                    <a:pt x="165" y="175"/>
                    <a:pt x="163" y="177"/>
                  </a:cubicBezTo>
                  <a:cubicBezTo>
                    <a:pt x="160" y="180"/>
                    <a:pt x="155" y="180"/>
                    <a:pt x="151" y="180"/>
                  </a:cubicBezTo>
                  <a:cubicBezTo>
                    <a:pt x="148" y="180"/>
                    <a:pt x="144" y="180"/>
                    <a:pt x="141" y="177"/>
                  </a:cubicBezTo>
                  <a:cubicBezTo>
                    <a:pt x="139" y="175"/>
                    <a:pt x="136" y="170"/>
                    <a:pt x="136" y="165"/>
                  </a:cubicBezTo>
                  <a:cubicBezTo>
                    <a:pt x="136" y="160"/>
                    <a:pt x="139" y="155"/>
                    <a:pt x="141" y="153"/>
                  </a:cubicBezTo>
                  <a:cubicBezTo>
                    <a:pt x="144" y="151"/>
                    <a:pt x="148" y="148"/>
                    <a:pt x="151" y="148"/>
                  </a:cubicBezTo>
                  <a:moveTo>
                    <a:pt x="52" y="0"/>
                  </a:moveTo>
                  <a:cubicBezTo>
                    <a:pt x="69" y="0"/>
                    <a:pt x="81" y="2"/>
                    <a:pt x="88" y="12"/>
                  </a:cubicBezTo>
                  <a:cubicBezTo>
                    <a:pt x="95" y="19"/>
                    <a:pt x="100" y="31"/>
                    <a:pt x="100" y="43"/>
                  </a:cubicBezTo>
                  <a:cubicBezTo>
                    <a:pt x="100" y="50"/>
                    <a:pt x="98" y="60"/>
                    <a:pt x="95" y="67"/>
                  </a:cubicBezTo>
                  <a:cubicBezTo>
                    <a:pt x="91" y="76"/>
                    <a:pt x="84" y="84"/>
                    <a:pt x="76" y="91"/>
                  </a:cubicBezTo>
                  <a:cubicBezTo>
                    <a:pt x="57" y="110"/>
                    <a:pt x="40" y="127"/>
                    <a:pt x="31" y="139"/>
                  </a:cubicBezTo>
                  <a:cubicBezTo>
                    <a:pt x="19" y="151"/>
                    <a:pt x="14" y="158"/>
                    <a:pt x="12" y="163"/>
                  </a:cubicBezTo>
                  <a:lnTo>
                    <a:pt x="72" y="163"/>
                  </a:lnTo>
                  <a:cubicBezTo>
                    <a:pt x="79" y="163"/>
                    <a:pt x="84" y="160"/>
                    <a:pt x="88" y="155"/>
                  </a:cubicBezTo>
                  <a:cubicBezTo>
                    <a:pt x="91" y="151"/>
                    <a:pt x="95" y="144"/>
                    <a:pt x="95" y="134"/>
                  </a:cubicBezTo>
                  <a:lnTo>
                    <a:pt x="103" y="134"/>
                  </a:lnTo>
                  <a:lnTo>
                    <a:pt x="95" y="177"/>
                  </a:lnTo>
                  <a:lnTo>
                    <a:pt x="0" y="177"/>
                  </a:lnTo>
                  <a:lnTo>
                    <a:pt x="0" y="165"/>
                  </a:lnTo>
                  <a:cubicBezTo>
                    <a:pt x="4" y="158"/>
                    <a:pt x="9" y="151"/>
                    <a:pt x="16" y="141"/>
                  </a:cubicBezTo>
                  <a:cubicBezTo>
                    <a:pt x="26" y="132"/>
                    <a:pt x="35" y="120"/>
                    <a:pt x="47" y="105"/>
                  </a:cubicBezTo>
                  <a:cubicBezTo>
                    <a:pt x="60" y="95"/>
                    <a:pt x="69" y="84"/>
                    <a:pt x="74" y="74"/>
                  </a:cubicBezTo>
                  <a:cubicBezTo>
                    <a:pt x="79" y="62"/>
                    <a:pt x="84" y="52"/>
                    <a:pt x="84" y="45"/>
                  </a:cubicBezTo>
                  <a:cubicBezTo>
                    <a:pt x="84" y="33"/>
                    <a:pt x="79" y="24"/>
                    <a:pt x="74" y="16"/>
                  </a:cubicBezTo>
                  <a:cubicBezTo>
                    <a:pt x="69" y="9"/>
                    <a:pt x="60" y="7"/>
                    <a:pt x="50" y="7"/>
                  </a:cubicBezTo>
                  <a:cubicBezTo>
                    <a:pt x="40" y="7"/>
                    <a:pt x="33" y="9"/>
                    <a:pt x="28" y="14"/>
                  </a:cubicBezTo>
                  <a:cubicBezTo>
                    <a:pt x="24" y="16"/>
                    <a:pt x="19" y="24"/>
                    <a:pt x="19" y="31"/>
                  </a:cubicBezTo>
                  <a:cubicBezTo>
                    <a:pt x="19" y="33"/>
                    <a:pt x="21" y="38"/>
                    <a:pt x="24" y="40"/>
                  </a:cubicBezTo>
                  <a:cubicBezTo>
                    <a:pt x="26" y="43"/>
                    <a:pt x="26" y="45"/>
                    <a:pt x="26" y="47"/>
                  </a:cubicBezTo>
                  <a:cubicBezTo>
                    <a:pt x="26" y="52"/>
                    <a:pt x="26" y="55"/>
                    <a:pt x="24" y="57"/>
                  </a:cubicBezTo>
                  <a:cubicBezTo>
                    <a:pt x="24" y="57"/>
                    <a:pt x="21" y="60"/>
                    <a:pt x="16" y="60"/>
                  </a:cubicBezTo>
                  <a:cubicBezTo>
                    <a:pt x="12" y="60"/>
                    <a:pt x="9" y="57"/>
                    <a:pt x="7" y="55"/>
                  </a:cubicBezTo>
                  <a:cubicBezTo>
                    <a:pt x="4" y="52"/>
                    <a:pt x="4" y="50"/>
                    <a:pt x="4" y="43"/>
                  </a:cubicBezTo>
                  <a:cubicBezTo>
                    <a:pt x="4" y="28"/>
                    <a:pt x="9" y="19"/>
                    <a:pt x="19" y="9"/>
                  </a:cubicBezTo>
                  <a:cubicBezTo>
                    <a:pt x="28" y="2"/>
                    <a:pt x="40" y="0"/>
                    <a:pt x="52" y="0"/>
                  </a:cubicBezTo>
                </a:path>
              </a:pathLst>
            </a:custGeom>
            <a:solidFill>
              <a:srgbClr val="000000">
                <a:alpha val="100000"/>
              </a:srgbClr>
            </a:solidFill>
            <a:ln cap="flat">
              <a:noFill/>
              <a:prstDash val="solid"/>
              <a:miter lim="0"/>
            </a:ln>
          </p:spPr>
          <p:txBody>
            <a:bodyPr rtlCol="0"/>
            <a:lstStyle/>
            <a:p>
              <a:pPr algn="ctr"/>
              <a:endParaRPr lang="zh-CN" altLang="en-US"/>
            </a:p>
          </p:txBody>
        </p:sp>
        <p:sp>
          <p:nvSpPr>
            <p:cNvPr id="630" name="path"/>
            <p:cNvSpPr/>
            <p:nvPr/>
          </p:nvSpPr>
          <p:spPr>
            <a:xfrm>
              <a:off x="0" y="22859"/>
              <a:ext cx="112775" cy="120395"/>
            </a:xfrm>
            <a:custGeom>
              <a:avLst/>
              <a:gdLst/>
              <a:ahLst/>
              <a:cxnLst/>
              <a:rect l="0" t="0" r="0" b="0"/>
              <a:pathLst>
                <a:path w="177" h="189">
                  <a:moveTo>
                    <a:pt x="155" y="153"/>
                  </a:moveTo>
                  <a:cubicBezTo>
                    <a:pt x="160" y="153"/>
                    <a:pt x="165" y="155"/>
                    <a:pt x="167" y="158"/>
                  </a:cubicBezTo>
                  <a:cubicBezTo>
                    <a:pt x="170" y="163"/>
                    <a:pt x="172" y="165"/>
                    <a:pt x="172" y="170"/>
                  </a:cubicBezTo>
                  <a:cubicBezTo>
                    <a:pt x="172" y="175"/>
                    <a:pt x="170" y="180"/>
                    <a:pt x="167" y="182"/>
                  </a:cubicBezTo>
                  <a:cubicBezTo>
                    <a:pt x="165" y="184"/>
                    <a:pt x="160" y="184"/>
                    <a:pt x="155" y="184"/>
                  </a:cubicBezTo>
                  <a:cubicBezTo>
                    <a:pt x="153" y="184"/>
                    <a:pt x="148" y="184"/>
                    <a:pt x="146" y="182"/>
                  </a:cubicBezTo>
                  <a:cubicBezTo>
                    <a:pt x="143" y="180"/>
                    <a:pt x="141" y="175"/>
                    <a:pt x="141" y="170"/>
                  </a:cubicBezTo>
                  <a:cubicBezTo>
                    <a:pt x="141" y="165"/>
                    <a:pt x="143" y="160"/>
                    <a:pt x="146" y="158"/>
                  </a:cubicBezTo>
                  <a:cubicBezTo>
                    <a:pt x="148" y="155"/>
                    <a:pt x="153" y="153"/>
                    <a:pt x="155" y="153"/>
                  </a:cubicBezTo>
                  <a:moveTo>
                    <a:pt x="57" y="4"/>
                  </a:moveTo>
                  <a:cubicBezTo>
                    <a:pt x="74" y="4"/>
                    <a:pt x="86" y="7"/>
                    <a:pt x="93" y="16"/>
                  </a:cubicBezTo>
                  <a:cubicBezTo>
                    <a:pt x="100" y="23"/>
                    <a:pt x="105" y="35"/>
                    <a:pt x="105" y="47"/>
                  </a:cubicBezTo>
                  <a:cubicBezTo>
                    <a:pt x="105" y="55"/>
                    <a:pt x="103" y="64"/>
                    <a:pt x="100" y="72"/>
                  </a:cubicBezTo>
                  <a:cubicBezTo>
                    <a:pt x="95" y="81"/>
                    <a:pt x="88" y="88"/>
                    <a:pt x="81" y="95"/>
                  </a:cubicBezTo>
                  <a:cubicBezTo>
                    <a:pt x="62" y="115"/>
                    <a:pt x="45" y="132"/>
                    <a:pt x="35" y="143"/>
                  </a:cubicBezTo>
                  <a:cubicBezTo>
                    <a:pt x="23" y="155"/>
                    <a:pt x="19" y="163"/>
                    <a:pt x="16" y="167"/>
                  </a:cubicBezTo>
                  <a:lnTo>
                    <a:pt x="76" y="167"/>
                  </a:lnTo>
                  <a:cubicBezTo>
                    <a:pt x="83" y="167"/>
                    <a:pt x="88" y="165"/>
                    <a:pt x="93" y="160"/>
                  </a:cubicBezTo>
                  <a:cubicBezTo>
                    <a:pt x="95" y="155"/>
                    <a:pt x="100" y="148"/>
                    <a:pt x="100" y="139"/>
                  </a:cubicBezTo>
                  <a:lnTo>
                    <a:pt x="107" y="139"/>
                  </a:lnTo>
                  <a:lnTo>
                    <a:pt x="100" y="182"/>
                  </a:lnTo>
                  <a:lnTo>
                    <a:pt x="4" y="182"/>
                  </a:lnTo>
                  <a:lnTo>
                    <a:pt x="4" y="170"/>
                  </a:lnTo>
                  <a:cubicBezTo>
                    <a:pt x="9" y="163"/>
                    <a:pt x="14" y="155"/>
                    <a:pt x="21" y="146"/>
                  </a:cubicBezTo>
                  <a:cubicBezTo>
                    <a:pt x="31" y="136"/>
                    <a:pt x="40" y="124"/>
                    <a:pt x="52" y="110"/>
                  </a:cubicBezTo>
                  <a:cubicBezTo>
                    <a:pt x="64" y="100"/>
                    <a:pt x="74" y="88"/>
                    <a:pt x="79" y="79"/>
                  </a:cubicBezTo>
                  <a:cubicBezTo>
                    <a:pt x="83" y="67"/>
                    <a:pt x="88" y="57"/>
                    <a:pt x="88" y="50"/>
                  </a:cubicBezTo>
                  <a:cubicBezTo>
                    <a:pt x="88" y="38"/>
                    <a:pt x="83" y="28"/>
                    <a:pt x="79" y="21"/>
                  </a:cubicBezTo>
                  <a:cubicBezTo>
                    <a:pt x="74" y="14"/>
                    <a:pt x="64" y="12"/>
                    <a:pt x="55" y="12"/>
                  </a:cubicBezTo>
                  <a:cubicBezTo>
                    <a:pt x="45" y="12"/>
                    <a:pt x="38" y="14"/>
                    <a:pt x="33" y="19"/>
                  </a:cubicBezTo>
                  <a:cubicBezTo>
                    <a:pt x="28" y="21"/>
                    <a:pt x="23" y="28"/>
                    <a:pt x="23" y="35"/>
                  </a:cubicBezTo>
                  <a:cubicBezTo>
                    <a:pt x="23" y="38"/>
                    <a:pt x="26" y="43"/>
                    <a:pt x="28" y="45"/>
                  </a:cubicBezTo>
                  <a:cubicBezTo>
                    <a:pt x="31" y="47"/>
                    <a:pt x="31" y="50"/>
                    <a:pt x="31" y="52"/>
                  </a:cubicBezTo>
                  <a:cubicBezTo>
                    <a:pt x="31" y="57"/>
                    <a:pt x="31" y="60"/>
                    <a:pt x="28" y="62"/>
                  </a:cubicBezTo>
                  <a:cubicBezTo>
                    <a:pt x="28" y="62"/>
                    <a:pt x="26" y="64"/>
                    <a:pt x="21" y="64"/>
                  </a:cubicBezTo>
                  <a:cubicBezTo>
                    <a:pt x="16" y="64"/>
                    <a:pt x="14" y="62"/>
                    <a:pt x="11" y="60"/>
                  </a:cubicBezTo>
                  <a:cubicBezTo>
                    <a:pt x="9" y="57"/>
                    <a:pt x="9" y="55"/>
                    <a:pt x="9" y="47"/>
                  </a:cubicBezTo>
                  <a:cubicBezTo>
                    <a:pt x="9" y="33"/>
                    <a:pt x="14" y="23"/>
                    <a:pt x="23" y="14"/>
                  </a:cubicBezTo>
                  <a:cubicBezTo>
                    <a:pt x="33" y="7"/>
                    <a:pt x="45" y="4"/>
                    <a:pt x="57" y="4"/>
                  </a:cubicBezTo>
                </a:path>
              </a:pathLst>
            </a:custGeom>
            <a:noFill/>
            <a:ln w="6096" cap="flat">
              <a:solidFill>
                <a:srgbClr val="000000">
                  <a:alpha val="100000"/>
                </a:srgbClr>
              </a:solidFill>
              <a:prstDash val="solid"/>
              <a:round/>
            </a:ln>
          </p:spPr>
          <p:txBody>
            <a:bodyPr rtlCol="0"/>
            <a:lstStyle/>
            <a:p>
              <a:pPr algn="ctr"/>
              <a:endParaRPr lang="zh-CN" altLang="en-US"/>
            </a:p>
          </p:txBody>
        </p:sp>
        <p:sp>
          <p:nvSpPr>
            <p:cNvPr id="632" name="path"/>
            <p:cNvSpPr/>
            <p:nvPr/>
          </p:nvSpPr>
          <p:spPr>
            <a:xfrm>
              <a:off x="169163" y="3048"/>
              <a:ext cx="2496312" cy="155447"/>
            </a:xfrm>
            <a:custGeom>
              <a:avLst/>
              <a:gdLst/>
              <a:ahLst/>
              <a:cxnLst/>
              <a:rect l="0" t="0" r="0" b="0"/>
              <a:pathLst>
                <a:path w="3931" h="244">
                  <a:moveTo>
                    <a:pt x="1382" y="203"/>
                  </a:moveTo>
                  <a:lnTo>
                    <a:pt x="1382" y="223"/>
                  </a:lnTo>
                  <a:lnTo>
                    <a:pt x="1490" y="223"/>
                  </a:lnTo>
                  <a:lnTo>
                    <a:pt x="1490" y="203"/>
                  </a:lnTo>
                  <a:lnTo>
                    <a:pt x="1382" y="203"/>
                  </a:lnTo>
                  <a:close/>
                  <a:moveTo>
                    <a:pt x="2709" y="189"/>
                  </a:moveTo>
                  <a:lnTo>
                    <a:pt x="2709" y="220"/>
                  </a:lnTo>
                  <a:lnTo>
                    <a:pt x="2812" y="220"/>
                  </a:lnTo>
                  <a:lnTo>
                    <a:pt x="2812" y="189"/>
                  </a:lnTo>
                  <a:lnTo>
                    <a:pt x="2709" y="189"/>
                  </a:lnTo>
                  <a:close/>
                  <a:moveTo>
                    <a:pt x="1497" y="187"/>
                  </a:moveTo>
                  <a:lnTo>
                    <a:pt x="1512" y="201"/>
                  </a:lnTo>
                  <a:lnTo>
                    <a:pt x="1504" y="206"/>
                  </a:lnTo>
                  <a:cubicBezTo>
                    <a:pt x="1504" y="223"/>
                    <a:pt x="1504" y="232"/>
                    <a:pt x="1504" y="237"/>
                  </a:cubicBezTo>
                  <a:lnTo>
                    <a:pt x="1490" y="240"/>
                  </a:lnTo>
                  <a:lnTo>
                    <a:pt x="1490" y="230"/>
                  </a:lnTo>
                  <a:lnTo>
                    <a:pt x="1382" y="230"/>
                  </a:lnTo>
                  <a:lnTo>
                    <a:pt x="1382" y="237"/>
                  </a:lnTo>
                  <a:lnTo>
                    <a:pt x="1368" y="244"/>
                  </a:lnTo>
                  <a:cubicBezTo>
                    <a:pt x="1368" y="235"/>
                    <a:pt x="1368" y="225"/>
                    <a:pt x="1368" y="218"/>
                  </a:cubicBezTo>
                  <a:cubicBezTo>
                    <a:pt x="1368" y="208"/>
                    <a:pt x="1368" y="199"/>
                    <a:pt x="1368" y="189"/>
                  </a:cubicBezTo>
                  <a:lnTo>
                    <a:pt x="1382" y="196"/>
                  </a:lnTo>
                  <a:lnTo>
                    <a:pt x="1488" y="196"/>
                  </a:lnTo>
                  <a:lnTo>
                    <a:pt x="1497" y="187"/>
                  </a:lnTo>
                  <a:close/>
                  <a:moveTo>
                    <a:pt x="2208" y="180"/>
                  </a:moveTo>
                  <a:lnTo>
                    <a:pt x="2210" y="184"/>
                  </a:lnTo>
                  <a:cubicBezTo>
                    <a:pt x="2191" y="192"/>
                    <a:pt x="2174" y="199"/>
                    <a:pt x="2162" y="206"/>
                  </a:cubicBezTo>
                  <a:cubicBezTo>
                    <a:pt x="2148" y="213"/>
                    <a:pt x="2140" y="220"/>
                    <a:pt x="2136" y="225"/>
                  </a:cubicBezTo>
                  <a:lnTo>
                    <a:pt x="2121" y="208"/>
                  </a:lnTo>
                  <a:cubicBezTo>
                    <a:pt x="2126" y="206"/>
                    <a:pt x="2136" y="203"/>
                    <a:pt x="2148" y="199"/>
                  </a:cubicBezTo>
                  <a:cubicBezTo>
                    <a:pt x="2162" y="194"/>
                    <a:pt x="2181" y="189"/>
                    <a:pt x="2208" y="180"/>
                  </a:cubicBezTo>
                  <a:moveTo>
                    <a:pt x="909" y="177"/>
                  </a:moveTo>
                  <a:cubicBezTo>
                    <a:pt x="928" y="192"/>
                    <a:pt x="940" y="201"/>
                    <a:pt x="943" y="206"/>
                  </a:cubicBezTo>
                  <a:cubicBezTo>
                    <a:pt x="948" y="211"/>
                    <a:pt x="948" y="215"/>
                    <a:pt x="948" y="218"/>
                  </a:cubicBezTo>
                  <a:cubicBezTo>
                    <a:pt x="948" y="223"/>
                    <a:pt x="948" y="225"/>
                    <a:pt x="945" y="227"/>
                  </a:cubicBezTo>
                  <a:cubicBezTo>
                    <a:pt x="943" y="232"/>
                    <a:pt x="940" y="232"/>
                    <a:pt x="940" y="232"/>
                  </a:cubicBezTo>
                  <a:cubicBezTo>
                    <a:pt x="938" y="232"/>
                    <a:pt x="936" y="230"/>
                    <a:pt x="931" y="220"/>
                  </a:cubicBezTo>
                  <a:cubicBezTo>
                    <a:pt x="928" y="208"/>
                    <a:pt x="919" y="196"/>
                    <a:pt x="907" y="182"/>
                  </a:cubicBezTo>
                  <a:lnTo>
                    <a:pt x="909" y="177"/>
                  </a:lnTo>
                  <a:close/>
                  <a:moveTo>
                    <a:pt x="1730" y="167"/>
                  </a:moveTo>
                  <a:lnTo>
                    <a:pt x="1730" y="211"/>
                  </a:lnTo>
                  <a:lnTo>
                    <a:pt x="1776" y="211"/>
                  </a:lnTo>
                  <a:lnTo>
                    <a:pt x="1776" y="167"/>
                  </a:lnTo>
                  <a:lnTo>
                    <a:pt x="1730" y="167"/>
                  </a:lnTo>
                  <a:close/>
                  <a:moveTo>
                    <a:pt x="1636" y="167"/>
                  </a:moveTo>
                  <a:lnTo>
                    <a:pt x="1636" y="211"/>
                  </a:lnTo>
                  <a:lnTo>
                    <a:pt x="1677" y="211"/>
                  </a:lnTo>
                  <a:lnTo>
                    <a:pt x="1677" y="167"/>
                  </a:lnTo>
                  <a:lnTo>
                    <a:pt x="1636" y="167"/>
                  </a:lnTo>
                  <a:close/>
                  <a:moveTo>
                    <a:pt x="1500" y="165"/>
                  </a:moveTo>
                  <a:lnTo>
                    <a:pt x="1514" y="180"/>
                  </a:lnTo>
                  <a:lnTo>
                    <a:pt x="1396" y="180"/>
                  </a:lnTo>
                  <a:cubicBezTo>
                    <a:pt x="1392" y="180"/>
                    <a:pt x="1384" y="182"/>
                    <a:pt x="1377" y="184"/>
                  </a:cubicBezTo>
                  <a:lnTo>
                    <a:pt x="1368" y="175"/>
                  </a:lnTo>
                  <a:lnTo>
                    <a:pt x="1492" y="175"/>
                  </a:lnTo>
                  <a:lnTo>
                    <a:pt x="1500" y="165"/>
                  </a:lnTo>
                  <a:close/>
                  <a:moveTo>
                    <a:pt x="2234" y="163"/>
                  </a:moveTo>
                  <a:lnTo>
                    <a:pt x="2234" y="211"/>
                  </a:lnTo>
                  <a:lnTo>
                    <a:pt x="2277" y="211"/>
                  </a:lnTo>
                  <a:lnTo>
                    <a:pt x="2277" y="163"/>
                  </a:lnTo>
                  <a:lnTo>
                    <a:pt x="2234" y="163"/>
                  </a:lnTo>
                  <a:close/>
                  <a:moveTo>
                    <a:pt x="3504" y="148"/>
                  </a:moveTo>
                  <a:lnTo>
                    <a:pt x="3504" y="211"/>
                  </a:lnTo>
                  <a:lnTo>
                    <a:pt x="3614" y="211"/>
                  </a:lnTo>
                  <a:lnTo>
                    <a:pt x="3614" y="148"/>
                  </a:lnTo>
                  <a:lnTo>
                    <a:pt x="3504" y="148"/>
                  </a:lnTo>
                  <a:close/>
                  <a:moveTo>
                    <a:pt x="1497" y="146"/>
                  </a:moveTo>
                  <a:lnTo>
                    <a:pt x="1509" y="160"/>
                  </a:lnTo>
                  <a:lnTo>
                    <a:pt x="1392" y="160"/>
                  </a:lnTo>
                  <a:cubicBezTo>
                    <a:pt x="1387" y="160"/>
                    <a:pt x="1380" y="163"/>
                    <a:pt x="1372" y="163"/>
                  </a:cubicBezTo>
                  <a:lnTo>
                    <a:pt x="1363" y="155"/>
                  </a:lnTo>
                  <a:lnTo>
                    <a:pt x="1488" y="155"/>
                  </a:lnTo>
                  <a:lnTo>
                    <a:pt x="1497" y="146"/>
                  </a:lnTo>
                  <a:close/>
                  <a:moveTo>
                    <a:pt x="628" y="139"/>
                  </a:moveTo>
                  <a:cubicBezTo>
                    <a:pt x="643" y="158"/>
                    <a:pt x="650" y="170"/>
                    <a:pt x="652" y="177"/>
                  </a:cubicBezTo>
                  <a:cubicBezTo>
                    <a:pt x="652" y="182"/>
                    <a:pt x="655" y="187"/>
                    <a:pt x="655" y="192"/>
                  </a:cubicBezTo>
                  <a:cubicBezTo>
                    <a:pt x="655" y="196"/>
                    <a:pt x="652" y="201"/>
                    <a:pt x="650" y="203"/>
                  </a:cubicBezTo>
                  <a:cubicBezTo>
                    <a:pt x="648" y="206"/>
                    <a:pt x="645" y="208"/>
                    <a:pt x="645" y="208"/>
                  </a:cubicBezTo>
                  <a:cubicBezTo>
                    <a:pt x="640" y="208"/>
                    <a:pt x="640" y="203"/>
                    <a:pt x="638" y="194"/>
                  </a:cubicBezTo>
                  <a:cubicBezTo>
                    <a:pt x="638" y="182"/>
                    <a:pt x="633" y="163"/>
                    <a:pt x="626" y="139"/>
                  </a:cubicBezTo>
                  <a:lnTo>
                    <a:pt x="628" y="139"/>
                  </a:lnTo>
                  <a:close/>
                  <a:moveTo>
                    <a:pt x="1884" y="134"/>
                  </a:moveTo>
                  <a:lnTo>
                    <a:pt x="1884" y="206"/>
                  </a:lnTo>
                  <a:lnTo>
                    <a:pt x="1936" y="206"/>
                  </a:lnTo>
                  <a:lnTo>
                    <a:pt x="1936" y="134"/>
                  </a:lnTo>
                  <a:lnTo>
                    <a:pt x="1884" y="134"/>
                  </a:lnTo>
                  <a:close/>
                  <a:moveTo>
                    <a:pt x="3621" y="132"/>
                  </a:moveTo>
                  <a:lnTo>
                    <a:pt x="3636" y="146"/>
                  </a:lnTo>
                  <a:lnTo>
                    <a:pt x="3628" y="151"/>
                  </a:lnTo>
                  <a:lnTo>
                    <a:pt x="3628" y="199"/>
                  </a:lnTo>
                  <a:cubicBezTo>
                    <a:pt x="3628" y="208"/>
                    <a:pt x="3628" y="220"/>
                    <a:pt x="3628" y="232"/>
                  </a:cubicBezTo>
                  <a:lnTo>
                    <a:pt x="3614" y="240"/>
                  </a:lnTo>
                  <a:lnTo>
                    <a:pt x="3614" y="215"/>
                  </a:lnTo>
                  <a:lnTo>
                    <a:pt x="3504" y="215"/>
                  </a:lnTo>
                  <a:lnTo>
                    <a:pt x="3504" y="237"/>
                  </a:lnTo>
                  <a:lnTo>
                    <a:pt x="3487" y="244"/>
                  </a:lnTo>
                  <a:cubicBezTo>
                    <a:pt x="3487" y="225"/>
                    <a:pt x="3487" y="206"/>
                    <a:pt x="3487" y="187"/>
                  </a:cubicBezTo>
                  <a:cubicBezTo>
                    <a:pt x="3487" y="170"/>
                    <a:pt x="3487" y="151"/>
                    <a:pt x="3487" y="132"/>
                  </a:cubicBezTo>
                  <a:lnTo>
                    <a:pt x="3504" y="141"/>
                  </a:lnTo>
                  <a:lnTo>
                    <a:pt x="3609" y="141"/>
                  </a:lnTo>
                  <a:lnTo>
                    <a:pt x="3621" y="132"/>
                  </a:lnTo>
                  <a:close/>
                  <a:moveTo>
                    <a:pt x="667" y="120"/>
                  </a:moveTo>
                  <a:cubicBezTo>
                    <a:pt x="681" y="141"/>
                    <a:pt x="691" y="158"/>
                    <a:pt x="693" y="167"/>
                  </a:cubicBezTo>
                  <a:cubicBezTo>
                    <a:pt x="696" y="177"/>
                    <a:pt x="693" y="182"/>
                    <a:pt x="691" y="187"/>
                  </a:cubicBezTo>
                  <a:cubicBezTo>
                    <a:pt x="686" y="189"/>
                    <a:pt x="684" y="192"/>
                    <a:pt x="681" y="192"/>
                  </a:cubicBezTo>
                  <a:cubicBezTo>
                    <a:pt x="679" y="192"/>
                    <a:pt x="679" y="187"/>
                    <a:pt x="676" y="177"/>
                  </a:cubicBezTo>
                  <a:cubicBezTo>
                    <a:pt x="676" y="165"/>
                    <a:pt x="672" y="146"/>
                    <a:pt x="662" y="120"/>
                  </a:cubicBezTo>
                  <a:lnTo>
                    <a:pt x="667" y="120"/>
                  </a:lnTo>
                  <a:close/>
                  <a:moveTo>
                    <a:pt x="2709" y="120"/>
                  </a:moveTo>
                  <a:lnTo>
                    <a:pt x="2709" y="148"/>
                  </a:lnTo>
                  <a:lnTo>
                    <a:pt x="2803" y="148"/>
                  </a:lnTo>
                  <a:lnTo>
                    <a:pt x="2803" y="120"/>
                  </a:lnTo>
                  <a:lnTo>
                    <a:pt x="2709" y="120"/>
                  </a:lnTo>
                  <a:close/>
                  <a:moveTo>
                    <a:pt x="722" y="117"/>
                  </a:moveTo>
                  <a:lnTo>
                    <a:pt x="744" y="129"/>
                  </a:lnTo>
                  <a:lnTo>
                    <a:pt x="734" y="134"/>
                  </a:lnTo>
                  <a:cubicBezTo>
                    <a:pt x="724" y="172"/>
                    <a:pt x="715" y="201"/>
                    <a:pt x="703" y="223"/>
                  </a:cubicBezTo>
                  <a:lnTo>
                    <a:pt x="734" y="223"/>
                  </a:lnTo>
                  <a:lnTo>
                    <a:pt x="748" y="208"/>
                  </a:lnTo>
                  <a:lnTo>
                    <a:pt x="768" y="230"/>
                  </a:lnTo>
                  <a:lnTo>
                    <a:pt x="636" y="230"/>
                  </a:lnTo>
                  <a:cubicBezTo>
                    <a:pt x="626" y="230"/>
                    <a:pt x="619" y="230"/>
                    <a:pt x="612" y="232"/>
                  </a:cubicBezTo>
                  <a:lnTo>
                    <a:pt x="602" y="223"/>
                  </a:lnTo>
                  <a:lnTo>
                    <a:pt x="696" y="223"/>
                  </a:lnTo>
                  <a:cubicBezTo>
                    <a:pt x="710" y="187"/>
                    <a:pt x="717" y="151"/>
                    <a:pt x="722" y="117"/>
                  </a:cubicBezTo>
                  <a:moveTo>
                    <a:pt x="2234" y="115"/>
                  </a:moveTo>
                  <a:lnTo>
                    <a:pt x="2234" y="158"/>
                  </a:lnTo>
                  <a:lnTo>
                    <a:pt x="2277" y="158"/>
                  </a:lnTo>
                  <a:lnTo>
                    <a:pt x="2277" y="115"/>
                  </a:lnTo>
                  <a:lnTo>
                    <a:pt x="2234" y="115"/>
                  </a:lnTo>
                  <a:close/>
                  <a:moveTo>
                    <a:pt x="1200" y="112"/>
                  </a:moveTo>
                  <a:cubicBezTo>
                    <a:pt x="1207" y="134"/>
                    <a:pt x="1216" y="153"/>
                    <a:pt x="1228" y="167"/>
                  </a:cubicBezTo>
                  <a:cubicBezTo>
                    <a:pt x="1238" y="153"/>
                    <a:pt x="1245" y="134"/>
                    <a:pt x="1252" y="112"/>
                  </a:cubicBezTo>
                  <a:lnTo>
                    <a:pt x="1200" y="112"/>
                  </a:lnTo>
                  <a:close/>
                  <a:moveTo>
                    <a:pt x="1180" y="112"/>
                  </a:moveTo>
                  <a:lnTo>
                    <a:pt x="1180" y="220"/>
                  </a:lnTo>
                  <a:cubicBezTo>
                    <a:pt x="1197" y="206"/>
                    <a:pt x="1212" y="192"/>
                    <a:pt x="1224" y="177"/>
                  </a:cubicBezTo>
                  <a:cubicBezTo>
                    <a:pt x="1209" y="163"/>
                    <a:pt x="1200" y="141"/>
                    <a:pt x="1195" y="112"/>
                  </a:cubicBezTo>
                  <a:lnTo>
                    <a:pt x="1180" y="112"/>
                  </a:lnTo>
                  <a:close/>
                  <a:moveTo>
                    <a:pt x="1435" y="112"/>
                  </a:moveTo>
                  <a:cubicBezTo>
                    <a:pt x="1442" y="117"/>
                    <a:pt x="1449" y="122"/>
                    <a:pt x="1449" y="124"/>
                  </a:cubicBezTo>
                  <a:cubicBezTo>
                    <a:pt x="1452" y="127"/>
                    <a:pt x="1452" y="129"/>
                    <a:pt x="1452" y="129"/>
                  </a:cubicBezTo>
                  <a:cubicBezTo>
                    <a:pt x="1452" y="132"/>
                    <a:pt x="1452" y="134"/>
                    <a:pt x="1449" y="136"/>
                  </a:cubicBezTo>
                  <a:lnTo>
                    <a:pt x="1524" y="136"/>
                  </a:lnTo>
                  <a:lnTo>
                    <a:pt x="1533" y="124"/>
                  </a:lnTo>
                  <a:lnTo>
                    <a:pt x="1550" y="141"/>
                  </a:lnTo>
                  <a:lnTo>
                    <a:pt x="1356" y="141"/>
                  </a:lnTo>
                  <a:cubicBezTo>
                    <a:pt x="1351" y="141"/>
                    <a:pt x="1344" y="143"/>
                    <a:pt x="1336" y="146"/>
                  </a:cubicBezTo>
                  <a:lnTo>
                    <a:pt x="1327" y="136"/>
                  </a:lnTo>
                  <a:lnTo>
                    <a:pt x="1440" y="136"/>
                  </a:lnTo>
                  <a:cubicBezTo>
                    <a:pt x="1440" y="129"/>
                    <a:pt x="1437" y="122"/>
                    <a:pt x="1432" y="115"/>
                  </a:cubicBezTo>
                  <a:lnTo>
                    <a:pt x="1435" y="112"/>
                  </a:lnTo>
                  <a:close/>
                  <a:moveTo>
                    <a:pt x="3381" y="105"/>
                  </a:moveTo>
                  <a:lnTo>
                    <a:pt x="3403" y="127"/>
                  </a:lnTo>
                  <a:lnTo>
                    <a:pt x="3300" y="127"/>
                  </a:lnTo>
                  <a:lnTo>
                    <a:pt x="3300" y="163"/>
                  </a:lnTo>
                  <a:lnTo>
                    <a:pt x="3352" y="163"/>
                  </a:lnTo>
                  <a:lnTo>
                    <a:pt x="3364" y="148"/>
                  </a:lnTo>
                  <a:lnTo>
                    <a:pt x="3386" y="170"/>
                  </a:lnTo>
                  <a:lnTo>
                    <a:pt x="3300" y="170"/>
                  </a:lnTo>
                  <a:lnTo>
                    <a:pt x="3300" y="211"/>
                  </a:lnTo>
                  <a:cubicBezTo>
                    <a:pt x="3312" y="215"/>
                    <a:pt x="3328" y="215"/>
                    <a:pt x="3352" y="218"/>
                  </a:cubicBezTo>
                  <a:cubicBezTo>
                    <a:pt x="3374" y="218"/>
                    <a:pt x="3393" y="215"/>
                    <a:pt x="3408" y="215"/>
                  </a:cubicBezTo>
                  <a:lnTo>
                    <a:pt x="3408" y="220"/>
                  </a:lnTo>
                  <a:cubicBezTo>
                    <a:pt x="3396" y="223"/>
                    <a:pt x="3388" y="227"/>
                    <a:pt x="3386" y="237"/>
                  </a:cubicBezTo>
                  <a:cubicBezTo>
                    <a:pt x="3348" y="235"/>
                    <a:pt x="3319" y="232"/>
                    <a:pt x="3302" y="225"/>
                  </a:cubicBezTo>
                  <a:cubicBezTo>
                    <a:pt x="3285" y="220"/>
                    <a:pt x="3271" y="215"/>
                    <a:pt x="3259" y="206"/>
                  </a:cubicBezTo>
                  <a:cubicBezTo>
                    <a:pt x="3249" y="199"/>
                    <a:pt x="3240" y="189"/>
                    <a:pt x="3232" y="177"/>
                  </a:cubicBezTo>
                  <a:cubicBezTo>
                    <a:pt x="3218" y="206"/>
                    <a:pt x="3199" y="227"/>
                    <a:pt x="3175" y="240"/>
                  </a:cubicBezTo>
                  <a:lnTo>
                    <a:pt x="3172" y="237"/>
                  </a:lnTo>
                  <a:cubicBezTo>
                    <a:pt x="3201" y="213"/>
                    <a:pt x="3220" y="180"/>
                    <a:pt x="3228" y="134"/>
                  </a:cubicBezTo>
                  <a:lnTo>
                    <a:pt x="3252" y="146"/>
                  </a:lnTo>
                  <a:cubicBezTo>
                    <a:pt x="3247" y="148"/>
                    <a:pt x="3244" y="153"/>
                    <a:pt x="3242" y="155"/>
                  </a:cubicBezTo>
                  <a:cubicBezTo>
                    <a:pt x="3240" y="158"/>
                    <a:pt x="3237" y="165"/>
                    <a:pt x="3235" y="172"/>
                  </a:cubicBezTo>
                  <a:cubicBezTo>
                    <a:pt x="3247" y="187"/>
                    <a:pt x="3264" y="199"/>
                    <a:pt x="3285" y="208"/>
                  </a:cubicBezTo>
                  <a:lnTo>
                    <a:pt x="3285" y="127"/>
                  </a:lnTo>
                  <a:lnTo>
                    <a:pt x="3208" y="127"/>
                  </a:lnTo>
                  <a:cubicBezTo>
                    <a:pt x="3199" y="127"/>
                    <a:pt x="3192" y="129"/>
                    <a:pt x="3184" y="132"/>
                  </a:cubicBezTo>
                  <a:lnTo>
                    <a:pt x="3175" y="122"/>
                  </a:lnTo>
                  <a:lnTo>
                    <a:pt x="3364" y="122"/>
                  </a:lnTo>
                  <a:lnTo>
                    <a:pt x="3381" y="105"/>
                  </a:lnTo>
                  <a:close/>
                  <a:moveTo>
                    <a:pt x="1982" y="105"/>
                  </a:moveTo>
                  <a:cubicBezTo>
                    <a:pt x="1999" y="117"/>
                    <a:pt x="2008" y="124"/>
                    <a:pt x="2011" y="132"/>
                  </a:cubicBezTo>
                  <a:cubicBezTo>
                    <a:pt x="2013" y="136"/>
                    <a:pt x="2016" y="141"/>
                    <a:pt x="2016" y="143"/>
                  </a:cubicBezTo>
                  <a:cubicBezTo>
                    <a:pt x="2016" y="148"/>
                    <a:pt x="2013" y="153"/>
                    <a:pt x="2011" y="155"/>
                  </a:cubicBezTo>
                  <a:cubicBezTo>
                    <a:pt x="2008" y="160"/>
                    <a:pt x="2006" y="163"/>
                    <a:pt x="2006" y="163"/>
                  </a:cubicBezTo>
                  <a:cubicBezTo>
                    <a:pt x="2004" y="163"/>
                    <a:pt x="2001" y="158"/>
                    <a:pt x="1999" y="148"/>
                  </a:cubicBezTo>
                  <a:cubicBezTo>
                    <a:pt x="1996" y="134"/>
                    <a:pt x="1989" y="120"/>
                    <a:pt x="1980" y="107"/>
                  </a:cubicBezTo>
                  <a:lnTo>
                    <a:pt x="1982" y="105"/>
                  </a:lnTo>
                  <a:close/>
                  <a:moveTo>
                    <a:pt x="2812" y="103"/>
                  </a:moveTo>
                  <a:lnTo>
                    <a:pt x="2824" y="115"/>
                  </a:lnTo>
                  <a:lnTo>
                    <a:pt x="2817" y="122"/>
                  </a:lnTo>
                  <a:lnTo>
                    <a:pt x="2817" y="141"/>
                  </a:lnTo>
                  <a:cubicBezTo>
                    <a:pt x="2817" y="148"/>
                    <a:pt x="2817" y="153"/>
                    <a:pt x="2817" y="160"/>
                  </a:cubicBezTo>
                  <a:lnTo>
                    <a:pt x="2803" y="165"/>
                  </a:lnTo>
                  <a:lnTo>
                    <a:pt x="2803" y="153"/>
                  </a:lnTo>
                  <a:lnTo>
                    <a:pt x="2709" y="153"/>
                  </a:lnTo>
                  <a:lnTo>
                    <a:pt x="2709" y="182"/>
                  </a:lnTo>
                  <a:lnTo>
                    <a:pt x="2810" y="182"/>
                  </a:lnTo>
                  <a:lnTo>
                    <a:pt x="2822" y="172"/>
                  </a:lnTo>
                  <a:lnTo>
                    <a:pt x="2834" y="184"/>
                  </a:lnTo>
                  <a:lnTo>
                    <a:pt x="2827" y="192"/>
                  </a:lnTo>
                  <a:cubicBezTo>
                    <a:pt x="2827" y="199"/>
                    <a:pt x="2827" y="206"/>
                    <a:pt x="2827" y="215"/>
                  </a:cubicBezTo>
                  <a:cubicBezTo>
                    <a:pt x="2827" y="223"/>
                    <a:pt x="2827" y="230"/>
                    <a:pt x="2827" y="235"/>
                  </a:cubicBezTo>
                  <a:lnTo>
                    <a:pt x="2812" y="240"/>
                  </a:lnTo>
                  <a:lnTo>
                    <a:pt x="2812" y="227"/>
                  </a:lnTo>
                  <a:lnTo>
                    <a:pt x="2709" y="227"/>
                  </a:lnTo>
                  <a:lnTo>
                    <a:pt x="2709" y="240"/>
                  </a:lnTo>
                  <a:lnTo>
                    <a:pt x="2695" y="244"/>
                  </a:lnTo>
                  <a:cubicBezTo>
                    <a:pt x="2695" y="220"/>
                    <a:pt x="2697" y="194"/>
                    <a:pt x="2697" y="163"/>
                  </a:cubicBezTo>
                  <a:cubicBezTo>
                    <a:pt x="2697" y="134"/>
                    <a:pt x="2695" y="115"/>
                    <a:pt x="2695" y="105"/>
                  </a:cubicBezTo>
                  <a:lnTo>
                    <a:pt x="2709" y="112"/>
                  </a:lnTo>
                  <a:lnTo>
                    <a:pt x="2800" y="112"/>
                  </a:lnTo>
                  <a:lnTo>
                    <a:pt x="2812" y="103"/>
                  </a:lnTo>
                  <a:close/>
                  <a:moveTo>
                    <a:pt x="172" y="95"/>
                  </a:moveTo>
                  <a:lnTo>
                    <a:pt x="189" y="107"/>
                  </a:lnTo>
                  <a:lnTo>
                    <a:pt x="180" y="115"/>
                  </a:lnTo>
                  <a:cubicBezTo>
                    <a:pt x="180" y="129"/>
                    <a:pt x="180" y="143"/>
                    <a:pt x="182" y="160"/>
                  </a:cubicBezTo>
                  <a:cubicBezTo>
                    <a:pt x="182" y="175"/>
                    <a:pt x="184" y="187"/>
                    <a:pt x="189" y="199"/>
                  </a:cubicBezTo>
                  <a:cubicBezTo>
                    <a:pt x="194" y="208"/>
                    <a:pt x="204" y="215"/>
                    <a:pt x="216" y="220"/>
                  </a:cubicBezTo>
                  <a:cubicBezTo>
                    <a:pt x="218" y="213"/>
                    <a:pt x="223" y="201"/>
                    <a:pt x="225" y="180"/>
                  </a:cubicBezTo>
                  <a:lnTo>
                    <a:pt x="230" y="182"/>
                  </a:lnTo>
                  <a:cubicBezTo>
                    <a:pt x="228" y="192"/>
                    <a:pt x="228" y="201"/>
                    <a:pt x="230" y="213"/>
                  </a:cubicBezTo>
                  <a:cubicBezTo>
                    <a:pt x="230" y="225"/>
                    <a:pt x="230" y="232"/>
                    <a:pt x="232" y="237"/>
                  </a:cubicBezTo>
                  <a:cubicBezTo>
                    <a:pt x="235" y="242"/>
                    <a:pt x="235" y="242"/>
                    <a:pt x="232" y="242"/>
                  </a:cubicBezTo>
                  <a:cubicBezTo>
                    <a:pt x="228" y="242"/>
                    <a:pt x="223" y="240"/>
                    <a:pt x="213" y="237"/>
                  </a:cubicBezTo>
                  <a:cubicBezTo>
                    <a:pt x="204" y="235"/>
                    <a:pt x="194" y="227"/>
                    <a:pt x="187" y="218"/>
                  </a:cubicBezTo>
                  <a:cubicBezTo>
                    <a:pt x="177" y="208"/>
                    <a:pt x="172" y="196"/>
                    <a:pt x="170" y="180"/>
                  </a:cubicBezTo>
                  <a:cubicBezTo>
                    <a:pt x="165" y="163"/>
                    <a:pt x="165" y="139"/>
                    <a:pt x="165" y="112"/>
                  </a:cubicBezTo>
                  <a:lnTo>
                    <a:pt x="67" y="112"/>
                  </a:lnTo>
                  <a:cubicBezTo>
                    <a:pt x="60" y="112"/>
                    <a:pt x="50" y="112"/>
                    <a:pt x="43" y="115"/>
                  </a:cubicBezTo>
                  <a:lnTo>
                    <a:pt x="33" y="105"/>
                  </a:lnTo>
                  <a:lnTo>
                    <a:pt x="163" y="105"/>
                  </a:lnTo>
                  <a:lnTo>
                    <a:pt x="172" y="95"/>
                  </a:lnTo>
                  <a:close/>
                  <a:moveTo>
                    <a:pt x="717" y="91"/>
                  </a:moveTo>
                  <a:lnTo>
                    <a:pt x="732" y="107"/>
                  </a:lnTo>
                  <a:lnTo>
                    <a:pt x="662" y="107"/>
                  </a:lnTo>
                  <a:cubicBezTo>
                    <a:pt x="652" y="107"/>
                    <a:pt x="645" y="110"/>
                    <a:pt x="638" y="112"/>
                  </a:cubicBezTo>
                  <a:lnTo>
                    <a:pt x="628" y="103"/>
                  </a:lnTo>
                  <a:lnTo>
                    <a:pt x="705" y="103"/>
                  </a:lnTo>
                  <a:lnTo>
                    <a:pt x="717" y="91"/>
                  </a:lnTo>
                  <a:close/>
                  <a:moveTo>
                    <a:pt x="3072" y="79"/>
                  </a:moveTo>
                  <a:lnTo>
                    <a:pt x="3072" y="122"/>
                  </a:lnTo>
                  <a:lnTo>
                    <a:pt x="3110" y="122"/>
                  </a:lnTo>
                  <a:lnTo>
                    <a:pt x="3110" y="79"/>
                  </a:lnTo>
                  <a:lnTo>
                    <a:pt x="3072" y="79"/>
                  </a:lnTo>
                  <a:close/>
                  <a:moveTo>
                    <a:pt x="3021" y="79"/>
                  </a:moveTo>
                  <a:lnTo>
                    <a:pt x="3021" y="122"/>
                  </a:lnTo>
                  <a:lnTo>
                    <a:pt x="3060" y="122"/>
                  </a:lnTo>
                  <a:lnTo>
                    <a:pt x="3060" y="79"/>
                  </a:lnTo>
                  <a:lnTo>
                    <a:pt x="3021" y="79"/>
                  </a:lnTo>
                  <a:close/>
                  <a:moveTo>
                    <a:pt x="1368" y="79"/>
                  </a:moveTo>
                  <a:lnTo>
                    <a:pt x="1368" y="91"/>
                  </a:lnTo>
                  <a:lnTo>
                    <a:pt x="1396" y="91"/>
                  </a:lnTo>
                  <a:lnTo>
                    <a:pt x="1396" y="79"/>
                  </a:lnTo>
                  <a:lnTo>
                    <a:pt x="1368" y="79"/>
                  </a:lnTo>
                  <a:close/>
                  <a:moveTo>
                    <a:pt x="1694" y="76"/>
                  </a:moveTo>
                  <a:lnTo>
                    <a:pt x="1713" y="91"/>
                  </a:lnTo>
                  <a:cubicBezTo>
                    <a:pt x="1706" y="93"/>
                    <a:pt x="1701" y="98"/>
                    <a:pt x="1694" y="107"/>
                  </a:cubicBezTo>
                  <a:lnTo>
                    <a:pt x="1759" y="107"/>
                  </a:lnTo>
                  <a:cubicBezTo>
                    <a:pt x="1756" y="98"/>
                    <a:pt x="1749" y="88"/>
                    <a:pt x="1737" y="83"/>
                  </a:cubicBezTo>
                  <a:lnTo>
                    <a:pt x="1740" y="79"/>
                  </a:lnTo>
                  <a:cubicBezTo>
                    <a:pt x="1754" y="83"/>
                    <a:pt x="1761" y="86"/>
                    <a:pt x="1766" y="88"/>
                  </a:cubicBezTo>
                  <a:cubicBezTo>
                    <a:pt x="1768" y="91"/>
                    <a:pt x="1771" y="93"/>
                    <a:pt x="1771" y="95"/>
                  </a:cubicBezTo>
                  <a:cubicBezTo>
                    <a:pt x="1771" y="100"/>
                    <a:pt x="1768" y="103"/>
                    <a:pt x="1766" y="107"/>
                  </a:cubicBezTo>
                  <a:lnTo>
                    <a:pt x="1785" y="107"/>
                  </a:lnTo>
                  <a:lnTo>
                    <a:pt x="1800" y="93"/>
                  </a:lnTo>
                  <a:lnTo>
                    <a:pt x="1821" y="112"/>
                  </a:lnTo>
                  <a:lnTo>
                    <a:pt x="1728" y="112"/>
                  </a:lnTo>
                  <a:cubicBezTo>
                    <a:pt x="1740" y="124"/>
                    <a:pt x="1754" y="134"/>
                    <a:pt x="1768" y="141"/>
                  </a:cubicBezTo>
                  <a:cubicBezTo>
                    <a:pt x="1785" y="148"/>
                    <a:pt x="1802" y="153"/>
                    <a:pt x="1826" y="153"/>
                  </a:cubicBezTo>
                  <a:lnTo>
                    <a:pt x="1826" y="158"/>
                  </a:lnTo>
                  <a:cubicBezTo>
                    <a:pt x="1814" y="158"/>
                    <a:pt x="1809" y="163"/>
                    <a:pt x="1807" y="172"/>
                  </a:cubicBezTo>
                  <a:lnTo>
                    <a:pt x="1790" y="167"/>
                  </a:lnTo>
                  <a:lnTo>
                    <a:pt x="1790" y="167"/>
                  </a:lnTo>
                  <a:cubicBezTo>
                    <a:pt x="1790" y="196"/>
                    <a:pt x="1790" y="215"/>
                    <a:pt x="1790" y="227"/>
                  </a:cubicBezTo>
                  <a:lnTo>
                    <a:pt x="1776" y="232"/>
                  </a:lnTo>
                  <a:lnTo>
                    <a:pt x="1776" y="215"/>
                  </a:lnTo>
                  <a:lnTo>
                    <a:pt x="1730" y="215"/>
                  </a:lnTo>
                  <a:lnTo>
                    <a:pt x="1730" y="232"/>
                  </a:lnTo>
                  <a:lnTo>
                    <a:pt x="1716" y="237"/>
                  </a:lnTo>
                  <a:cubicBezTo>
                    <a:pt x="1716" y="223"/>
                    <a:pt x="1716" y="208"/>
                    <a:pt x="1716" y="194"/>
                  </a:cubicBezTo>
                  <a:cubicBezTo>
                    <a:pt x="1716" y="180"/>
                    <a:pt x="1716" y="167"/>
                    <a:pt x="1716" y="153"/>
                  </a:cubicBezTo>
                  <a:lnTo>
                    <a:pt x="1730" y="160"/>
                  </a:lnTo>
                  <a:lnTo>
                    <a:pt x="1773" y="160"/>
                  </a:lnTo>
                  <a:lnTo>
                    <a:pt x="1773" y="158"/>
                  </a:lnTo>
                  <a:cubicBezTo>
                    <a:pt x="1752" y="146"/>
                    <a:pt x="1732" y="132"/>
                    <a:pt x="1723" y="112"/>
                  </a:cubicBezTo>
                  <a:lnTo>
                    <a:pt x="1692" y="112"/>
                  </a:lnTo>
                  <a:cubicBezTo>
                    <a:pt x="1672" y="134"/>
                    <a:pt x="1653" y="151"/>
                    <a:pt x="1632" y="160"/>
                  </a:cubicBezTo>
                  <a:lnTo>
                    <a:pt x="1675" y="160"/>
                  </a:lnTo>
                  <a:lnTo>
                    <a:pt x="1682" y="151"/>
                  </a:lnTo>
                  <a:lnTo>
                    <a:pt x="1699" y="163"/>
                  </a:lnTo>
                  <a:lnTo>
                    <a:pt x="1692" y="170"/>
                  </a:lnTo>
                  <a:cubicBezTo>
                    <a:pt x="1692" y="199"/>
                    <a:pt x="1692" y="218"/>
                    <a:pt x="1692" y="227"/>
                  </a:cubicBezTo>
                  <a:lnTo>
                    <a:pt x="1677" y="232"/>
                  </a:lnTo>
                  <a:lnTo>
                    <a:pt x="1677" y="215"/>
                  </a:lnTo>
                  <a:lnTo>
                    <a:pt x="1636" y="215"/>
                  </a:lnTo>
                  <a:lnTo>
                    <a:pt x="1636" y="230"/>
                  </a:lnTo>
                  <a:lnTo>
                    <a:pt x="1622" y="235"/>
                  </a:lnTo>
                  <a:cubicBezTo>
                    <a:pt x="1624" y="223"/>
                    <a:pt x="1624" y="211"/>
                    <a:pt x="1624" y="199"/>
                  </a:cubicBezTo>
                  <a:cubicBezTo>
                    <a:pt x="1624" y="184"/>
                    <a:pt x="1624" y="175"/>
                    <a:pt x="1624" y="165"/>
                  </a:cubicBezTo>
                  <a:cubicBezTo>
                    <a:pt x="1610" y="170"/>
                    <a:pt x="1598" y="172"/>
                    <a:pt x="1584" y="177"/>
                  </a:cubicBezTo>
                  <a:lnTo>
                    <a:pt x="1584" y="172"/>
                  </a:lnTo>
                  <a:cubicBezTo>
                    <a:pt x="1603" y="165"/>
                    <a:pt x="1620" y="158"/>
                    <a:pt x="1634" y="148"/>
                  </a:cubicBezTo>
                  <a:cubicBezTo>
                    <a:pt x="1648" y="139"/>
                    <a:pt x="1663" y="127"/>
                    <a:pt x="1675" y="112"/>
                  </a:cubicBezTo>
                  <a:lnTo>
                    <a:pt x="1624" y="112"/>
                  </a:lnTo>
                  <a:cubicBezTo>
                    <a:pt x="1615" y="112"/>
                    <a:pt x="1608" y="115"/>
                    <a:pt x="1600" y="117"/>
                  </a:cubicBezTo>
                  <a:lnTo>
                    <a:pt x="1591" y="107"/>
                  </a:lnTo>
                  <a:lnTo>
                    <a:pt x="1677" y="107"/>
                  </a:lnTo>
                  <a:cubicBezTo>
                    <a:pt x="1684" y="98"/>
                    <a:pt x="1689" y="88"/>
                    <a:pt x="1694" y="76"/>
                  </a:cubicBezTo>
                  <a:moveTo>
                    <a:pt x="854" y="72"/>
                  </a:moveTo>
                  <a:lnTo>
                    <a:pt x="856" y="74"/>
                  </a:lnTo>
                  <a:cubicBezTo>
                    <a:pt x="844" y="127"/>
                    <a:pt x="837" y="158"/>
                    <a:pt x="835" y="167"/>
                  </a:cubicBezTo>
                  <a:cubicBezTo>
                    <a:pt x="832" y="175"/>
                    <a:pt x="830" y="187"/>
                    <a:pt x="832" y="199"/>
                  </a:cubicBezTo>
                  <a:cubicBezTo>
                    <a:pt x="832" y="211"/>
                    <a:pt x="832" y="220"/>
                    <a:pt x="832" y="225"/>
                  </a:cubicBezTo>
                  <a:cubicBezTo>
                    <a:pt x="832" y="227"/>
                    <a:pt x="830" y="230"/>
                    <a:pt x="828" y="230"/>
                  </a:cubicBezTo>
                  <a:cubicBezTo>
                    <a:pt x="825" y="230"/>
                    <a:pt x="820" y="227"/>
                    <a:pt x="818" y="227"/>
                  </a:cubicBezTo>
                  <a:cubicBezTo>
                    <a:pt x="813" y="225"/>
                    <a:pt x="811" y="223"/>
                    <a:pt x="811" y="218"/>
                  </a:cubicBezTo>
                  <a:cubicBezTo>
                    <a:pt x="811" y="213"/>
                    <a:pt x="813" y="208"/>
                    <a:pt x="813" y="201"/>
                  </a:cubicBezTo>
                  <a:cubicBezTo>
                    <a:pt x="816" y="196"/>
                    <a:pt x="818" y="189"/>
                    <a:pt x="818" y="184"/>
                  </a:cubicBezTo>
                  <a:cubicBezTo>
                    <a:pt x="818" y="180"/>
                    <a:pt x="816" y="177"/>
                    <a:pt x="813" y="175"/>
                  </a:cubicBezTo>
                  <a:cubicBezTo>
                    <a:pt x="808" y="172"/>
                    <a:pt x="804" y="167"/>
                    <a:pt x="792" y="165"/>
                  </a:cubicBezTo>
                  <a:lnTo>
                    <a:pt x="792" y="163"/>
                  </a:lnTo>
                  <a:cubicBezTo>
                    <a:pt x="806" y="163"/>
                    <a:pt x="813" y="163"/>
                    <a:pt x="816" y="163"/>
                  </a:cubicBezTo>
                  <a:cubicBezTo>
                    <a:pt x="818" y="163"/>
                    <a:pt x="823" y="160"/>
                    <a:pt x="825" y="153"/>
                  </a:cubicBezTo>
                  <a:cubicBezTo>
                    <a:pt x="830" y="148"/>
                    <a:pt x="840" y="122"/>
                    <a:pt x="854" y="72"/>
                  </a:cubicBezTo>
                  <a:moveTo>
                    <a:pt x="2234" y="64"/>
                  </a:moveTo>
                  <a:lnTo>
                    <a:pt x="2234" y="107"/>
                  </a:lnTo>
                  <a:lnTo>
                    <a:pt x="2277" y="107"/>
                  </a:lnTo>
                  <a:lnTo>
                    <a:pt x="2277" y="64"/>
                  </a:lnTo>
                  <a:lnTo>
                    <a:pt x="2234" y="64"/>
                  </a:lnTo>
                  <a:close/>
                  <a:moveTo>
                    <a:pt x="1884" y="62"/>
                  </a:moveTo>
                  <a:lnTo>
                    <a:pt x="1884" y="127"/>
                  </a:lnTo>
                  <a:lnTo>
                    <a:pt x="1936" y="127"/>
                  </a:lnTo>
                  <a:lnTo>
                    <a:pt x="1936" y="62"/>
                  </a:lnTo>
                  <a:lnTo>
                    <a:pt x="1884" y="62"/>
                  </a:lnTo>
                  <a:close/>
                  <a:moveTo>
                    <a:pt x="796" y="62"/>
                  </a:moveTo>
                  <a:cubicBezTo>
                    <a:pt x="816" y="74"/>
                    <a:pt x="825" y="83"/>
                    <a:pt x="828" y="91"/>
                  </a:cubicBezTo>
                  <a:cubicBezTo>
                    <a:pt x="828" y="95"/>
                    <a:pt x="828" y="100"/>
                    <a:pt x="825" y="103"/>
                  </a:cubicBezTo>
                  <a:cubicBezTo>
                    <a:pt x="823" y="105"/>
                    <a:pt x="820" y="105"/>
                    <a:pt x="818" y="105"/>
                  </a:cubicBezTo>
                  <a:cubicBezTo>
                    <a:pt x="816" y="105"/>
                    <a:pt x="813" y="103"/>
                    <a:pt x="811" y="95"/>
                  </a:cubicBezTo>
                  <a:cubicBezTo>
                    <a:pt x="808" y="83"/>
                    <a:pt x="801" y="74"/>
                    <a:pt x="794" y="64"/>
                  </a:cubicBezTo>
                  <a:lnTo>
                    <a:pt x="796" y="62"/>
                  </a:lnTo>
                  <a:close/>
                  <a:moveTo>
                    <a:pt x="182" y="62"/>
                  </a:moveTo>
                  <a:lnTo>
                    <a:pt x="201" y="81"/>
                  </a:lnTo>
                  <a:lnTo>
                    <a:pt x="96" y="81"/>
                  </a:lnTo>
                  <a:cubicBezTo>
                    <a:pt x="84" y="81"/>
                    <a:pt x="74" y="81"/>
                    <a:pt x="69" y="83"/>
                  </a:cubicBezTo>
                  <a:lnTo>
                    <a:pt x="60" y="74"/>
                  </a:lnTo>
                  <a:lnTo>
                    <a:pt x="170" y="74"/>
                  </a:lnTo>
                  <a:lnTo>
                    <a:pt x="182" y="62"/>
                  </a:lnTo>
                  <a:close/>
                  <a:moveTo>
                    <a:pt x="3576" y="60"/>
                  </a:moveTo>
                  <a:cubicBezTo>
                    <a:pt x="3626" y="79"/>
                    <a:pt x="3652" y="91"/>
                    <a:pt x="3657" y="98"/>
                  </a:cubicBezTo>
                  <a:cubicBezTo>
                    <a:pt x="3662" y="107"/>
                    <a:pt x="3664" y="112"/>
                    <a:pt x="3664" y="117"/>
                  </a:cubicBezTo>
                  <a:cubicBezTo>
                    <a:pt x="3662" y="120"/>
                    <a:pt x="3660" y="122"/>
                    <a:pt x="3657" y="122"/>
                  </a:cubicBezTo>
                  <a:cubicBezTo>
                    <a:pt x="3657" y="122"/>
                    <a:pt x="3655" y="122"/>
                    <a:pt x="3650" y="117"/>
                  </a:cubicBezTo>
                  <a:cubicBezTo>
                    <a:pt x="3645" y="110"/>
                    <a:pt x="3636" y="103"/>
                    <a:pt x="3624" y="93"/>
                  </a:cubicBezTo>
                  <a:cubicBezTo>
                    <a:pt x="3612" y="86"/>
                    <a:pt x="3595" y="76"/>
                    <a:pt x="3576" y="64"/>
                  </a:cubicBezTo>
                  <a:lnTo>
                    <a:pt x="3576" y="60"/>
                  </a:lnTo>
                  <a:close/>
                  <a:moveTo>
                    <a:pt x="2503" y="60"/>
                  </a:moveTo>
                  <a:lnTo>
                    <a:pt x="2503" y="115"/>
                  </a:lnTo>
                  <a:lnTo>
                    <a:pt x="2587" y="115"/>
                  </a:lnTo>
                  <a:lnTo>
                    <a:pt x="2587" y="60"/>
                  </a:lnTo>
                  <a:lnTo>
                    <a:pt x="2503" y="60"/>
                  </a:lnTo>
                  <a:close/>
                  <a:moveTo>
                    <a:pt x="3244" y="57"/>
                  </a:moveTo>
                  <a:lnTo>
                    <a:pt x="3244" y="88"/>
                  </a:lnTo>
                  <a:lnTo>
                    <a:pt x="3336" y="88"/>
                  </a:lnTo>
                  <a:lnTo>
                    <a:pt x="3336" y="57"/>
                  </a:lnTo>
                  <a:lnTo>
                    <a:pt x="3244" y="57"/>
                  </a:lnTo>
                  <a:close/>
                  <a:moveTo>
                    <a:pt x="895" y="52"/>
                  </a:moveTo>
                  <a:lnTo>
                    <a:pt x="916" y="64"/>
                  </a:lnTo>
                  <a:lnTo>
                    <a:pt x="909" y="72"/>
                  </a:lnTo>
                  <a:cubicBezTo>
                    <a:pt x="912" y="120"/>
                    <a:pt x="907" y="155"/>
                    <a:pt x="900" y="180"/>
                  </a:cubicBezTo>
                  <a:cubicBezTo>
                    <a:pt x="892" y="203"/>
                    <a:pt x="871" y="225"/>
                    <a:pt x="837" y="242"/>
                  </a:cubicBezTo>
                  <a:lnTo>
                    <a:pt x="835" y="237"/>
                  </a:lnTo>
                  <a:cubicBezTo>
                    <a:pt x="859" y="223"/>
                    <a:pt x="876" y="206"/>
                    <a:pt x="883" y="187"/>
                  </a:cubicBezTo>
                  <a:cubicBezTo>
                    <a:pt x="890" y="170"/>
                    <a:pt x="895" y="151"/>
                    <a:pt x="895" y="127"/>
                  </a:cubicBezTo>
                  <a:cubicBezTo>
                    <a:pt x="897" y="105"/>
                    <a:pt x="897" y="79"/>
                    <a:pt x="895" y="52"/>
                  </a:cubicBezTo>
                  <a:moveTo>
                    <a:pt x="2745" y="52"/>
                  </a:moveTo>
                  <a:cubicBezTo>
                    <a:pt x="2762" y="60"/>
                    <a:pt x="2772" y="67"/>
                    <a:pt x="2772" y="72"/>
                  </a:cubicBezTo>
                  <a:cubicBezTo>
                    <a:pt x="2772" y="79"/>
                    <a:pt x="2769" y="81"/>
                    <a:pt x="2764" y="83"/>
                  </a:cubicBezTo>
                  <a:lnTo>
                    <a:pt x="2851" y="83"/>
                  </a:lnTo>
                  <a:lnTo>
                    <a:pt x="2860" y="72"/>
                  </a:lnTo>
                  <a:lnTo>
                    <a:pt x="2880" y="93"/>
                  </a:lnTo>
                  <a:cubicBezTo>
                    <a:pt x="2870" y="95"/>
                    <a:pt x="2865" y="98"/>
                    <a:pt x="2863" y="100"/>
                  </a:cubicBezTo>
                  <a:cubicBezTo>
                    <a:pt x="2858" y="103"/>
                    <a:pt x="2853" y="107"/>
                    <a:pt x="2844" y="117"/>
                  </a:cubicBezTo>
                  <a:lnTo>
                    <a:pt x="2841" y="115"/>
                  </a:lnTo>
                  <a:lnTo>
                    <a:pt x="2851" y="91"/>
                  </a:lnTo>
                  <a:lnTo>
                    <a:pt x="2671" y="91"/>
                  </a:lnTo>
                  <a:cubicBezTo>
                    <a:pt x="2671" y="103"/>
                    <a:pt x="2668" y="107"/>
                    <a:pt x="2668" y="112"/>
                  </a:cubicBezTo>
                  <a:cubicBezTo>
                    <a:pt x="2666" y="115"/>
                    <a:pt x="2664" y="117"/>
                    <a:pt x="2661" y="117"/>
                  </a:cubicBezTo>
                  <a:cubicBezTo>
                    <a:pt x="2659" y="117"/>
                    <a:pt x="2656" y="120"/>
                    <a:pt x="2654" y="120"/>
                  </a:cubicBezTo>
                  <a:cubicBezTo>
                    <a:pt x="2654" y="120"/>
                    <a:pt x="2652" y="117"/>
                    <a:pt x="2649" y="117"/>
                  </a:cubicBezTo>
                  <a:cubicBezTo>
                    <a:pt x="2647" y="115"/>
                    <a:pt x="2647" y="115"/>
                    <a:pt x="2647" y="112"/>
                  </a:cubicBezTo>
                  <a:lnTo>
                    <a:pt x="2647" y="110"/>
                  </a:lnTo>
                  <a:cubicBezTo>
                    <a:pt x="2649" y="107"/>
                    <a:pt x="2652" y="105"/>
                    <a:pt x="2654" y="100"/>
                  </a:cubicBezTo>
                  <a:cubicBezTo>
                    <a:pt x="2659" y="98"/>
                    <a:pt x="2661" y="95"/>
                    <a:pt x="2661" y="91"/>
                  </a:cubicBezTo>
                  <a:cubicBezTo>
                    <a:pt x="2664" y="86"/>
                    <a:pt x="2666" y="79"/>
                    <a:pt x="2668" y="74"/>
                  </a:cubicBezTo>
                  <a:lnTo>
                    <a:pt x="2671" y="74"/>
                  </a:lnTo>
                  <a:lnTo>
                    <a:pt x="2671" y="83"/>
                  </a:lnTo>
                  <a:lnTo>
                    <a:pt x="2757" y="83"/>
                  </a:lnTo>
                  <a:cubicBezTo>
                    <a:pt x="2757" y="79"/>
                    <a:pt x="2755" y="74"/>
                    <a:pt x="2752" y="69"/>
                  </a:cubicBezTo>
                  <a:cubicBezTo>
                    <a:pt x="2750" y="64"/>
                    <a:pt x="2748" y="60"/>
                    <a:pt x="2743" y="55"/>
                  </a:cubicBezTo>
                  <a:lnTo>
                    <a:pt x="2745" y="52"/>
                  </a:lnTo>
                  <a:close/>
                  <a:moveTo>
                    <a:pt x="2594" y="43"/>
                  </a:moveTo>
                  <a:lnTo>
                    <a:pt x="2608" y="57"/>
                  </a:lnTo>
                  <a:lnTo>
                    <a:pt x="2601" y="64"/>
                  </a:lnTo>
                  <a:cubicBezTo>
                    <a:pt x="2601" y="98"/>
                    <a:pt x="2601" y="120"/>
                    <a:pt x="2601" y="132"/>
                  </a:cubicBezTo>
                  <a:lnTo>
                    <a:pt x="2587" y="139"/>
                  </a:lnTo>
                  <a:lnTo>
                    <a:pt x="2587" y="122"/>
                  </a:lnTo>
                  <a:lnTo>
                    <a:pt x="2503" y="122"/>
                  </a:lnTo>
                  <a:cubicBezTo>
                    <a:pt x="2500" y="175"/>
                    <a:pt x="2479" y="215"/>
                    <a:pt x="2440" y="244"/>
                  </a:cubicBezTo>
                  <a:lnTo>
                    <a:pt x="2438" y="240"/>
                  </a:lnTo>
                  <a:cubicBezTo>
                    <a:pt x="2457" y="220"/>
                    <a:pt x="2469" y="199"/>
                    <a:pt x="2476" y="180"/>
                  </a:cubicBezTo>
                  <a:cubicBezTo>
                    <a:pt x="2484" y="160"/>
                    <a:pt x="2486" y="141"/>
                    <a:pt x="2488" y="117"/>
                  </a:cubicBezTo>
                  <a:cubicBezTo>
                    <a:pt x="2488" y="95"/>
                    <a:pt x="2488" y="72"/>
                    <a:pt x="2486" y="45"/>
                  </a:cubicBezTo>
                  <a:lnTo>
                    <a:pt x="2505" y="52"/>
                  </a:lnTo>
                  <a:lnTo>
                    <a:pt x="2584" y="52"/>
                  </a:lnTo>
                  <a:lnTo>
                    <a:pt x="2594" y="43"/>
                  </a:lnTo>
                  <a:close/>
                  <a:moveTo>
                    <a:pt x="1478" y="43"/>
                  </a:moveTo>
                  <a:cubicBezTo>
                    <a:pt x="1483" y="57"/>
                    <a:pt x="1488" y="69"/>
                    <a:pt x="1497" y="79"/>
                  </a:cubicBezTo>
                  <a:cubicBezTo>
                    <a:pt x="1504" y="67"/>
                    <a:pt x="1512" y="55"/>
                    <a:pt x="1514" y="43"/>
                  </a:cubicBezTo>
                  <a:lnTo>
                    <a:pt x="1478" y="43"/>
                  </a:lnTo>
                  <a:close/>
                  <a:moveTo>
                    <a:pt x="967" y="40"/>
                  </a:moveTo>
                  <a:lnTo>
                    <a:pt x="988" y="52"/>
                  </a:lnTo>
                  <a:lnTo>
                    <a:pt x="981" y="60"/>
                  </a:lnTo>
                  <a:lnTo>
                    <a:pt x="981" y="148"/>
                  </a:lnTo>
                  <a:cubicBezTo>
                    <a:pt x="981" y="158"/>
                    <a:pt x="981" y="167"/>
                    <a:pt x="981" y="177"/>
                  </a:cubicBezTo>
                  <a:lnTo>
                    <a:pt x="967" y="184"/>
                  </a:lnTo>
                  <a:cubicBezTo>
                    <a:pt x="967" y="172"/>
                    <a:pt x="967" y="160"/>
                    <a:pt x="967" y="148"/>
                  </a:cubicBezTo>
                  <a:lnTo>
                    <a:pt x="967" y="76"/>
                  </a:lnTo>
                  <a:cubicBezTo>
                    <a:pt x="967" y="62"/>
                    <a:pt x="967" y="50"/>
                    <a:pt x="967" y="40"/>
                  </a:cubicBezTo>
                  <a:moveTo>
                    <a:pt x="1356" y="38"/>
                  </a:moveTo>
                  <a:lnTo>
                    <a:pt x="1372" y="47"/>
                  </a:lnTo>
                  <a:cubicBezTo>
                    <a:pt x="1370" y="50"/>
                    <a:pt x="1365" y="52"/>
                    <a:pt x="1365" y="52"/>
                  </a:cubicBezTo>
                  <a:lnTo>
                    <a:pt x="1428" y="52"/>
                  </a:lnTo>
                  <a:lnTo>
                    <a:pt x="1437" y="45"/>
                  </a:lnTo>
                  <a:lnTo>
                    <a:pt x="1449" y="57"/>
                  </a:lnTo>
                  <a:lnTo>
                    <a:pt x="1442" y="64"/>
                  </a:lnTo>
                  <a:cubicBezTo>
                    <a:pt x="1440" y="81"/>
                    <a:pt x="1437" y="95"/>
                    <a:pt x="1435" y="105"/>
                  </a:cubicBezTo>
                  <a:cubicBezTo>
                    <a:pt x="1432" y="117"/>
                    <a:pt x="1423" y="124"/>
                    <a:pt x="1411" y="129"/>
                  </a:cubicBezTo>
                  <a:cubicBezTo>
                    <a:pt x="1408" y="122"/>
                    <a:pt x="1404" y="115"/>
                    <a:pt x="1392" y="112"/>
                  </a:cubicBezTo>
                  <a:lnTo>
                    <a:pt x="1392" y="107"/>
                  </a:lnTo>
                  <a:cubicBezTo>
                    <a:pt x="1404" y="110"/>
                    <a:pt x="1413" y="110"/>
                    <a:pt x="1416" y="110"/>
                  </a:cubicBezTo>
                  <a:cubicBezTo>
                    <a:pt x="1418" y="110"/>
                    <a:pt x="1420" y="107"/>
                    <a:pt x="1423" y="100"/>
                  </a:cubicBezTo>
                  <a:cubicBezTo>
                    <a:pt x="1425" y="95"/>
                    <a:pt x="1428" y="81"/>
                    <a:pt x="1430" y="60"/>
                  </a:cubicBezTo>
                  <a:lnTo>
                    <a:pt x="1363" y="60"/>
                  </a:lnTo>
                  <a:cubicBezTo>
                    <a:pt x="1360" y="62"/>
                    <a:pt x="1358" y="62"/>
                    <a:pt x="1356" y="64"/>
                  </a:cubicBezTo>
                  <a:lnTo>
                    <a:pt x="1370" y="72"/>
                  </a:lnTo>
                  <a:lnTo>
                    <a:pt x="1394" y="72"/>
                  </a:lnTo>
                  <a:lnTo>
                    <a:pt x="1401" y="64"/>
                  </a:lnTo>
                  <a:lnTo>
                    <a:pt x="1413" y="76"/>
                  </a:lnTo>
                  <a:lnTo>
                    <a:pt x="1406" y="79"/>
                  </a:lnTo>
                  <a:cubicBezTo>
                    <a:pt x="1406" y="91"/>
                    <a:pt x="1408" y="95"/>
                    <a:pt x="1408" y="100"/>
                  </a:cubicBezTo>
                  <a:lnTo>
                    <a:pt x="1396" y="105"/>
                  </a:lnTo>
                  <a:lnTo>
                    <a:pt x="1396" y="98"/>
                  </a:lnTo>
                  <a:lnTo>
                    <a:pt x="1368" y="98"/>
                  </a:lnTo>
                  <a:lnTo>
                    <a:pt x="1368" y="105"/>
                  </a:lnTo>
                  <a:lnTo>
                    <a:pt x="1356" y="107"/>
                  </a:lnTo>
                  <a:cubicBezTo>
                    <a:pt x="1356" y="103"/>
                    <a:pt x="1356" y="95"/>
                    <a:pt x="1356" y="88"/>
                  </a:cubicBezTo>
                  <a:cubicBezTo>
                    <a:pt x="1356" y="81"/>
                    <a:pt x="1356" y="74"/>
                    <a:pt x="1356" y="67"/>
                  </a:cubicBezTo>
                  <a:cubicBezTo>
                    <a:pt x="1348" y="76"/>
                    <a:pt x="1339" y="86"/>
                    <a:pt x="1327" y="91"/>
                  </a:cubicBezTo>
                  <a:lnTo>
                    <a:pt x="1327" y="88"/>
                  </a:lnTo>
                  <a:cubicBezTo>
                    <a:pt x="1334" y="79"/>
                    <a:pt x="1341" y="72"/>
                    <a:pt x="1346" y="62"/>
                  </a:cubicBezTo>
                  <a:cubicBezTo>
                    <a:pt x="1351" y="55"/>
                    <a:pt x="1353" y="45"/>
                    <a:pt x="1356" y="38"/>
                  </a:cubicBezTo>
                  <a:moveTo>
                    <a:pt x="3859" y="38"/>
                  </a:moveTo>
                  <a:lnTo>
                    <a:pt x="3883" y="50"/>
                  </a:lnTo>
                  <a:lnTo>
                    <a:pt x="3873" y="57"/>
                  </a:lnTo>
                  <a:lnTo>
                    <a:pt x="3873" y="153"/>
                  </a:lnTo>
                  <a:cubicBezTo>
                    <a:pt x="3873" y="160"/>
                    <a:pt x="3873" y="167"/>
                    <a:pt x="3873" y="180"/>
                  </a:cubicBezTo>
                  <a:lnTo>
                    <a:pt x="3859" y="187"/>
                  </a:lnTo>
                  <a:cubicBezTo>
                    <a:pt x="3859" y="163"/>
                    <a:pt x="3859" y="139"/>
                    <a:pt x="3859" y="110"/>
                  </a:cubicBezTo>
                  <a:cubicBezTo>
                    <a:pt x="3859" y="81"/>
                    <a:pt x="3859" y="57"/>
                    <a:pt x="3859" y="38"/>
                  </a:cubicBezTo>
                  <a:moveTo>
                    <a:pt x="3072" y="31"/>
                  </a:moveTo>
                  <a:lnTo>
                    <a:pt x="3072" y="72"/>
                  </a:lnTo>
                  <a:lnTo>
                    <a:pt x="3110" y="72"/>
                  </a:lnTo>
                  <a:lnTo>
                    <a:pt x="3110" y="31"/>
                  </a:lnTo>
                  <a:lnTo>
                    <a:pt x="3072" y="31"/>
                  </a:lnTo>
                  <a:close/>
                  <a:moveTo>
                    <a:pt x="3021" y="31"/>
                  </a:moveTo>
                  <a:lnTo>
                    <a:pt x="3021" y="72"/>
                  </a:lnTo>
                  <a:lnTo>
                    <a:pt x="3060" y="72"/>
                  </a:lnTo>
                  <a:lnTo>
                    <a:pt x="3060" y="31"/>
                  </a:lnTo>
                  <a:lnTo>
                    <a:pt x="3021" y="31"/>
                  </a:lnTo>
                  <a:close/>
                  <a:moveTo>
                    <a:pt x="1735" y="26"/>
                  </a:moveTo>
                  <a:lnTo>
                    <a:pt x="1735" y="67"/>
                  </a:lnTo>
                  <a:lnTo>
                    <a:pt x="1776" y="67"/>
                  </a:lnTo>
                  <a:lnTo>
                    <a:pt x="1776" y="26"/>
                  </a:lnTo>
                  <a:lnTo>
                    <a:pt x="1735" y="26"/>
                  </a:lnTo>
                  <a:close/>
                  <a:moveTo>
                    <a:pt x="1634" y="26"/>
                  </a:moveTo>
                  <a:lnTo>
                    <a:pt x="1634" y="67"/>
                  </a:lnTo>
                  <a:lnTo>
                    <a:pt x="1675" y="67"/>
                  </a:lnTo>
                  <a:lnTo>
                    <a:pt x="1675" y="26"/>
                  </a:lnTo>
                  <a:lnTo>
                    <a:pt x="1634" y="26"/>
                  </a:lnTo>
                  <a:close/>
                  <a:moveTo>
                    <a:pt x="2985" y="23"/>
                  </a:moveTo>
                  <a:lnTo>
                    <a:pt x="3002" y="43"/>
                  </a:lnTo>
                  <a:lnTo>
                    <a:pt x="2961" y="43"/>
                  </a:lnTo>
                  <a:lnTo>
                    <a:pt x="2961" y="105"/>
                  </a:lnTo>
                  <a:lnTo>
                    <a:pt x="2973" y="105"/>
                  </a:lnTo>
                  <a:lnTo>
                    <a:pt x="2985" y="93"/>
                  </a:lnTo>
                  <a:lnTo>
                    <a:pt x="3002" y="112"/>
                  </a:lnTo>
                  <a:lnTo>
                    <a:pt x="2961" y="112"/>
                  </a:lnTo>
                  <a:lnTo>
                    <a:pt x="2961" y="177"/>
                  </a:lnTo>
                  <a:lnTo>
                    <a:pt x="3004" y="163"/>
                  </a:lnTo>
                  <a:lnTo>
                    <a:pt x="3004" y="167"/>
                  </a:lnTo>
                  <a:cubicBezTo>
                    <a:pt x="2980" y="180"/>
                    <a:pt x="2954" y="192"/>
                    <a:pt x="2928" y="203"/>
                  </a:cubicBezTo>
                  <a:lnTo>
                    <a:pt x="2918" y="213"/>
                  </a:lnTo>
                  <a:lnTo>
                    <a:pt x="2906" y="194"/>
                  </a:lnTo>
                  <a:cubicBezTo>
                    <a:pt x="2928" y="189"/>
                    <a:pt x="2942" y="184"/>
                    <a:pt x="2949" y="182"/>
                  </a:cubicBezTo>
                  <a:lnTo>
                    <a:pt x="2949" y="112"/>
                  </a:lnTo>
                  <a:lnTo>
                    <a:pt x="2944" y="112"/>
                  </a:lnTo>
                  <a:cubicBezTo>
                    <a:pt x="2935" y="112"/>
                    <a:pt x="2928" y="112"/>
                    <a:pt x="2918" y="115"/>
                  </a:cubicBezTo>
                  <a:lnTo>
                    <a:pt x="2911" y="105"/>
                  </a:lnTo>
                  <a:lnTo>
                    <a:pt x="2949" y="105"/>
                  </a:lnTo>
                  <a:lnTo>
                    <a:pt x="2949" y="43"/>
                  </a:lnTo>
                  <a:lnTo>
                    <a:pt x="2942" y="43"/>
                  </a:lnTo>
                  <a:cubicBezTo>
                    <a:pt x="2932" y="43"/>
                    <a:pt x="2925" y="45"/>
                    <a:pt x="2918" y="45"/>
                  </a:cubicBezTo>
                  <a:lnTo>
                    <a:pt x="2908" y="38"/>
                  </a:lnTo>
                  <a:lnTo>
                    <a:pt x="2973" y="38"/>
                  </a:lnTo>
                  <a:lnTo>
                    <a:pt x="2985" y="23"/>
                  </a:lnTo>
                  <a:close/>
                  <a:moveTo>
                    <a:pt x="3244" y="21"/>
                  </a:moveTo>
                  <a:lnTo>
                    <a:pt x="3244" y="52"/>
                  </a:lnTo>
                  <a:lnTo>
                    <a:pt x="3336" y="52"/>
                  </a:lnTo>
                  <a:lnTo>
                    <a:pt x="3336" y="21"/>
                  </a:lnTo>
                  <a:lnTo>
                    <a:pt x="3244" y="21"/>
                  </a:lnTo>
                  <a:close/>
                  <a:moveTo>
                    <a:pt x="3009" y="16"/>
                  </a:moveTo>
                  <a:lnTo>
                    <a:pt x="3021" y="23"/>
                  </a:lnTo>
                  <a:lnTo>
                    <a:pt x="3108" y="23"/>
                  </a:lnTo>
                  <a:lnTo>
                    <a:pt x="3115" y="16"/>
                  </a:lnTo>
                  <a:lnTo>
                    <a:pt x="3129" y="28"/>
                  </a:lnTo>
                  <a:lnTo>
                    <a:pt x="3122" y="33"/>
                  </a:lnTo>
                  <a:lnTo>
                    <a:pt x="3122" y="83"/>
                  </a:lnTo>
                  <a:cubicBezTo>
                    <a:pt x="3122" y="105"/>
                    <a:pt x="3122" y="122"/>
                    <a:pt x="3122" y="134"/>
                  </a:cubicBezTo>
                  <a:lnTo>
                    <a:pt x="3110" y="141"/>
                  </a:lnTo>
                  <a:lnTo>
                    <a:pt x="3110" y="127"/>
                  </a:lnTo>
                  <a:lnTo>
                    <a:pt x="3072" y="127"/>
                  </a:lnTo>
                  <a:lnTo>
                    <a:pt x="3072" y="172"/>
                  </a:lnTo>
                  <a:lnTo>
                    <a:pt x="3103" y="172"/>
                  </a:lnTo>
                  <a:lnTo>
                    <a:pt x="3115" y="160"/>
                  </a:lnTo>
                  <a:lnTo>
                    <a:pt x="3132" y="177"/>
                  </a:lnTo>
                  <a:lnTo>
                    <a:pt x="3072" y="177"/>
                  </a:lnTo>
                  <a:lnTo>
                    <a:pt x="3072" y="220"/>
                  </a:lnTo>
                  <a:lnTo>
                    <a:pt x="3115" y="220"/>
                  </a:lnTo>
                  <a:lnTo>
                    <a:pt x="3129" y="208"/>
                  </a:lnTo>
                  <a:lnTo>
                    <a:pt x="3148" y="227"/>
                  </a:lnTo>
                  <a:lnTo>
                    <a:pt x="3007" y="227"/>
                  </a:lnTo>
                  <a:cubicBezTo>
                    <a:pt x="3000" y="227"/>
                    <a:pt x="2990" y="227"/>
                    <a:pt x="2983" y="230"/>
                  </a:cubicBezTo>
                  <a:lnTo>
                    <a:pt x="2973" y="220"/>
                  </a:lnTo>
                  <a:lnTo>
                    <a:pt x="3060" y="220"/>
                  </a:lnTo>
                  <a:lnTo>
                    <a:pt x="3060" y="177"/>
                  </a:lnTo>
                  <a:lnTo>
                    <a:pt x="3038" y="177"/>
                  </a:lnTo>
                  <a:cubicBezTo>
                    <a:pt x="3028" y="177"/>
                    <a:pt x="3021" y="180"/>
                    <a:pt x="3014" y="182"/>
                  </a:cubicBezTo>
                  <a:lnTo>
                    <a:pt x="3004" y="172"/>
                  </a:lnTo>
                  <a:lnTo>
                    <a:pt x="3060" y="172"/>
                  </a:lnTo>
                  <a:lnTo>
                    <a:pt x="3060" y="127"/>
                  </a:lnTo>
                  <a:lnTo>
                    <a:pt x="3021" y="127"/>
                  </a:lnTo>
                  <a:lnTo>
                    <a:pt x="3021" y="139"/>
                  </a:lnTo>
                  <a:lnTo>
                    <a:pt x="3009" y="143"/>
                  </a:lnTo>
                  <a:cubicBezTo>
                    <a:pt x="3009" y="122"/>
                    <a:pt x="3009" y="100"/>
                    <a:pt x="3009" y="79"/>
                  </a:cubicBezTo>
                  <a:cubicBezTo>
                    <a:pt x="3009" y="60"/>
                    <a:pt x="3009" y="38"/>
                    <a:pt x="3009" y="16"/>
                  </a:cubicBezTo>
                  <a:moveTo>
                    <a:pt x="1720" y="12"/>
                  </a:moveTo>
                  <a:lnTo>
                    <a:pt x="1735" y="21"/>
                  </a:lnTo>
                  <a:lnTo>
                    <a:pt x="1773" y="21"/>
                  </a:lnTo>
                  <a:lnTo>
                    <a:pt x="1780" y="12"/>
                  </a:lnTo>
                  <a:lnTo>
                    <a:pt x="1797" y="23"/>
                  </a:lnTo>
                  <a:lnTo>
                    <a:pt x="1788" y="31"/>
                  </a:lnTo>
                  <a:cubicBezTo>
                    <a:pt x="1788" y="52"/>
                    <a:pt x="1790" y="69"/>
                    <a:pt x="1790" y="79"/>
                  </a:cubicBezTo>
                  <a:lnTo>
                    <a:pt x="1776" y="83"/>
                  </a:lnTo>
                  <a:lnTo>
                    <a:pt x="1776" y="74"/>
                  </a:lnTo>
                  <a:lnTo>
                    <a:pt x="1735" y="74"/>
                  </a:lnTo>
                  <a:lnTo>
                    <a:pt x="1735" y="81"/>
                  </a:lnTo>
                  <a:lnTo>
                    <a:pt x="1720" y="86"/>
                  </a:lnTo>
                  <a:cubicBezTo>
                    <a:pt x="1720" y="74"/>
                    <a:pt x="1723" y="60"/>
                    <a:pt x="1723" y="47"/>
                  </a:cubicBezTo>
                  <a:cubicBezTo>
                    <a:pt x="1723" y="35"/>
                    <a:pt x="1720" y="23"/>
                    <a:pt x="1720" y="12"/>
                  </a:cubicBezTo>
                  <a:moveTo>
                    <a:pt x="1620" y="12"/>
                  </a:moveTo>
                  <a:lnTo>
                    <a:pt x="1634" y="21"/>
                  </a:lnTo>
                  <a:lnTo>
                    <a:pt x="1675" y="21"/>
                  </a:lnTo>
                  <a:lnTo>
                    <a:pt x="1682" y="12"/>
                  </a:lnTo>
                  <a:lnTo>
                    <a:pt x="1699" y="23"/>
                  </a:lnTo>
                  <a:lnTo>
                    <a:pt x="1689" y="31"/>
                  </a:lnTo>
                  <a:cubicBezTo>
                    <a:pt x="1689" y="55"/>
                    <a:pt x="1689" y="72"/>
                    <a:pt x="1689" y="79"/>
                  </a:cubicBezTo>
                  <a:lnTo>
                    <a:pt x="1675" y="86"/>
                  </a:lnTo>
                  <a:lnTo>
                    <a:pt x="1675" y="74"/>
                  </a:lnTo>
                  <a:lnTo>
                    <a:pt x="1634" y="74"/>
                  </a:lnTo>
                  <a:lnTo>
                    <a:pt x="1634" y="83"/>
                  </a:lnTo>
                  <a:lnTo>
                    <a:pt x="1620" y="91"/>
                  </a:lnTo>
                  <a:cubicBezTo>
                    <a:pt x="1620" y="76"/>
                    <a:pt x="1620" y="64"/>
                    <a:pt x="1620" y="50"/>
                  </a:cubicBezTo>
                  <a:cubicBezTo>
                    <a:pt x="1620" y="35"/>
                    <a:pt x="1620" y="23"/>
                    <a:pt x="1620" y="12"/>
                  </a:cubicBezTo>
                  <a:moveTo>
                    <a:pt x="864" y="12"/>
                  </a:moveTo>
                  <a:lnTo>
                    <a:pt x="878" y="21"/>
                  </a:lnTo>
                  <a:lnTo>
                    <a:pt x="928" y="21"/>
                  </a:lnTo>
                  <a:lnTo>
                    <a:pt x="938" y="12"/>
                  </a:lnTo>
                  <a:lnTo>
                    <a:pt x="950" y="26"/>
                  </a:lnTo>
                  <a:lnTo>
                    <a:pt x="943" y="31"/>
                  </a:lnTo>
                  <a:lnTo>
                    <a:pt x="943" y="120"/>
                  </a:lnTo>
                  <a:cubicBezTo>
                    <a:pt x="943" y="134"/>
                    <a:pt x="943" y="148"/>
                    <a:pt x="943" y="163"/>
                  </a:cubicBezTo>
                  <a:lnTo>
                    <a:pt x="931" y="167"/>
                  </a:lnTo>
                  <a:lnTo>
                    <a:pt x="931" y="26"/>
                  </a:lnTo>
                  <a:lnTo>
                    <a:pt x="878" y="26"/>
                  </a:lnTo>
                  <a:lnTo>
                    <a:pt x="878" y="170"/>
                  </a:lnTo>
                  <a:lnTo>
                    <a:pt x="864" y="177"/>
                  </a:lnTo>
                  <a:cubicBezTo>
                    <a:pt x="864" y="163"/>
                    <a:pt x="864" y="136"/>
                    <a:pt x="864" y="98"/>
                  </a:cubicBezTo>
                  <a:cubicBezTo>
                    <a:pt x="864" y="57"/>
                    <a:pt x="864" y="28"/>
                    <a:pt x="864" y="12"/>
                  </a:cubicBezTo>
                  <a:moveTo>
                    <a:pt x="3825" y="9"/>
                  </a:moveTo>
                  <a:lnTo>
                    <a:pt x="3844" y="31"/>
                  </a:lnTo>
                  <a:lnTo>
                    <a:pt x="3772" y="31"/>
                  </a:lnTo>
                  <a:lnTo>
                    <a:pt x="3789" y="40"/>
                  </a:lnTo>
                  <a:cubicBezTo>
                    <a:pt x="3782" y="43"/>
                    <a:pt x="3772" y="50"/>
                    <a:pt x="3765" y="60"/>
                  </a:cubicBezTo>
                  <a:cubicBezTo>
                    <a:pt x="3756" y="69"/>
                    <a:pt x="3744" y="81"/>
                    <a:pt x="3732" y="91"/>
                  </a:cubicBezTo>
                  <a:lnTo>
                    <a:pt x="3816" y="88"/>
                  </a:lnTo>
                  <a:cubicBezTo>
                    <a:pt x="3808" y="79"/>
                    <a:pt x="3801" y="69"/>
                    <a:pt x="3792" y="60"/>
                  </a:cubicBezTo>
                  <a:lnTo>
                    <a:pt x="3794" y="55"/>
                  </a:lnTo>
                  <a:cubicBezTo>
                    <a:pt x="3823" y="76"/>
                    <a:pt x="3840" y="88"/>
                    <a:pt x="3840" y="95"/>
                  </a:cubicBezTo>
                  <a:cubicBezTo>
                    <a:pt x="3842" y="103"/>
                    <a:pt x="3840" y="107"/>
                    <a:pt x="3837" y="112"/>
                  </a:cubicBezTo>
                  <a:cubicBezTo>
                    <a:pt x="3832" y="115"/>
                    <a:pt x="3830" y="117"/>
                    <a:pt x="3830" y="117"/>
                  </a:cubicBezTo>
                  <a:cubicBezTo>
                    <a:pt x="3828" y="117"/>
                    <a:pt x="3828" y="115"/>
                    <a:pt x="3828" y="112"/>
                  </a:cubicBezTo>
                  <a:cubicBezTo>
                    <a:pt x="3825" y="107"/>
                    <a:pt x="3820" y="100"/>
                    <a:pt x="3818" y="93"/>
                  </a:cubicBezTo>
                  <a:cubicBezTo>
                    <a:pt x="3801" y="95"/>
                    <a:pt x="3787" y="95"/>
                    <a:pt x="3772" y="98"/>
                  </a:cubicBezTo>
                  <a:lnTo>
                    <a:pt x="3789" y="105"/>
                  </a:lnTo>
                  <a:lnTo>
                    <a:pt x="3782" y="112"/>
                  </a:lnTo>
                  <a:lnTo>
                    <a:pt x="3782" y="146"/>
                  </a:lnTo>
                  <a:lnTo>
                    <a:pt x="3808" y="146"/>
                  </a:lnTo>
                  <a:lnTo>
                    <a:pt x="3820" y="134"/>
                  </a:lnTo>
                  <a:lnTo>
                    <a:pt x="3840" y="153"/>
                  </a:lnTo>
                  <a:lnTo>
                    <a:pt x="3782" y="153"/>
                  </a:lnTo>
                  <a:lnTo>
                    <a:pt x="3782" y="201"/>
                  </a:lnTo>
                  <a:lnTo>
                    <a:pt x="3840" y="192"/>
                  </a:lnTo>
                  <a:lnTo>
                    <a:pt x="3842" y="196"/>
                  </a:lnTo>
                  <a:cubicBezTo>
                    <a:pt x="3763" y="215"/>
                    <a:pt x="3720" y="230"/>
                    <a:pt x="3715" y="235"/>
                  </a:cubicBezTo>
                  <a:lnTo>
                    <a:pt x="3703" y="215"/>
                  </a:lnTo>
                  <a:cubicBezTo>
                    <a:pt x="3715" y="213"/>
                    <a:pt x="3736" y="211"/>
                    <a:pt x="3768" y="206"/>
                  </a:cubicBezTo>
                  <a:lnTo>
                    <a:pt x="3768" y="153"/>
                  </a:lnTo>
                  <a:lnTo>
                    <a:pt x="3727" y="153"/>
                  </a:lnTo>
                  <a:lnTo>
                    <a:pt x="3715" y="155"/>
                  </a:lnTo>
                  <a:lnTo>
                    <a:pt x="3708" y="146"/>
                  </a:lnTo>
                  <a:lnTo>
                    <a:pt x="3768" y="146"/>
                  </a:lnTo>
                  <a:lnTo>
                    <a:pt x="3768" y="98"/>
                  </a:lnTo>
                  <a:cubicBezTo>
                    <a:pt x="3741" y="100"/>
                    <a:pt x="3727" y="105"/>
                    <a:pt x="3722" y="110"/>
                  </a:cubicBezTo>
                  <a:lnTo>
                    <a:pt x="3712" y="91"/>
                  </a:lnTo>
                  <a:cubicBezTo>
                    <a:pt x="3722" y="91"/>
                    <a:pt x="3732" y="83"/>
                    <a:pt x="3744" y="69"/>
                  </a:cubicBezTo>
                  <a:cubicBezTo>
                    <a:pt x="3753" y="57"/>
                    <a:pt x="3760" y="43"/>
                    <a:pt x="3768" y="31"/>
                  </a:cubicBezTo>
                  <a:lnTo>
                    <a:pt x="3741" y="31"/>
                  </a:lnTo>
                  <a:cubicBezTo>
                    <a:pt x="3732" y="31"/>
                    <a:pt x="3724" y="31"/>
                    <a:pt x="3717" y="33"/>
                  </a:cubicBezTo>
                  <a:lnTo>
                    <a:pt x="3708" y="23"/>
                  </a:lnTo>
                  <a:lnTo>
                    <a:pt x="3811" y="23"/>
                  </a:lnTo>
                  <a:lnTo>
                    <a:pt x="3825" y="9"/>
                  </a:lnTo>
                  <a:close/>
                  <a:moveTo>
                    <a:pt x="1166" y="9"/>
                  </a:moveTo>
                  <a:lnTo>
                    <a:pt x="1183" y="19"/>
                  </a:lnTo>
                  <a:lnTo>
                    <a:pt x="1245" y="19"/>
                  </a:lnTo>
                  <a:lnTo>
                    <a:pt x="1252" y="9"/>
                  </a:lnTo>
                  <a:lnTo>
                    <a:pt x="1267" y="23"/>
                  </a:lnTo>
                  <a:lnTo>
                    <a:pt x="1260" y="28"/>
                  </a:lnTo>
                  <a:cubicBezTo>
                    <a:pt x="1260" y="38"/>
                    <a:pt x="1257" y="47"/>
                    <a:pt x="1257" y="60"/>
                  </a:cubicBezTo>
                  <a:cubicBezTo>
                    <a:pt x="1257" y="69"/>
                    <a:pt x="1255" y="79"/>
                    <a:pt x="1252" y="83"/>
                  </a:cubicBezTo>
                  <a:cubicBezTo>
                    <a:pt x="1248" y="88"/>
                    <a:pt x="1243" y="93"/>
                    <a:pt x="1233" y="98"/>
                  </a:cubicBezTo>
                  <a:cubicBezTo>
                    <a:pt x="1228" y="88"/>
                    <a:pt x="1221" y="81"/>
                    <a:pt x="1209" y="76"/>
                  </a:cubicBezTo>
                  <a:lnTo>
                    <a:pt x="1209" y="74"/>
                  </a:lnTo>
                  <a:cubicBezTo>
                    <a:pt x="1219" y="76"/>
                    <a:pt x="1226" y="76"/>
                    <a:pt x="1231" y="76"/>
                  </a:cubicBezTo>
                  <a:cubicBezTo>
                    <a:pt x="1233" y="76"/>
                    <a:pt x="1238" y="76"/>
                    <a:pt x="1238" y="74"/>
                  </a:cubicBezTo>
                  <a:cubicBezTo>
                    <a:pt x="1240" y="74"/>
                    <a:pt x="1243" y="67"/>
                    <a:pt x="1243" y="60"/>
                  </a:cubicBezTo>
                  <a:cubicBezTo>
                    <a:pt x="1243" y="50"/>
                    <a:pt x="1245" y="38"/>
                    <a:pt x="1245" y="23"/>
                  </a:cubicBezTo>
                  <a:lnTo>
                    <a:pt x="1180" y="23"/>
                  </a:lnTo>
                  <a:lnTo>
                    <a:pt x="1180" y="107"/>
                  </a:lnTo>
                  <a:lnTo>
                    <a:pt x="1252" y="107"/>
                  </a:lnTo>
                  <a:lnTo>
                    <a:pt x="1260" y="98"/>
                  </a:lnTo>
                  <a:lnTo>
                    <a:pt x="1276" y="112"/>
                  </a:lnTo>
                  <a:lnTo>
                    <a:pt x="1267" y="120"/>
                  </a:lnTo>
                  <a:cubicBezTo>
                    <a:pt x="1257" y="143"/>
                    <a:pt x="1248" y="163"/>
                    <a:pt x="1238" y="177"/>
                  </a:cubicBezTo>
                  <a:cubicBezTo>
                    <a:pt x="1257" y="196"/>
                    <a:pt x="1276" y="208"/>
                    <a:pt x="1298" y="211"/>
                  </a:cubicBezTo>
                  <a:lnTo>
                    <a:pt x="1298" y="215"/>
                  </a:lnTo>
                  <a:cubicBezTo>
                    <a:pt x="1286" y="218"/>
                    <a:pt x="1279" y="220"/>
                    <a:pt x="1276" y="227"/>
                  </a:cubicBezTo>
                  <a:cubicBezTo>
                    <a:pt x="1260" y="215"/>
                    <a:pt x="1245" y="203"/>
                    <a:pt x="1231" y="187"/>
                  </a:cubicBezTo>
                  <a:cubicBezTo>
                    <a:pt x="1216" y="201"/>
                    <a:pt x="1200" y="215"/>
                    <a:pt x="1180" y="227"/>
                  </a:cubicBezTo>
                  <a:lnTo>
                    <a:pt x="1180" y="235"/>
                  </a:lnTo>
                  <a:lnTo>
                    <a:pt x="1166" y="240"/>
                  </a:lnTo>
                  <a:cubicBezTo>
                    <a:pt x="1166" y="215"/>
                    <a:pt x="1166" y="196"/>
                    <a:pt x="1166" y="180"/>
                  </a:cubicBezTo>
                  <a:lnTo>
                    <a:pt x="1166" y="60"/>
                  </a:lnTo>
                  <a:cubicBezTo>
                    <a:pt x="1166" y="40"/>
                    <a:pt x="1166" y="26"/>
                    <a:pt x="1166" y="9"/>
                  </a:cubicBezTo>
                  <a:moveTo>
                    <a:pt x="2270" y="9"/>
                  </a:moveTo>
                  <a:cubicBezTo>
                    <a:pt x="2289" y="19"/>
                    <a:pt x="2301" y="26"/>
                    <a:pt x="2301" y="31"/>
                  </a:cubicBezTo>
                  <a:cubicBezTo>
                    <a:pt x="2304" y="35"/>
                    <a:pt x="2301" y="40"/>
                    <a:pt x="2299" y="43"/>
                  </a:cubicBezTo>
                  <a:cubicBezTo>
                    <a:pt x="2296" y="47"/>
                    <a:pt x="2294" y="50"/>
                    <a:pt x="2292" y="50"/>
                  </a:cubicBezTo>
                  <a:cubicBezTo>
                    <a:pt x="2289" y="50"/>
                    <a:pt x="2289" y="47"/>
                    <a:pt x="2287" y="40"/>
                  </a:cubicBezTo>
                  <a:cubicBezTo>
                    <a:pt x="2284" y="33"/>
                    <a:pt x="2277" y="21"/>
                    <a:pt x="2268" y="9"/>
                  </a:cubicBezTo>
                  <a:lnTo>
                    <a:pt x="2270" y="9"/>
                  </a:lnTo>
                  <a:close/>
                  <a:moveTo>
                    <a:pt x="813" y="7"/>
                  </a:moveTo>
                  <a:cubicBezTo>
                    <a:pt x="832" y="16"/>
                    <a:pt x="842" y="26"/>
                    <a:pt x="844" y="31"/>
                  </a:cubicBezTo>
                  <a:cubicBezTo>
                    <a:pt x="847" y="38"/>
                    <a:pt x="847" y="43"/>
                    <a:pt x="844" y="45"/>
                  </a:cubicBezTo>
                  <a:cubicBezTo>
                    <a:pt x="842" y="47"/>
                    <a:pt x="840" y="50"/>
                    <a:pt x="837" y="50"/>
                  </a:cubicBezTo>
                  <a:cubicBezTo>
                    <a:pt x="835" y="50"/>
                    <a:pt x="832" y="45"/>
                    <a:pt x="830" y="40"/>
                  </a:cubicBezTo>
                  <a:cubicBezTo>
                    <a:pt x="828" y="31"/>
                    <a:pt x="820" y="21"/>
                    <a:pt x="813" y="9"/>
                  </a:cubicBezTo>
                  <a:lnTo>
                    <a:pt x="813" y="7"/>
                  </a:lnTo>
                  <a:close/>
                  <a:moveTo>
                    <a:pt x="3643" y="7"/>
                  </a:moveTo>
                  <a:lnTo>
                    <a:pt x="3664" y="28"/>
                  </a:lnTo>
                  <a:lnTo>
                    <a:pt x="3566" y="28"/>
                  </a:lnTo>
                  <a:cubicBezTo>
                    <a:pt x="3559" y="35"/>
                    <a:pt x="3556" y="40"/>
                    <a:pt x="3554" y="43"/>
                  </a:cubicBezTo>
                  <a:lnTo>
                    <a:pt x="3568" y="52"/>
                  </a:lnTo>
                  <a:lnTo>
                    <a:pt x="3561" y="60"/>
                  </a:lnTo>
                  <a:lnTo>
                    <a:pt x="3561" y="100"/>
                  </a:lnTo>
                  <a:cubicBezTo>
                    <a:pt x="3561" y="107"/>
                    <a:pt x="3561" y="117"/>
                    <a:pt x="3564" y="124"/>
                  </a:cubicBezTo>
                  <a:lnTo>
                    <a:pt x="3544" y="132"/>
                  </a:lnTo>
                  <a:cubicBezTo>
                    <a:pt x="3547" y="110"/>
                    <a:pt x="3547" y="93"/>
                    <a:pt x="3547" y="83"/>
                  </a:cubicBezTo>
                  <a:lnTo>
                    <a:pt x="3547" y="50"/>
                  </a:lnTo>
                  <a:cubicBezTo>
                    <a:pt x="3530" y="69"/>
                    <a:pt x="3516" y="86"/>
                    <a:pt x="3496" y="98"/>
                  </a:cubicBezTo>
                  <a:cubicBezTo>
                    <a:pt x="3480" y="107"/>
                    <a:pt x="3460" y="117"/>
                    <a:pt x="3441" y="127"/>
                  </a:cubicBezTo>
                  <a:lnTo>
                    <a:pt x="3439" y="122"/>
                  </a:lnTo>
                  <a:cubicBezTo>
                    <a:pt x="3460" y="110"/>
                    <a:pt x="3480" y="98"/>
                    <a:pt x="3496" y="83"/>
                  </a:cubicBezTo>
                  <a:cubicBezTo>
                    <a:pt x="3516" y="67"/>
                    <a:pt x="3532" y="50"/>
                    <a:pt x="3547" y="28"/>
                  </a:cubicBezTo>
                  <a:lnTo>
                    <a:pt x="3477" y="28"/>
                  </a:lnTo>
                  <a:cubicBezTo>
                    <a:pt x="3470" y="28"/>
                    <a:pt x="3463" y="28"/>
                    <a:pt x="3456" y="31"/>
                  </a:cubicBezTo>
                  <a:lnTo>
                    <a:pt x="3446" y="21"/>
                  </a:lnTo>
                  <a:lnTo>
                    <a:pt x="3628" y="21"/>
                  </a:lnTo>
                  <a:lnTo>
                    <a:pt x="3643" y="7"/>
                  </a:lnTo>
                  <a:close/>
                  <a:moveTo>
                    <a:pt x="2160" y="7"/>
                  </a:moveTo>
                  <a:lnTo>
                    <a:pt x="2184" y="19"/>
                  </a:lnTo>
                  <a:lnTo>
                    <a:pt x="2174" y="23"/>
                  </a:lnTo>
                  <a:cubicBezTo>
                    <a:pt x="2164" y="40"/>
                    <a:pt x="2150" y="64"/>
                    <a:pt x="2131" y="98"/>
                  </a:cubicBezTo>
                  <a:lnTo>
                    <a:pt x="2172" y="93"/>
                  </a:lnTo>
                  <a:cubicBezTo>
                    <a:pt x="2181" y="74"/>
                    <a:pt x="2188" y="60"/>
                    <a:pt x="2191" y="47"/>
                  </a:cubicBezTo>
                  <a:lnTo>
                    <a:pt x="2210" y="62"/>
                  </a:lnTo>
                  <a:lnTo>
                    <a:pt x="2203" y="67"/>
                  </a:lnTo>
                  <a:cubicBezTo>
                    <a:pt x="2184" y="100"/>
                    <a:pt x="2162" y="129"/>
                    <a:pt x="2143" y="153"/>
                  </a:cubicBezTo>
                  <a:cubicBezTo>
                    <a:pt x="2164" y="148"/>
                    <a:pt x="2186" y="146"/>
                    <a:pt x="2205" y="141"/>
                  </a:cubicBezTo>
                  <a:lnTo>
                    <a:pt x="2205" y="146"/>
                  </a:lnTo>
                  <a:cubicBezTo>
                    <a:pt x="2191" y="148"/>
                    <a:pt x="2176" y="155"/>
                    <a:pt x="2162" y="160"/>
                  </a:cubicBezTo>
                  <a:cubicBezTo>
                    <a:pt x="2148" y="167"/>
                    <a:pt x="2138" y="172"/>
                    <a:pt x="2133" y="177"/>
                  </a:cubicBezTo>
                  <a:lnTo>
                    <a:pt x="2119" y="155"/>
                  </a:lnTo>
                  <a:cubicBezTo>
                    <a:pt x="2124" y="155"/>
                    <a:pt x="2131" y="151"/>
                    <a:pt x="2138" y="141"/>
                  </a:cubicBezTo>
                  <a:cubicBezTo>
                    <a:pt x="2148" y="134"/>
                    <a:pt x="2157" y="120"/>
                    <a:pt x="2169" y="98"/>
                  </a:cubicBezTo>
                  <a:cubicBezTo>
                    <a:pt x="2162" y="100"/>
                    <a:pt x="2157" y="103"/>
                    <a:pt x="2148" y="105"/>
                  </a:cubicBezTo>
                  <a:cubicBezTo>
                    <a:pt x="2140" y="105"/>
                    <a:pt x="2136" y="110"/>
                    <a:pt x="2128" y="115"/>
                  </a:cubicBezTo>
                  <a:lnTo>
                    <a:pt x="2116" y="98"/>
                  </a:lnTo>
                  <a:cubicBezTo>
                    <a:pt x="2124" y="95"/>
                    <a:pt x="2131" y="83"/>
                    <a:pt x="2140" y="62"/>
                  </a:cubicBezTo>
                  <a:cubicBezTo>
                    <a:pt x="2150" y="38"/>
                    <a:pt x="2157" y="21"/>
                    <a:pt x="2160" y="7"/>
                  </a:cubicBezTo>
                  <a:moveTo>
                    <a:pt x="1003" y="7"/>
                  </a:moveTo>
                  <a:lnTo>
                    <a:pt x="1024" y="16"/>
                  </a:lnTo>
                  <a:lnTo>
                    <a:pt x="1017" y="23"/>
                  </a:lnTo>
                  <a:lnTo>
                    <a:pt x="1017" y="215"/>
                  </a:lnTo>
                  <a:cubicBezTo>
                    <a:pt x="1017" y="223"/>
                    <a:pt x="1015" y="227"/>
                    <a:pt x="1012" y="232"/>
                  </a:cubicBezTo>
                  <a:cubicBezTo>
                    <a:pt x="1010" y="237"/>
                    <a:pt x="1003" y="240"/>
                    <a:pt x="996" y="242"/>
                  </a:cubicBezTo>
                  <a:cubicBezTo>
                    <a:pt x="991" y="232"/>
                    <a:pt x="981" y="225"/>
                    <a:pt x="964" y="220"/>
                  </a:cubicBezTo>
                  <a:lnTo>
                    <a:pt x="964" y="215"/>
                  </a:lnTo>
                  <a:cubicBezTo>
                    <a:pt x="984" y="218"/>
                    <a:pt x="993" y="220"/>
                    <a:pt x="998" y="218"/>
                  </a:cubicBezTo>
                  <a:cubicBezTo>
                    <a:pt x="1000" y="218"/>
                    <a:pt x="1003" y="215"/>
                    <a:pt x="1003" y="211"/>
                  </a:cubicBezTo>
                  <a:lnTo>
                    <a:pt x="1003" y="50"/>
                  </a:lnTo>
                  <a:cubicBezTo>
                    <a:pt x="1003" y="31"/>
                    <a:pt x="1003" y="16"/>
                    <a:pt x="1003" y="7"/>
                  </a:cubicBezTo>
                  <a:moveTo>
                    <a:pt x="3343" y="4"/>
                  </a:moveTo>
                  <a:lnTo>
                    <a:pt x="3357" y="19"/>
                  </a:lnTo>
                  <a:lnTo>
                    <a:pt x="3350" y="26"/>
                  </a:lnTo>
                  <a:cubicBezTo>
                    <a:pt x="3350" y="64"/>
                    <a:pt x="3350" y="88"/>
                    <a:pt x="3350" y="100"/>
                  </a:cubicBezTo>
                  <a:lnTo>
                    <a:pt x="3336" y="107"/>
                  </a:lnTo>
                  <a:lnTo>
                    <a:pt x="3336" y="95"/>
                  </a:lnTo>
                  <a:lnTo>
                    <a:pt x="3244" y="95"/>
                  </a:lnTo>
                  <a:lnTo>
                    <a:pt x="3244" y="105"/>
                  </a:lnTo>
                  <a:lnTo>
                    <a:pt x="3230" y="110"/>
                  </a:lnTo>
                  <a:cubicBezTo>
                    <a:pt x="3230" y="93"/>
                    <a:pt x="3230" y="76"/>
                    <a:pt x="3230" y="60"/>
                  </a:cubicBezTo>
                  <a:cubicBezTo>
                    <a:pt x="3230" y="43"/>
                    <a:pt x="3230" y="23"/>
                    <a:pt x="3230" y="7"/>
                  </a:cubicBezTo>
                  <a:lnTo>
                    <a:pt x="3247" y="16"/>
                  </a:lnTo>
                  <a:lnTo>
                    <a:pt x="3333" y="16"/>
                  </a:lnTo>
                  <a:lnTo>
                    <a:pt x="3343" y="4"/>
                  </a:lnTo>
                  <a:close/>
                  <a:moveTo>
                    <a:pt x="3907" y="4"/>
                  </a:moveTo>
                  <a:lnTo>
                    <a:pt x="3931" y="14"/>
                  </a:lnTo>
                  <a:lnTo>
                    <a:pt x="3921" y="21"/>
                  </a:lnTo>
                  <a:lnTo>
                    <a:pt x="3921" y="211"/>
                  </a:lnTo>
                  <a:cubicBezTo>
                    <a:pt x="3924" y="227"/>
                    <a:pt x="3916" y="240"/>
                    <a:pt x="3900" y="244"/>
                  </a:cubicBezTo>
                  <a:cubicBezTo>
                    <a:pt x="3897" y="232"/>
                    <a:pt x="3888" y="225"/>
                    <a:pt x="3866" y="220"/>
                  </a:cubicBezTo>
                  <a:lnTo>
                    <a:pt x="3866" y="215"/>
                  </a:lnTo>
                  <a:cubicBezTo>
                    <a:pt x="3876" y="218"/>
                    <a:pt x="3885" y="218"/>
                    <a:pt x="3895" y="218"/>
                  </a:cubicBezTo>
                  <a:cubicBezTo>
                    <a:pt x="3900" y="218"/>
                    <a:pt x="3902" y="218"/>
                    <a:pt x="3907" y="215"/>
                  </a:cubicBezTo>
                  <a:cubicBezTo>
                    <a:pt x="3909" y="215"/>
                    <a:pt x="3909" y="211"/>
                    <a:pt x="3909" y="201"/>
                  </a:cubicBezTo>
                  <a:lnTo>
                    <a:pt x="3909" y="38"/>
                  </a:lnTo>
                  <a:cubicBezTo>
                    <a:pt x="3909" y="28"/>
                    <a:pt x="3909" y="16"/>
                    <a:pt x="3907" y="4"/>
                  </a:cubicBezTo>
                  <a:moveTo>
                    <a:pt x="2520" y="4"/>
                  </a:moveTo>
                  <a:cubicBezTo>
                    <a:pt x="2536" y="14"/>
                    <a:pt x="2546" y="21"/>
                    <a:pt x="2548" y="26"/>
                  </a:cubicBezTo>
                  <a:cubicBezTo>
                    <a:pt x="2551" y="28"/>
                    <a:pt x="2551" y="31"/>
                    <a:pt x="2551" y="33"/>
                  </a:cubicBezTo>
                  <a:cubicBezTo>
                    <a:pt x="2551" y="38"/>
                    <a:pt x="2551" y="40"/>
                    <a:pt x="2548" y="45"/>
                  </a:cubicBezTo>
                  <a:cubicBezTo>
                    <a:pt x="2546" y="47"/>
                    <a:pt x="2544" y="50"/>
                    <a:pt x="2544" y="50"/>
                  </a:cubicBezTo>
                  <a:cubicBezTo>
                    <a:pt x="2539" y="50"/>
                    <a:pt x="2539" y="47"/>
                    <a:pt x="2536" y="40"/>
                  </a:cubicBezTo>
                  <a:cubicBezTo>
                    <a:pt x="2534" y="33"/>
                    <a:pt x="2527" y="21"/>
                    <a:pt x="2515" y="7"/>
                  </a:cubicBezTo>
                  <a:lnTo>
                    <a:pt x="2520" y="4"/>
                  </a:lnTo>
                  <a:close/>
                  <a:moveTo>
                    <a:pt x="2424" y="4"/>
                  </a:moveTo>
                  <a:lnTo>
                    <a:pt x="2448" y="14"/>
                  </a:lnTo>
                  <a:lnTo>
                    <a:pt x="2438" y="23"/>
                  </a:lnTo>
                  <a:lnTo>
                    <a:pt x="2438" y="64"/>
                  </a:lnTo>
                  <a:lnTo>
                    <a:pt x="2452" y="64"/>
                  </a:lnTo>
                  <a:lnTo>
                    <a:pt x="2462" y="52"/>
                  </a:lnTo>
                  <a:lnTo>
                    <a:pt x="2481" y="69"/>
                  </a:lnTo>
                  <a:lnTo>
                    <a:pt x="2438" y="69"/>
                  </a:lnTo>
                  <a:lnTo>
                    <a:pt x="2438" y="117"/>
                  </a:lnTo>
                  <a:lnTo>
                    <a:pt x="2476" y="103"/>
                  </a:lnTo>
                  <a:lnTo>
                    <a:pt x="2476" y="107"/>
                  </a:lnTo>
                  <a:lnTo>
                    <a:pt x="2438" y="127"/>
                  </a:lnTo>
                  <a:lnTo>
                    <a:pt x="2438" y="215"/>
                  </a:lnTo>
                  <a:cubicBezTo>
                    <a:pt x="2438" y="227"/>
                    <a:pt x="2431" y="237"/>
                    <a:pt x="2416" y="244"/>
                  </a:cubicBezTo>
                  <a:cubicBezTo>
                    <a:pt x="2416" y="235"/>
                    <a:pt x="2404" y="227"/>
                    <a:pt x="2385" y="220"/>
                  </a:cubicBezTo>
                  <a:lnTo>
                    <a:pt x="2385" y="215"/>
                  </a:lnTo>
                  <a:cubicBezTo>
                    <a:pt x="2404" y="218"/>
                    <a:pt x="2416" y="220"/>
                    <a:pt x="2419" y="218"/>
                  </a:cubicBezTo>
                  <a:cubicBezTo>
                    <a:pt x="2424" y="218"/>
                    <a:pt x="2424" y="213"/>
                    <a:pt x="2424" y="208"/>
                  </a:cubicBezTo>
                  <a:lnTo>
                    <a:pt x="2424" y="134"/>
                  </a:lnTo>
                  <a:cubicBezTo>
                    <a:pt x="2400" y="146"/>
                    <a:pt x="2390" y="153"/>
                    <a:pt x="2390" y="155"/>
                  </a:cubicBezTo>
                  <a:lnTo>
                    <a:pt x="2376" y="136"/>
                  </a:lnTo>
                  <a:cubicBezTo>
                    <a:pt x="2380" y="136"/>
                    <a:pt x="2397" y="132"/>
                    <a:pt x="2424" y="122"/>
                  </a:cubicBezTo>
                  <a:lnTo>
                    <a:pt x="2424" y="69"/>
                  </a:lnTo>
                  <a:lnTo>
                    <a:pt x="2397" y="69"/>
                  </a:lnTo>
                  <a:lnTo>
                    <a:pt x="2385" y="72"/>
                  </a:lnTo>
                  <a:lnTo>
                    <a:pt x="2378" y="64"/>
                  </a:lnTo>
                  <a:lnTo>
                    <a:pt x="2424" y="64"/>
                  </a:lnTo>
                  <a:cubicBezTo>
                    <a:pt x="2424" y="40"/>
                    <a:pt x="2424" y="21"/>
                    <a:pt x="2424" y="4"/>
                  </a:cubicBezTo>
                  <a:moveTo>
                    <a:pt x="1104" y="4"/>
                  </a:moveTo>
                  <a:lnTo>
                    <a:pt x="1128" y="16"/>
                  </a:lnTo>
                  <a:lnTo>
                    <a:pt x="1118" y="23"/>
                  </a:lnTo>
                  <a:lnTo>
                    <a:pt x="1118" y="64"/>
                  </a:lnTo>
                  <a:lnTo>
                    <a:pt x="1132" y="64"/>
                  </a:lnTo>
                  <a:lnTo>
                    <a:pt x="1142" y="52"/>
                  </a:lnTo>
                  <a:lnTo>
                    <a:pt x="1161" y="69"/>
                  </a:lnTo>
                  <a:lnTo>
                    <a:pt x="1118" y="69"/>
                  </a:lnTo>
                  <a:lnTo>
                    <a:pt x="1118" y="117"/>
                  </a:lnTo>
                  <a:lnTo>
                    <a:pt x="1156" y="103"/>
                  </a:lnTo>
                  <a:lnTo>
                    <a:pt x="1156" y="107"/>
                  </a:lnTo>
                  <a:lnTo>
                    <a:pt x="1118" y="127"/>
                  </a:lnTo>
                  <a:lnTo>
                    <a:pt x="1118" y="220"/>
                  </a:lnTo>
                  <a:cubicBezTo>
                    <a:pt x="1118" y="232"/>
                    <a:pt x="1111" y="240"/>
                    <a:pt x="1096" y="244"/>
                  </a:cubicBezTo>
                  <a:cubicBezTo>
                    <a:pt x="1096" y="235"/>
                    <a:pt x="1084" y="227"/>
                    <a:pt x="1065" y="223"/>
                  </a:cubicBezTo>
                  <a:lnTo>
                    <a:pt x="1065" y="215"/>
                  </a:lnTo>
                  <a:cubicBezTo>
                    <a:pt x="1082" y="220"/>
                    <a:pt x="1092" y="220"/>
                    <a:pt x="1096" y="220"/>
                  </a:cubicBezTo>
                  <a:cubicBezTo>
                    <a:pt x="1101" y="220"/>
                    <a:pt x="1104" y="215"/>
                    <a:pt x="1104" y="208"/>
                  </a:cubicBezTo>
                  <a:lnTo>
                    <a:pt x="1104" y="134"/>
                  </a:lnTo>
                  <a:cubicBezTo>
                    <a:pt x="1082" y="146"/>
                    <a:pt x="1070" y="153"/>
                    <a:pt x="1068" y="155"/>
                  </a:cubicBezTo>
                  <a:lnTo>
                    <a:pt x="1056" y="136"/>
                  </a:lnTo>
                  <a:cubicBezTo>
                    <a:pt x="1060" y="139"/>
                    <a:pt x="1075" y="132"/>
                    <a:pt x="1104" y="122"/>
                  </a:cubicBezTo>
                  <a:lnTo>
                    <a:pt x="1104" y="69"/>
                  </a:lnTo>
                  <a:lnTo>
                    <a:pt x="1075" y="69"/>
                  </a:lnTo>
                  <a:lnTo>
                    <a:pt x="1063" y="72"/>
                  </a:lnTo>
                  <a:lnTo>
                    <a:pt x="1053" y="64"/>
                  </a:lnTo>
                  <a:lnTo>
                    <a:pt x="1104" y="64"/>
                  </a:lnTo>
                  <a:cubicBezTo>
                    <a:pt x="1104" y="40"/>
                    <a:pt x="1104" y="21"/>
                    <a:pt x="1104" y="4"/>
                  </a:cubicBezTo>
                  <a:moveTo>
                    <a:pt x="2001" y="2"/>
                  </a:moveTo>
                  <a:lnTo>
                    <a:pt x="2023" y="16"/>
                  </a:lnTo>
                  <a:cubicBezTo>
                    <a:pt x="2018" y="19"/>
                    <a:pt x="2011" y="33"/>
                    <a:pt x="1999" y="60"/>
                  </a:cubicBezTo>
                  <a:lnTo>
                    <a:pt x="2054" y="60"/>
                  </a:lnTo>
                  <a:lnTo>
                    <a:pt x="2066" y="47"/>
                  </a:lnTo>
                  <a:lnTo>
                    <a:pt x="2080" y="62"/>
                  </a:lnTo>
                  <a:lnTo>
                    <a:pt x="2071" y="69"/>
                  </a:lnTo>
                  <a:cubicBezTo>
                    <a:pt x="2071" y="151"/>
                    <a:pt x="2068" y="196"/>
                    <a:pt x="2066" y="206"/>
                  </a:cubicBezTo>
                  <a:cubicBezTo>
                    <a:pt x="2064" y="218"/>
                    <a:pt x="2059" y="225"/>
                    <a:pt x="2056" y="230"/>
                  </a:cubicBezTo>
                  <a:cubicBezTo>
                    <a:pt x="2052" y="232"/>
                    <a:pt x="2044" y="237"/>
                    <a:pt x="2035" y="240"/>
                  </a:cubicBezTo>
                  <a:cubicBezTo>
                    <a:pt x="2030" y="230"/>
                    <a:pt x="2020" y="220"/>
                    <a:pt x="2001" y="215"/>
                  </a:cubicBezTo>
                  <a:lnTo>
                    <a:pt x="2001" y="211"/>
                  </a:lnTo>
                  <a:cubicBezTo>
                    <a:pt x="2018" y="213"/>
                    <a:pt x="2030" y="215"/>
                    <a:pt x="2037" y="215"/>
                  </a:cubicBezTo>
                  <a:cubicBezTo>
                    <a:pt x="2044" y="215"/>
                    <a:pt x="2049" y="211"/>
                    <a:pt x="2052" y="199"/>
                  </a:cubicBezTo>
                  <a:cubicBezTo>
                    <a:pt x="2054" y="187"/>
                    <a:pt x="2054" y="141"/>
                    <a:pt x="2056" y="64"/>
                  </a:cubicBezTo>
                  <a:lnTo>
                    <a:pt x="1996" y="64"/>
                  </a:lnTo>
                  <a:cubicBezTo>
                    <a:pt x="1984" y="86"/>
                    <a:pt x="1970" y="103"/>
                    <a:pt x="1958" y="115"/>
                  </a:cubicBezTo>
                  <a:lnTo>
                    <a:pt x="1953" y="112"/>
                  </a:lnTo>
                  <a:cubicBezTo>
                    <a:pt x="1968" y="91"/>
                    <a:pt x="1980" y="72"/>
                    <a:pt x="1987" y="55"/>
                  </a:cubicBezTo>
                  <a:cubicBezTo>
                    <a:pt x="1992" y="38"/>
                    <a:pt x="1999" y="21"/>
                    <a:pt x="2001" y="2"/>
                  </a:cubicBezTo>
                  <a:moveTo>
                    <a:pt x="408" y="2"/>
                  </a:moveTo>
                  <a:lnTo>
                    <a:pt x="432" y="14"/>
                  </a:lnTo>
                  <a:lnTo>
                    <a:pt x="422" y="21"/>
                  </a:lnTo>
                  <a:lnTo>
                    <a:pt x="422" y="64"/>
                  </a:lnTo>
                  <a:lnTo>
                    <a:pt x="468" y="64"/>
                  </a:lnTo>
                  <a:lnTo>
                    <a:pt x="482" y="50"/>
                  </a:lnTo>
                  <a:lnTo>
                    <a:pt x="501" y="69"/>
                  </a:lnTo>
                  <a:lnTo>
                    <a:pt x="432" y="69"/>
                  </a:lnTo>
                  <a:cubicBezTo>
                    <a:pt x="441" y="98"/>
                    <a:pt x="453" y="122"/>
                    <a:pt x="468" y="139"/>
                  </a:cubicBezTo>
                  <a:cubicBezTo>
                    <a:pt x="482" y="158"/>
                    <a:pt x="494" y="167"/>
                    <a:pt x="506" y="172"/>
                  </a:cubicBezTo>
                  <a:lnTo>
                    <a:pt x="506" y="177"/>
                  </a:lnTo>
                  <a:cubicBezTo>
                    <a:pt x="494" y="177"/>
                    <a:pt x="487" y="180"/>
                    <a:pt x="484" y="184"/>
                  </a:cubicBezTo>
                  <a:cubicBezTo>
                    <a:pt x="475" y="177"/>
                    <a:pt x="465" y="163"/>
                    <a:pt x="453" y="141"/>
                  </a:cubicBezTo>
                  <a:cubicBezTo>
                    <a:pt x="441" y="120"/>
                    <a:pt x="432" y="95"/>
                    <a:pt x="427" y="69"/>
                  </a:cubicBezTo>
                  <a:lnTo>
                    <a:pt x="422" y="69"/>
                  </a:lnTo>
                  <a:lnTo>
                    <a:pt x="422" y="177"/>
                  </a:lnTo>
                  <a:lnTo>
                    <a:pt x="444" y="177"/>
                  </a:lnTo>
                  <a:lnTo>
                    <a:pt x="456" y="165"/>
                  </a:lnTo>
                  <a:lnTo>
                    <a:pt x="475" y="184"/>
                  </a:lnTo>
                  <a:lnTo>
                    <a:pt x="422" y="184"/>
                  </a:lnTo>
                  <a:lnTo>
                    <a:pt x="422" y="194"/>
                  </a:lnTo>
                  <a:cubicBezTo>
                    <a:pt x="422" y="206"/>
                    <a:pt x="422" y="220"/>
                    <a:pt x="424" y="235"/>
                  </a:cubicBezTo>
                  <a:lnTo>
                    <a:pt x="408" y="242"/>
                  </a:lnTo>
                  <a:cubicBezTo>
                    <a:pt x="408" y="220"/>
                    <a:pt x="408" y="203"/>
                    <a:pt x="408" y="196"/>
                  </a:cubicBezTo>
                  <a:lnTo>
                    <a:pt x="408" y="184"/>
                  </a:lnTo>
                  <a:lnTo>
                    <a:pt x="391" y="184"/>
                  </a:lnTo>
                  <a:cubicBezTo>
                    <a:pt x="384" y="184"/>
                    <a:pt x="374" y="184"/>
                    <a:pt x="367" y="187"/>
                  </a:cubicBezTo>
                  <a:lnTo>
                    <a:pt x="357" y="177"/>
                  </a:lnTo>
                  <a:lnTo>
                    <a:pt x="408" y="177"/>
                  </a:lnTo>
                  <a:lnTo>
                    <a:pt x="408" y="79"/>
                  </a:lnTo>
                  <a:cubicBezTo>
                    <a:pt x="398" y="103"/>
                    <a:pt x="386" y="127"/>
                    <a:pt x="372" y="143"/>
                  </a:cubicBezTo>
                  <a:cubicBezTo>
                    <a:pt x="357" y="163"/>
                    <a:pt x="343" y="177"/>
                    <a:pt x="328" y="192"/>
                  </a:cubicBezTo>
                  <a:lnTo>
                    <a:pt x="324" y="187"/>
                  </a:lnTo>
                  <a:cubicBezTo>
                    <a:pt x="338" y="175"/>
                    <a:pt x="350" y="158"/>
                    <a:pt x="364" y="134"/>
                  </a:cubicBezTo>
                  <a:cubicBezTo>
                    <a:pt x="376" y="112"/>
                    <a:pt x="388" y="91"/>
                    <a:pt x="396" y="69"/>
                  </a:cubicBezTo>
                  <a:lnTo>
                    <a:pt x="372" y="69"/>
                  </a:lnTo>
                  <a:cubicBezTo>
                    <a:pt x="362" y="69"/>
                    <a:pt x="355" y="72"/>
                    <a:pt x="348" y="74"/>
                  </a:cubicBezTo>
                  <a:lnTo>
                    <a:pt x="338" y="64"/>
                  </a:lnTo>
                  <a:lnTo>
                    <a:pt x="408" y="64"/>
                  </a:lnTo>
                  <a:lnTo>
                    <a:pt x="408" y="33"/>
                  </a:lnTo>
                  <a:cubicBezTo>
                    <a:pt x="408" y="26"/>
                    <a:pt x="408" y="16"/>
                    <a:pt x="408" y="2"/>
                  </a:cubicBezTo>
                  <a:moveTo>
                    <a:pt x="1905" y="2"/>
                  </a:moveTo>
                  <a:lnTo>
                    <a:pt x="1929" y="14"/>
                  </a:lnTo>
                  <a:cubicBezTo>
                    <a:pt x="1922" y="19"/>
                    <a:pt x="1912" y="31"/>
                    <a:pt x="1900" y="55"/>
                  </a:cubicBezTo>
                  <a:lnTo>
                    <a:pt x="1934" y="55"/>
                  </a:lnTo>
                  <a:lnTo>
                    <a:pt x="1946" y="45"/>
                  </a:lnTo>
                  <a:lnTo>
                    <a:pt x="1960" y="60"/>
                  </a:lnTo>
                  <a:lnTo>
                    <a:pt x="1951" y="69"/>
                  </a:lnTo>
                  <a:cubicBezTo>
                    <a:pt x="1951" y="148"/>
                    <a:pt x="1951" y="201"/>
                    <a:pt x="1951" y="225"/>
                  </a:cubicBezTo>
                  <a:lnTo>
                    <a:pt x="1936" y="235"/>
                  </a:lnTo>
                  <a:lnTo>
                    <a:pt x="1936" y="213"/>
                  </a:lnTo>
                  <a:lnTo>
                    <a:pt x="1884" y="213"/>
                  </a:lnTo>
                  <a:lnTo>
                    <a:pt x="1884" y="230"/>
                  </a:lnTo>
                  <a:lnTo>
                    <a:pt x="1869" y="237"/>
                  </a:lnTo>
                  <a:cubicBezTo>
                    <a:pt x="1869" y="206"/>
                    <a:pt x="1869" y="175"/>
                    <a:pt x="1869" y="141"/>
                  </a:cubicBezTo>
                  <a:cubicBezTo>
                    <a:pt x="1869" y="110"/>
                    <a:pt x="1869" y="79"/>
                    <a:pt x="1869" y="45"/>
                  </a:cubicBezTo>
                  <a:lnTo>
                    <a:pt x="1884" y="55"/>
                  </a:lnTo>
                  <a:lnTo>
                    <a:pt x="1896" y="55"/>
                  </a:lnTo>
                  <a:cubicBezTo>
                    <a:pt x="1903" y="33"/>
                    <a:pt x="1905" y="14"/>
                    <a:pt x="1905" y="2"/>
                  </a:cubicBezTo>
                  <a:moveTo>
                    <a:pt x="1478" y="2"/>
                  </a:moveTo>
                  <a:lnTo>
                    <a:pt x="1497" y="12"/>
                  </a:lnTo>
                  <a:lnTo>
                    <a:pt x="1488" y="16"/>
                  </a:lnTo>
                  <a:cubicBezTo>
                    <a:pt x="1485" y="23"/>
                    <a:pt x="1483" y="28"/>
                    <a:pt x="1480" y="35"/>
                  </a:cubicBezTo>
                  <a:lnTo>
                    <a:pt x="1533" y="35"/>
                  </a:lnTo>
                  <a:lnTo>
                    <a:pt x="1543" y="26"/>
                  </a:lnTo>
                  <a:lnTo>
                    <a:pt x="1560" y="43"/>
                  </a:lnTo>
                  <a:lnTo>
                    <a:pt x="1528" y="43"/>
                  </a:lnTo>
                  <a:cubicBezTo>
                    <a:pt x="1524" y="60"/>
                    <a:pt x="1516" y="74"/>
                    <a:pt x="1504" y="88"/>
                  </a:cubicBezTo>
                  <a:cubicBezTo>
                    <a:pt x="1516" y="98"/>
                    <a:pt x="1536" y="105"/>
                    <a:pt x="1562" y="107"/>
                  </a:cubicBezTo>
                  <a:lnTo>
                    <a:pt x="1562" y="110"/>
                  </a:lnTo>
                  <a:cubicBezTo>
                    <a:pt x="1552" y="112"/>
                    <a:pt x="1548" y="117"/>
                    <a:pt x="1545" y="122"/>
                  </a:cubicBezTo>
                  <a:cubicBezTo>
                    <a:pt x="1526" y="117"/>
                    <a:pt x="1509" y="107"/>
                    <a:pt x="1497" y="95"/>
                  </a:cubicBezTo>
                  <a:cubicBezTo>
                    <a:pt x="1485" y="107"/>
                    <a:pt x="1468" y="117"/>
                    <a:pt x="1449" y="122"/>
                  </a:cubicBezTo>
                  <a:lnTo>
                    <a:pt x="1449" y="120"/>
                  </a:lnTo>
                  <a:cubicBezTo>
                    <a:pt x="1466" y="110"/>
                    <a:pt x="1478" y="100"/>
                    <a:pt x="1490" y="88"/>
                  </a:cubicBezTo>
                  <a:cubicBezTo>
                    <a:pt x="1483" y="76"/>
                    <a:pt x="1478" y="64"/>
                    <a:pt x="1473" y="47"/>
                  </a:cubicBezTo>
                  <a:cubicBezTo>
                    <a:pt x="1466" y="60"/>
                    <a:pt x="1459" y="69"/>
                    <a:pt x="1449" y="79"/>
                  </a:cubicBezTo>
                  <a:lnTo>
                    <a:pt x="1447" y="76"/>
                  </a:lnTo>
                  <a:cubicBezTo>
                    <a:pt x="1456" y="62"/>
                    <a:pt x="1461" y="50"/>
                    <a:pt x="1466" y="35"/>
                  </a:cubicBezTo>
                  <a:cubicBezTo>
                    <a:pt x="1471" y="21"/>
                    <a:pt x="1476" y="12"/>
                    <a:pt x="1478" y="2"/>
                  </a:cubicBezTo>
                  <a:moveTo>
                    <a:pt x="1368" y="2"/>
                  </a:moveTo>
                  <a:lnTo>
                    <a:pt x="1387" y="9"/>
                  </a:lnTo>
                  <a:lnTo>
                    <a:pt x="1382" y="16"/>
                  </a:lnTo>
                  <a:lnTo>
                    <a:pt x="1382" y="26"/>
                  </a:lnTo>
                  <a:lnTo>
                    <a:pt x="1408" y="26"/>
                  </a:lnTo>
                  <a:cubicBezTo>
                    <a:pt x="1408" y="21"/>
                    <a:pt x="1408" y="12"/>
                    <a:pt x="1406" y="2"/>
                  </a:cubicBezTo>
                  <a:lnTo>
                    <a:pt x="1425" y="9"/>
                  </a:lnTo>
                  <a:lnTo>
                    <a:pt x="1420" y="16"/>
                  </a:lnTo>
                  <a:lnTo>
                    <a:pt x="1420" y="26"/>
                  </a:lnTo>
                  <a:lnTo>
                    <a:pt x="1435" y="26"/>
                  </a:lnTo>
                  <a:lnTo>
                    <a:pt x="1444" y="16"/>
                  </a:lnTo>
                  <a:lnTo>
                    <a:pt x="1459" y="33"/>
                  </a:lnTo>
                  <a:lnTo>
                    <a:pt x="1420" y="33"/>
                  </a:lnTo>
                  <a:cubicBezTo>
                    <a:pt x="1420" y="35"/>
                    <a:pt x="1420" y="38"/>
                    <a:pt x="1420" y="40"/>
                  </a:cubicBezTo>
                  <a:lnTo>
                    <a:pt x="1408" y="45"/>
                  </a:lnTo>
                  <a:lnTo>
                    <a:pt x="1408" y="33"/>
                  </a:lnTo>
                  <a:lnTo>
                    <a:pt x="1382" y="33"/>
                  </a:lnTo>
                  <a:lnTo>
                    <a:pt x="1382" y="40"/>
                  </a:lnTo>
                  <a:lnTo>
                    <a:pt x="1370" y="45"/>
                  </a:lnTo>
                  <a:cubicBezTo>
                    <a:pt x="1370" y="43"/>
                    <a:pt x="1370" y="38"/>
                    <a:pt x="1370" y="33"/>
                  </a:cubicBezTo>
                  <a:lnTo>
                    <a:pt x="1351" y="33"/>
                  </a:lnTo>
                  <a:cubicBezTo>
                    <a:pt x="1346" y="33"/>
                    <a:pt x="1341" y="33"/>
                    <a:pt x="1334" y="35"/>
                  </a:cubicBezTo>
                  <a:lnTo>
                    <a:pt x="1324" y="26"/>
                  </a:lnTo>
                  <a:lnTo>
                    <a:pt x="1370" y="26"/>
                  </a:lnTo>
                  <a:cubicBezTo>
                    <a:pt x="1370" y="16"/>
                    <a:pt x="1368" y="7"/>
                    <a:pt x="1368" y="2"/>
                  </a:cubicBezTo>
                  <a:moveTo>
                    <a:pt x="324" y="2"/>
                  </a:moveTo>
                  <a:lnTo>
                    <a:pt x="345" y="16"/>
                  </a:lnTo>
                  <a:lnTo>
                    <a:pt x="338" y="21"/>
                  </a:lnTo>
                  <a:cubicBezTo>
                    <a:pt x="326" y="43"/>
                    <a:pt x="319" y="62"/>
                    <a:pt x="312" y="74"/>
                  </a:cubicBezTo>
                  <a:lnTo>
                    <a:pt x="328" y="83"/>
                  </a:lnTo>
                  <a:lnTo>
                    <a:pt x="321" y="91"/>
                  </a:lnTo>
                  <a:lnTo>
                    <a:pt x="321" y="235"/>
                  </a:lnTo>
                  <a:lnTo>
                    <a:pt x="307" y="242"/>
                  </a:lnTo>
                  <a:cubicBezTo>
                    <a:pt x="307" y="220"/>
                    <a:pt x="307" y="203"/>
                    <a:pt x="307" y="192"/>
                  </a:cubicBezTo>
                  <a:lnTo>
                    <a:pt x="307" y="83"/>
                  </a:lnTo>
                  <a:cubicBezTo>
                    <a:pt x="295" y="103"/>
                    <a:pt x="283" y="120"/>
                    <a:pt x="266" y="134"/>
                  </a:cubicBezTo>
                  <a:lnTo>
                    <a:pt x="264" y="132"/>
                  </a:lnTo>
                  <a:cubicBezTo>
                    <a:pt x="280" y="112"/>
                    <a:pt x="292" y="88"/>
                    <a:pt x="304" y="60"/>
                  </a:cubicBezTo>
                  <a:cubicBezTo>
                    <a:pt x="316" y="33"/>
                    <a:pt x="321" y="14"/>
                    <a:pt x="324" y="2"/>
                  </a:cubicBezTo>
                  <a:moveTo>
                    <a:pt x="62" y="2"/>
                  </a:moveTo>
                  <a:lnTo>
                    <a:pt x="86" y="16"/>
                  </a:lnTo>
                  <a:lnTo>
                    <a:pt x="76" y="21"/>
                  </a:lnTo>
                  <a:cubicBezTo>
                    <a:pt x="69" y="28"/>
                    <a:pt x="67" y="35"/>
                    <a:pt x="62" y="43"/>
                  </a:cubicBezTo>
                  <a:lnTo>
                    <a:pt x="187" y="43"/>
                  </a:lnTo>
                  <a:lnTo>
                    <a:pt x="204" y="26"/>
                  </a:lnTo>
                  <a:lnTo>
                    <a:pt x="225" y="47"/>
                  </a:lnTo>
                  <a:lnTo>
                    <a:pt x="60" y="47"/>
                  </a:lnTo>
                  <a:cubicBezTo>
                    <a:pt x="43" y="76"/>
                    <a:pt x="26" y="100"/>
                    <a:pt x="4" y="117"/>
                  </a:cubicBezTo>
                  <a:lnTo>
                    <a:pt x="0" y="115"/>
                  </a:lnTo>
                  <a:cubicBezTo>
                    <a:pt x="19" y="93"/>
                    <a:pt x="33" y="74"/>
                    <a:pt x="43" y="52"/>
                  </a:cubicBezTo>
                  <a:cubicBezTo>
                    <a:pt x="52" y="31"/>
                    <a:pt x="60" y="14"/>
                    <a:pt x="62" y="2"/>
                  </a:cubicBezTo>
                  <a:moveTo>
                    <a:pt x="2791" y="2"/>
                  </a:moveTo>
                  <a:lnTo>
                    <a:pt x="2810" y="14"/>
                  </a:lnTo>
                  <a:lnTo>
                    <a:pt x="2800" y="19"/>
                  </a:lnTo>
                  <a:lnTo>
                    <a:pt x="2791" y="33"/>
                  </a:lnTo>
                  <a:lnTo>
                    <a:pt x="2846" y="33"/>
                  </a:lnTo>
                  <a:lnTo>
                    <a:pt x="2858" y="21"/>
                  </a:lnTo>
                  <a:lnTo>
                    <a:pt x="2872" y="38"/>
                  </a:lnTo>
                  <a:lnTo>
                    <a:pt x="2810" y="38"/>
                  </a:lnTo>
                  <a:cubicBezTo>
                    <a:pt x="2820" y="45"/>
                    <a:pt x="2824" y="50"/>
                    <a:pt x="2829" y="52"/>
                  </a:cubicBezTo>
                  <a:cubicBezTo>
                    <a:pt x="2832" y="57"/>
                    <a:pt x="2834" y="62"/>
                    <a:pt x="2832" y="64"/>
                  </a:cubicBezTo>
                  <a:cubicBezTo>
                    <a:pt x="2832" y="69"/>
                    <a:pt x="2829" y="72"/>
                    <a:pt x="2827" y="74"/>
                  </a:cubicBezTo>
                  <a:cubicBezTo>
                    <a:pt x="2822" y="76"/>
                    <a:pt x="2820" y="72"/>
                    <a:pt x="2817" y="64"/>
                  </a:cubicBezTo>
                  <a:cubicBezTo>
                    <a:pt x="2815" y="57"/>
                    <a:pt x="2815" y="52"/>
                    <a:pt x="2812" y="50"/>
                  </a:cubicBezTo>
                  <a:cubicBezTo>
                    <a:pt x="2810" y="45"/>
                    <a:pt x="2808" y="43"/>
                    <a:pt x="2805" y="38"/>
                  </a:cubicBezTo>
                  <a:lnTo>
                    <a:pt x="2786" y="38"/>
                  </a:lnTo>
                  <a:cubicBezTo>
                    <a:pt x="2779" y="45"/>
                    <a:pt x="2772" y="50"/>
                    <a:pt x="2764" y="57"/>
                  </a:cubicBezTo>
                  <a:lnTo>
                    <a:pt x="2762" y="55"/>
                  </a:lnTo>
                  <a:cubicBezTo>
                    <a:pt x="2769" y="43"/>
                    <a:pt x="2776" y="33"/>
                    <a:pt x="2781" y="23"/>
                  </a:cubicBezTo>
                  <a:cubicBezTo>
                    <a:pt x="2786" y="16"/>
                    <a:pt x="2788" y="7"/>
                    <a:pt x="2791" y="2"/>
                  </a:cubicBezTo>
                  <a:moveTo>
                    <a:pt x="2236" y="2"/>
                  </a:moveTo>
                  <a:lnTo>
                    <a:pt x="2258" y="14"/>
                  </a:lnTo>
                  <a:lnTo>
                    <a:pt x="2251" y="19"/>
                  </a:lnTo>
                  <a:cubicBezTo>
                    <a:pt x="2248" y="28"/>
                    <a:pt x="2241" y="40"/>
                    <a:pt x="2234" y="60"/>
                  </a:cubicBezTo>
                  <a:lnTo>
                    <a:pt x="2316" y="60"/>
                  </a:lnTo>
                  <a:lnTo>
                    <a:pt x="2330" y="45"/>
                  </a:lnTo>
                  <a:lnTo>
                    <a:pt x="2349" y="64"/>
                  </a:lnTo>
                  <a:lnTo>
                    <a:pt x="2292" y="64"/>
                  </a:lnTo>
                  <a:lnTo>
                    <a:pt x="2292" y="107"/>
                  </a:lnTo>
                  <a:lnTo>
                    <a:pt x="2313" y="107"/>
                  </a:lnTo>
                  <a:lnTo>
                    <a:pt x="2328" y="93"/>
                  </a:lnTo>
                  <a:lnTo>
                    <a:pt x="2344" y="115"/>
                  </a:lnTo>
                  <a:lnTo>
                    <a:pt x="2292" y="115"/>
                  </a:lnTo>
                  <a:lnTo>
                    <a:pt x="2292" y="158"/>
                  </a:lnTo>
                  <a:lnTo>
                    <a:pt x="2311" y="158"/>
                  </a:lnTo>
                  <a:lnTo>
                    <a:pt x="2325" y="143"/>
                  </a:lnTo>
                  <a:lnTo>
                    <a:pt x="2344" y="163"/>
                  </a:lnTo>
                  <a:lnTo>
                    <a:pt x="2292" y="163"/>
                  </a:lnTo>
                  <a:lnTo>
                    <a:pt x="2292" y="211"/>
                  </a:lnTo>
                  <a:lnTo>
                    <a:pt x="2323" y="211"/>
                  </a:lnTo>
                  <a:lnTo>
                    <a:pt x="2337" y="196"/>
                  </a:lnTo>
                  <a:lnTo>
                    <a:pt x="2354" y="218"/>
                  </a:lnTo>
                  <a:lnTo>
                    <a:pt x="2234" y="218"/>
                  </a:lnTo>
                  <a:lnTo>
                    <a:pt x="2234" y="237"/>
                  </a:lnTo>
                  <a:lnTo>
                    <a:pt x="2220" y="244"/>
                  </a:lnTo>
                  <a:cubicBezTo>
                    <a:pt x="2220" y="225"/>
                    <a:pt x="2222" y="172"/>
                    <a:pt x="2222" y="86"/>
                  </a:cubicBezTo>
                  <a:cubicBezTo>
                    <a:pt x="2215" y="95"/>
                    <a:pt x="2205" y="110"/>
                    <a:pt x="2193" y="127"/>
                  </a:cubicBezTo>
                  <a:lnTo>
                    <a:pt x="2191" y="127"/>
                  </a:lnTo>
                  <a:cubicBezTo>
                    <a:pt x="2203" y="105"/>
                    <a:pt x="2210" y="86"/>
                    <a:pt x="2220" y="62"/>
                  </a:cubicBezTo>
                  <a:cubicBezTo>
                    <a:pt x="2227" y="40"/>
                    <a:pt x="2232" y="21"/>
                    <a:pt x="2236" y="2"/>
                  </a:cubicBezTo>
                  <a:moveTo>
                    <a:pt x="571" y="2"/>
                  </a:moveTo>
                  <a:lnTo>
                    <a:pt x="595" y="12"/>
                  </a:lnTo>
                  <a:lnTo>
                    <a:pt x="585" y="19"/>
                  </a:lnTo>
                  <a:lnTo>
                    <a:pt x="585" y="64"/>
                  </a:lnTo>
                  <a:lnTo>
                    <a:pt x="600" y="64"/>
                  </a:lnTo>
                  <a:lnTo>
                    <a:pt x="612" y="52"/>
                  </a:lnTo>
                  <a:lnTo>
                    <a:pt x="628" y="72"/>
                  </a:lnTo>
                  <a:lnTo>
                    <a:pt x="585" y="72"/>
                  </a:lnTo>
                  <a:lnTo>
                    <a:pt x="585" y="95"/>
                  </a:lnTo>
                  <a:cubicBezTo>
                    <a:pt x="597" y="100"/>
                    <a:pt x="604" y="105"/>
                    <a:pt x="609" y="110"/>
                  </a:cubicBezTo>
                  <a:cubicBezTo>
                    <a:pt x="616" y="115"/>
                    <a:pt x="619" y="120"/>
                    <a:pt x="619" y="124"/>
                  </a:cubicBezTo>
                  <a:cubicBezTo>
                    <a:pt x="619" y="127"/>
                    <a:pt x="616" y="129"/>
                    <a:pt x="614" y="134"/>
                  </a:cubicBezTo>
                  <a:cubicBezTo>
                    <a:pt x="614" y="136"/>
                    <a:pt x="612" y="139"/>
                    <a:pt x="612" y="139"/>
                  </a:cubicBezTo>
                  <a:cubicBezTo>
                    <a:pt x="609" y="139"/>
                    <a:pt x="607" y="136"/>
                    <a:pt x="604" y="129"/>
                  </a:cubicBezTo>
                  <a:cubicBezTo>
                    <a:pt x="600" y="120"/>
                    <a:pt x="592" y="110"/>
                    <a:pt x="585" y="100"/>
                  </a:cubicBezTo>
                  <a:lnTo>
                    <a:pt x="585" y="187"/>
                  </a:lnTo>
                  <a:cubicBezTo>
                    <a:pt x="585" y="196"/>
                    <a:pt x="585" y="213"/>
                    <a:pt x="585" y="237"/>
                  </a:cubicBezTo>
                  <a:lnTo>
                    <a:pt x="571" y="244"/>
                  </a:lnTo>
                  <a:cubicBezTo>
                    <a:pt x="571" y="203"/>
                    <a:pt x="571" y="163"/>
                    <a:pt x="571" y="120"/>
                  </a:cubicBezTo>
                  <a:cubicBezTo>
                    <a:pt x="559" y="143"/>
                    <a:pt x="547" y="165"/>
                    <a:pt x="530" y="182"/>
                  </a:cubicBezTo>
                  <a:lnTo>
                    <a:pt x="528" y="180"/>
                  </a:lnTo>
                  <a:cubicBezTo>
                    <a:pt x="547" y="151"/>
                    <a:pt x="561" y="115"/>
                    <a:pt x="571" y="72"/>
                  </a:cubicBezTo>
                  <a:lnTo>
                    <a:pt x="544" y="72"/>
                  </a:lnTo>
                  <a:lnTo>
                    <a:pt x="535" y="74"/>
                  </a:lnTo>
                  <a:lnTo>
                    <a:pt x="528" y="64"/>
                  </a:lnTo>
                  <a:lnTo>
                    <a:pt x="571" y="64"/>
                  </a:lnTo>
                  <a:cubicBezTo>
                    <a:pt x="571" y="45"/>
                    <a:pt x="571" y="26"/>
                    <a:pt x="571" y="2"/>
                  </a:cubicBezTo>
                  <a:moveTo>
                    <a:pt x="2690" y="0"/>
                  </a:moveTo>
                  <a:lnTo>
                    <a:pt x="2709" y="14"/>
                  </a:lnTo>
                  <a:lnTo>
                    <a:pt x="2700" y="19"/>
                  </a:lnTo>
                  <a:lnTo>
                    <a:pt x="2690" y="33"/>
                  </a:lnTo>
                  <a:lnTo>
                    <a:pt x="2738" y="33"/>
                  </a:lnTo>
                  <a:lnTo>
                    <a:pt x="2748" y="23"/>
                  </a:lnTo>
                  <a:lnTo>
                    <a:pt x="2764" y="38"/>
                  </a:lnTo>
                  <a:lnTo>
                    <a:pt x="2707" y="38"/>
                  </a:lnTo>
                  <a:cubicBezTo>
                    <a:pt x="2714" y="45"/>
                    <a:pt x="2719" y="50"/>
                    <a:pt x="2721" y="52"/>
                  </a:cubicBezTo>
                  <a:cubicBezTo>
                    <a:pt x="2724" y="55"/>
                    <a:pt x="2724" y="60"/>
                    <a:pt x="2724" y="62"/>
                  </a:cubicBezTo>
                  <a:cubicBezTo>
                    <a:pt x="2724" y="64"/>
                    <a:pt x="2724" y="67"/>
                    <a:pt x="2724" y="69"/>
                  </a:cubicBezTo>
                  <a:cubicBezTo>
                    <a:pt x="2721" y="69"/>
                    <a:pt x="2719" y="72"/>
                    <a:pt x="2716" y="72"/>
                  </a:cubicBezTo>
                  <a:cubicBezTo>
                    <a:pt x="2714" y="74"/>
                    <a:pt x="2712" y="72"/>
                    <a:pt x="2712" y="69"/>
                  </a:cubicBezTo>
                  <a:cubicBezTo>
                    <a:pt x="2709" y="64"/>
                    <a:pt x="2709" y="60"/>
                    <a:pt x="2707" y="52"/>
                  </a:cubicBezTo>
                  <a:cubicBezTo>
                    <a:pt x="2707" y="45"/>
                    <a:pt x="2704" y="43"/>
                    <a:pt x="2702" y="38"/>
                  </a:cubicBezTo>
                  <a:lnTo>
                    <a:pt x="2685" y="38"/>
                  </a:lnTo>
                  <a:cubicBezTo>
                    <a:pt x="2678" y="50"/>
                    <a:pt x="2666" y="62"/>
                    <a:pt x="2649" y="74"/>
                  </a:cubicBezTo>
                  <a:lnTo>
                    <a:pt x="2647" y="72"/>
                  </a:lnTo>
                  <a:cubicBezTo>
                    <a:pt x="2656" y="60"/>
                    <a:pt x="2666" y="50"/>
                    <a:pt x="2673" y="38"/>
                  </a:cubicBezTo>
                  <a:cubicBezTo>
                    <a:pt x="2680" y="23"/>
                    <a:pt x="2685" y="12"/>
                    <a:pt x="2690" y="0"/>
                  </a:cubicBezTo>
                  <a:moveTo>
                    <a:pt x="672" y="0"/>
                  </a:moveTo>
                  <a:lnTo>
                    <a:pt x="693" y="12"/>
                  </a:lnTo>
                  <a:lnTo>
                    <a:pt x="686" y="16"/>
                  </a:lnTo>
                  <a:cubicBezTo>
                    <a:pt x="705" y="55"/>
                    <a:pt x="732" y="79"/>
                    <a:pt x="770" y="83"/>
                  </a:cubicBezTo>
                  <a:lnTo>
                    <a:pt x="770" y="88"/>
                  </a:lnTo>
                  <a:cubicBezTo>
                    <a:pt x="758" y="88"/>
                    <a:pt x="751" y="93"/>
                    <a:pt x="748" y="100"/>
                  </a:cubicBezTo>
                  <a:cubicBezTo>
                    <a:pt x="717" y="86"/>
                    <a:pt x="696" y="60"/>
                    <a:pt x="681" y="21"/>
                  </a:cubicBezTo>
                  <a:cubicBezTo>
                    <a:pt x="669" y="57"/>
                    <a:pt x="645" y="86"/>
                    <a:pt x="612" y="107"/>
                  </a:cubicBezTo>
                  <a:lnTo>
                    <a:pt x="607" y="105"/>
                  </a:lnTo>
                  <a:cubicBezTo>
                    <a:pt x="640" y="76"/>
                    <a:pt x="662" y="43"/>
                    <a:pt x="672" y="0"/>
                  </a:cubicBezTo>
                </a:path>
              </a:pathLst>
            </a:custGeom>
            <a:solidFill>
              <a:srgbClr val="000000">
                <a:alpha val="100000"/>
              </a:srgbClr>
            </a:solidFill>
            <a:ln cap="flat">
              <a:noFill/>
              <a:prstDash val="solid"/>
              <a:miter lim="0"/>
            </a:ln>
          </p:spPr>
          <p:txBody>
            <a:bodyPr rtlCol="0"/>
            <a:lstStyle/>
            <a:p>
              <a:pPr algn="ctr"/>
              <a:endParaRPr lang="zh-CN" altLang="en-US"/>
            </a:p>
          </p:txBody>
        </p:sp>
        <p:sp>
          <p:nvSpPr>
            <p:cNvPr id="634" name="path"/>
            <p:cNvSpPr/>
            <p:nvPr/>
          </p:nvSpPr>
          <p:spPr>
            <a:xfrm>
              <a:off x="166115" y="0"/>
              <a:ext cx="2502408" cy="161543"/>
            </a:xfrm>
            <a:custGeom>
              <a:avLst/>
              <a:gdLst/>
              <a:ahLst/>
              <a:cxnLst/>
              <a:rect l="0" t="0" r="0" b="0"/>
              <a:pathLst>
                <a:path w="3940" h="254">
                  <a:moveTo>
                    <a:pt x="1387" y="208"/>
                  </a:moveTo>
                  <a:lnTo>
                    <a:pt x="1387" y="227"/>
                  </a:lnTo>
                  <a:lnTo>
                    <a:pt x="1495" y="227"/>
                  </a:lnTo>
                  <a:lnTo>
                    <a:pt x="1495" y="208"/>
                  </a:lnTo>
                  <a:lnTo>
                    <a:pt x="1387" y="208"/>
                  </a:lnTo>
                  <a:close/>
                  <a:moveTo>
                    <a:pt x="2714" y="194"/>
                  </a:moveTo>
                  <a:lnTo>
                    <a:pt x="2714" y="225"/>
                  </a:lnTo>
                  <a:lnTo>
                    <a:pt x="2817" y="225"/>
                  </a:lnTo>
                  <a:lnTo>
                    <a:pt x="2817" y="194"/>
                  </a:lnTo>
                  <a:lnTo>
                    <a:pt x="2714" y="194"/>
                  </a:lnTo>
                  <a:close/>
                  <a:moveTo>
                    <a:pt x="1502" y="192"/>
                  </a:moveTo>
                  <a:lnTo>
                    <a:pt x="1516" y="206"/>
                  </a:lnTo>
                  <a:lnTo>
                    <a:pt x="1509" y="211"/>
                  </a:lnTo>
                  <a:cubicBezTo>
                    <a:pt x="1509" y="227"/>
                    <a:pt x="1509" y="237"/>
                    <a:pt x="1509" y="242"/>
                  </a:cubicBezTo>
                  <a:lnTo>
                    <a:pt x="1495" y="244"/>
                  </a:lnTo>
                  <a:lnTo>
                    <a:pt x="1495" y="235"/>
                  </a:lnTo>
                  <a:lnTo>
                    <a:pt x="1387" y="235"/>
                  </a:lnTo>
                  <a:lnTo>
                    <a:pt x="1387" y="242"/>
                  </a:lnTo>
                  <a:lnTo>
                    <a:pt x="1372" y="249"/>
                  </a:lnTo>
                  <a:cubicBezTo>
                    <a:pt x="1372" y="240"/>
                    <a:pt x="1372" y="230"/>
                    <a:pt x="1372" y="223"/>
                  </a:cubicBezTo>
                  <a:cubicBezTo>
                    <a:pt x="1372" y="213"/>
                    <a:pt x="1372" y="204"/>
                    <a:pt x="1372" y="194"/>
                  </a:cubicBezTo>
                  <a:lnTo>
                    <a:pt x="1387" y="201"/>
                  </a:lnTo>
                  <a:lnTo>
                    <a:pt x="1492" y="201"/>
                  </a:lnTo>
                  <a:lnTo>
                    <a:pt x="1502" y="192"/>
                  </a:lnTo>
                  <a:close/>
                  <a:moveTo>
                    <a:pt x="2212" y="184"/>
                  </a:moveTo>
                  <a:lnTo>
                    <a:pt x="2215" y="189"/>
                  </a:lnTo>
                  <a:cubicBezTo>
                    <a:pt x="2196" y="196"/>
                    <a:pt x="2179" y="204"/>
                    <a:pt x="2167" y="211"/>
                  </a:cubicBezTo>
                  <a:cubicBezTo>
                    <a:pt x="2152" y="218"/>
                    <a:pt x="2145" y="225"/>
                    <a:pt x="2140" y="230"/>
                  </a:cubicBezTo>
                  <a:lnTo>
                    <a:pt x="2126" y="213"/>
                  </a:lnTo>
                  <a:cubicBezTo>
                    <a:pt x="2131" y="211"/>
                    <a:pt x="2140" y="208"/>
                    <a:pt x="2152" y="204"/>
                  </a:cubicBezTo>
                  <a:cubicBezTo>
                    <a:pt x="2167" y="199"/>
                    <a:pt x="2186" y="194"/>
                    <a:pt x="2212" y="184"/>
                  </a:cubicBezTo>
                  <a:moveTo>
                    <a:pt x="914" y="182"/>
                  </a:moveTo>
                  <a:cubicBezTo>
                    <a:pt x="933" y="196"/>
                    <a:pt x="945" y="206"/>
                    <a:pt x="947" y="211"/>
                  </a:cubicBezTo>
                  <a:cubicBezTo>
                    <a:pt x="952" y="216"/>
                    <a:pt x="952" y="220"/>
                    <a:pt x="952" y="223"/>
                  </a:cubicBezTo>
                  <a:cubicBezTo>
                    <a:pt x="952" y="227"/>
                    <a:pt x="952" y="230"/>
                    <a:pt x="950" y="232"/>
                  </a:cubicBezTo>
                  <a:cubicBezTo>
                    <a:pt x="947" y="237"/>
                    <a:pt x="945" y="237"/>
                    <a:pt x="945" y="237"/>
                  </a:cubicBezTo>
                  <a:cubicBezTo>
                    <a:pt x="943" y="237"/>
                    <a:pt x="940" y="235"/>
                    <a:pt x="936" y="225"/>
                  </a:cubicBezTo>
                  <a:cubicBezTo>
                    <a:pt x="933" y="213"/>
                    <a:pt x="924" y="201"/>
                    <a:pt x="911" y="187"/>
                  </a:cubicBezTo>
                  <a:lnTo>
                    <a:pt x="914" y="182"/>
                  </a:lnTo>
                  <a:close/>
                  <a:moveTo>
                    <a:pt x="1735" y="172"/>
                  </a:moveTo>
                  <a:lnTo>
                    <a:pt x="1735" y="216"/>
                  </a:lnTo>
                  <a:lnTo>
                    <a:pt x="1780" y="216"/>
                  </a:lnTo>
                  <a:lnTo>
                    <a:pt x="1780" y="172"/>
                  </a:lnTo>
                  <a:lnTo>
                    <a:pt x="1735" y="172"/>
                  </a:lnTo>
                  <a:close/>
                  <a:moveTo>
                    <a:pt x="1641" y="172"/>
                  </a:moveTo>
                  <a:lnTo>
                    <a:pt x="1641" y="216"/>
                  </a:lnTo>
                  <a:lnTo>
                    <a:pt x="1682" y="216"/>
                  </a:lnTo>
                  <a:lnTo>
                    <a:pt x="1682" y="172"/>
                  </a:lnTo>
                  <a:lnTo>
                    <a:pt x="1641" y="172"/>
                  </a:lnTo>
                  <a:close/>
                  <a:moveTo>
                    <a:pt x="1504" y="170"/>
                  </a:moveTo>
                  <a:lnTo>
                    <a:pt x="1519" y="184"/>
                  </a:lnTo>
                  <a:lnTo>
                    <a:pt x="1401" y="184"/>
                  </a:lnTo>
                  <a:cubicBezTo>
                    <a:pt x="1396" y="184"/>
                    <a:pt x="1389" y="187"/>
                    <a:pt x="1382" y="189"/>
                  </a:cubicBezTo>
                  <a:lnTo>
                    <a:pt x="1372" y="180"/>
                  </a:lnTo>
                  <a:lnTo>
                    <a:pt x="1497" y="180"/>
                  </a:lnTo>
                  <a:lnTo>
                    <a:pt x="1504" y="170"/>
                  </a:lnTo>
                  <a:close/>
                  <a:moveTo>
                    <a:pt x="2239" y="167"/>
                  </a:moveTo>
                  <a:lnTo>
                    <a:pt x="2239" y="216"/>
                  </a:lnTo>
                  <a:lnTo>
                    <a:pt x="2282" y="216"/>
                  </a:lnTo>
                  <a:lnTo>
                    <a:pt x="2282" y="167"/>
                  </a:lnTo>
                  <a:lnTo>
                    <a:pt x="2239" y="167"/>
                  </a:lnTo>
                  <a:close/>
                  <a:moveTo>
                    <a:pt x="3508" y="153"/>
                  </a:moveTo>
                  <a:lnTo>
                    <a:pt x="3508" y="216"/>
                  </a:lnTo>
                  <a:lnTo>
                    <a:pt x="3619" y="216"/>
                  </a:lnTo>
                  <a:lnTo>
                    <a:pt x="3619" y="153"/>
                  </a:lnTo>
                  <a:lnTo>
                    <a:pt x="3508" y="153"/>
                  </a:lnTo>
                  <a:close/>
                  <a:moveTo>
                    <a:pt x="1502" y="151"/>
                  </a:moveTo>
                  <a:lnTo>
                    <a:pt x="1514" y="165"/>
                  </a:lnTo>
                  <a:lnTo>
                    <a:pt x="1396" y="165"/>
                  </a:lnTo>
                  <a:cubicBezTo>
                    <a:pt x="1391" y="165"/>
                    <a:pt x="1384" y="167"/>
                    <a:pt x="1377" y="167"/>
                  </a:cubicBezTo>
                  <a:lnTo>
                    <a:pt x="1367" y="160"/>
                  </a:lnTo>
                  <a:lnTo>
                    <a:pt x="1492" y="160"/>
                  </a:lnTo>
                  <a:lnTo>
                    <a:pt x="1502" y="151"/>
                  </a:lnTo>
                  <a:close/>
                  <a:moveTo>
                    <a:pt x="633" y="144"/>
                  </a:moveTo>
                  <a:cubicBezTo>
                    <a:pt x="647" y="163"/>
                    <a:pt x="655" y="175"/>
                    <a:pt x="657" y="182"/>
                  </a:cubicBezTo>
                  <a:cubicBezTo>
                    <a:pt x="657" y="187"/>
                    <a:pt x="660" y="192"/>
                    <a:pt x="660" y="196"/>
                  </a:cubicBezTo>
                  <a:cubicBezTo>
                    <a:pt x="660" y="201"/>
                    <a:pt x="657" y="206"/>
                    <a:pt x="655" y="208"/>
                  </a:cubicBezTo>
                  <a:cubicBezTo>
                    <a:pt x="652" y="211"/>
                    <a:pt x="650" y="213"/>
                    <a:pt x="650" y="213"/>
                  </a:cubicBezTo>
                  <a:cubicBezTo>
                    <a:pt x="645" y="213"/>
                    <a:pt x="645" y="208"/>
                    <a:pt x="643" y="199"/>
                  </a:cubicBezTo>
                  <a:cubicBezTo>
                    <a:pt x="643" y="187"/>
                    <a:pt x="638" y="167"/>
                    <a:pt x="631" y="144"/>
                  </a:cubicBezTo>
                  <a:lnTo>
                    <a:pt x="633" y="144"/>
                  </a:lnTo>
                  <a:close/>
                  <a:moveTo>
                    <a:pt x="1888" y="139"/>
                  </a:moveTo>
                  <a:lnTo>
                    <a:pt x="1888" y="211"/>
                  </a:lnTo>
                  <a:lnTo>
                    <a:pt x="1941" y="211"/>
                  </a:lnTo>
                  <a:lnTo>
                    <a:pt x="1941" y="139"/>
                  </a:lnTo>
                  <a:lnTo>
                    <a:pt x="1888" y="139"/>
                  </a:lnTo>
                  <a:close/>
                  <a:moveTo>
                    <a:pt x="3626" y="136"/>
                  </a:moveTo>
                  <a:lnTo>
                    <a:pt x="3640" y="151"/>
                  </a:lnTo>
                  <a:lnTo>
                    <a:pt x="3633" y="156"/>
                  </a:lnTo>
                  <a:lnTo>
                    <a:pt x="3633" y="204"/>
                  </a:lnTo>
                  <a:cubicBezTo>
                    <a:pt x="3633" y="213"/>
                    <a:pt x="3633" y="225"/>
                    <a:pt x="3633" y="237"/>
                  </a:cubicBezTo>
                  <a:lnTo>
                    <a:pt x="3619" y="244"/>
                  </a:lnTo>
                  <a:lnTo>
                    <a:pt x="3619" y="220"/>
                  </a:lnTo>
                  <a:lnTo>
                    <a:pt x="3508" y="220"/>
                  </a:lnTo>
                  <a:lnTo>
                    <a:pt x="3508" y="242"/>
                  </a:lnTo>
                  <a:lnTo>
                    <a:pt x="3491" y="249"/>
                  </a:lnTo>
                  <a:cubicBezTo>
                    <a:pt x="3491" y="230"/>
                    <a:pt x="3491" y="211"/>
                    <a:pt x="3491" y="192"/>
                  </a:cubicBezTo>
                  <a:cubicBezTo>
                    <a:pt x="3491" y="175"/>
                    <a:pt x="3491" y="156"/>
                    <a:pt x="3491" y="136"/>
                  </a:cubicBezTo>
                  <a:lnTo>
                    <a:pt x="3508" y="146"/>
                  </a:lnTo>
                  <a:lnTo>
                    <a:pt x="3614" y="146"/>
                  </a:lnTo>
                  <a:lnTo>
                    <a:pt x="3626" y="136"/>
                  </a:lnTo>
                  <a:close/>
                  <a:moveTo>
                    <a:pt x="671" y="124"/>
                  </a:moveTo>
                  <a:cubicBezTo>
                    <a:pt x="686" y="146"/>
                    <a:pt x="696" y="163"/>
                    <a:pt x="698" y="172"/>
                  </a:cubicBezTo>
                  <a:cubicBezTo>
                    <a:pt x="700" y="182"/>
                    <a:pt x="698" y="187"/>
                    <a:pt x="696" y="192"/>
                  </a:cubicBezTo>
                  <a:cubicBezTo>
                    <a:pt x="691" y="194"/>
                    <a:pt x="688" y="196"/>
                    <a:pt x="686" y="196"/>
                  </a:cubicBezTo>
                  <a:cubicBezTo>
                    <a:pt x="684" y="196"/>
                    <a:pt x="684" y="192"/>
                    <a:pt x="681" y="182"/>
                  </a:cubicBezTo>
                  <a:cubicBezTo>
                    <a:pt x="681" y="170"/>
                    <a:pt x="676" y="151"/>
                    <a:pt x="667" y="124"/>
                  </a:cubicBezTo>
                  <a:lnTo>
                    <a:pt x="671" y="124"/>
                  </a:lnTo>
                  <a:close/>
                  <a:moveTo>
                    <a:pt x="2714" y="124"/>
                  </a:moveTo>
                  <a:lnTo>
                    <a:pt x="2714" y="153"/>
                  </a:lnTo>
                  <a:lnTo>
                    <a:pt x="2807" y="153"/>
                  </a:lnTo>
                  <a:lnTo>
                    <a:pt x="2807" y="124"/>
                  </a:lnTo>
                  <a:lnTo>
                    <a:pt x="2714" y="124"/>
                  </a:lnTo>
                  <a:close/>
                  <a:moveTo>
                    <a:pt x="727" y="122"/>
                  </a:moveTo>
                  <a:lnTo>
                    <a:pt x="748" y="134"/>
                  </a:lnTo>
                  <a:lnTo>
                    <a:pt x="739" y="139"/>
                  </a:lnTo>
                  <a:cubicBezTo>
                    <a:pt x="729" y="177"/>
                    <a:pt x="720" y="206"/>
                    <a:pt x="707" y="227"/>
                  </a:cubicBezTo>
                  <a:lnTo>
                    <a:pt x="739" y="227"/>
                  </a:lnTo>
                  <a:lnTo>
                    <a:pt x="753" y="213"/>
                  </a:lnTo>
                  <a:lnTo>
                    <a:pt x="772" y="235"/>
                  </a:lnTo>
                  <a:lnTo>
                    <a:pt x="640" y="235"/>
                  </a:lnTo>
                  <a:cubicBezTo>
                    <a:pt x="631" y="235"/>
                    <a:pt x="624" y="235"/>
                    <a:pt x="616" y="237"/>
                  </a:cubicBezTo>
                  <a:lnTo>
                    <a:pt x="607" y="227"/>
                  </a:lnTo>
                  <a:lnTo>
                    <a:pt x="700" y="227"/>
                  </a:lnTo>
                  <a:cubicBezTo>
                    <a:pt x="715" y="192"/>
                    <a:pt x="722" y="156"/>
                    <a:pt x="727" y="122"/>
                  </a:cubicBezTo>
                  <a:moveTo>
                    <a:pt x="2239" y="120"/>
                  </a:moveTo>
                  <a:lnTo>
                    <a:pt x="2239" y="163"/>
                  </a:lnTo>
                  <a:lnTo>
                    <a:pt x="2282" y="163"/>
                  </a:lnTo>
                  <a:lnTo>
                    <a:pt x="2282" y="120"/>
                  </a:lnTo>
                  <a:lnTo>
                    <a:pt x="2239" y="120"/>
                  </a:lnTo>
                  <a:close/>
                  <a:moveTo>
                    <a:pt x="1204" y="117"/>
                  </a:moveTo>
                  <a:cubicBezTo>
                    <a:pt x="1211" y="139"/>
                    <a:pt x="1221" y="158"/>
                    <a:pt x="1233" y="172"/>
                  </a:cubicBezTo>
                  <a:cubicBezTo>
                    <a:pt x="1243" y="158"/>
                    <a:pt x="1250" y="139"/>
                    <a:pt x="1257" y="117"/>
                  </a:cubicBezTo>
                  <a:lnTo>
                    <a:pt x="1204" y="117"/>
                  </a:lnTo>
                  <a:close/>
                  <a:moveTo>
                    <a:pt x="1185" y="117"/>
                  </a:moveTo>
                  <a:lnTo>
                    <a:pt x="1185" y="225"/>
                  </a:lnTo>
                  <a:cubicBezTo>
                    <a:pt x="1202" y="211"/>
                    <a:pt x="1216" y="196"/>
                    <a:pt x="1228" y="182"/>
                  </a:cubicBezTo>
                  <a:cubicBezTo>
                    <a:pt x="1214" y="167"/>
                    <a:pt x="1204" y="146"/>
                    <a:pt x="1200" y="117"/>
                  </a:cubicBezTo>
                  <a:lnTo>
                    <a:pt x="1185" y="117"/>
                  </a:lnTo>
                  <a:close/>
                  <a:moveTo>
                    <a:pt x="1440" y="117"/>
                  </a:moveTo>
                  <a:cubicBezTo>
                    <a:pt x="1447" y="122"/>
                    <a:pt x="1454" y="127"/>
                    <a:pt x="1454" y="129"/>
                  </a:cubicBezTo>
                  <a:cubicBezTo>
                    <a:pt x="1456" y="132"/>
                    <a:pt x="1456" y="134"/>
                    <a:pt x="1456" y="134"/>
                  </a:cubicBezTo>
                  <a:cubicBezTo>
                    <a:pt x="1456" y="136"/>
                    <a:pt x="1456" y="139"/>
                    <a:pt x="1454" y="141"/>
                  </a:cubicBezTo>
                  <a:lnTo>
                    <a:pt x="1528" y="141"/>
                  </a:lnTo>
                  <a:lnTo>
                    <a:pt x="1538" y="129"/>
                  </a:lnTo>
                  <a:lnTo>
                    <a:pt x="1555" y="146"/>
                  </a:lnTo>
                  <a:lnTo>
                    <a:pt x="1360" y="146"/>
                  </a:lnTo>
                  <a:cubicBezTo>
                    <a:pt x="1356" y="146"/>
                    <a:pt x="1348" y="148"/>
                    <a:pt x="1341" y="151"/>
                  </a:cubicBezTo>
                  <a:lnTo>
                    <a:pt x="1331" y="141"/>
                  </a:lnTo>
                  <a:lnTo>
                    <a:pt x="1444" y="141"/>
                  </a:lnTo>
                  <a:cubicBezTo>
                    <a:pt x="1444" y="134"/>
                    <a:pt x="1442" y="127"/>
                    <a:pt x="1437" y="120"/>
                  </a:cubicBezTo>
                  <a:lnTo>
                    <a:pt x="1440" y="117"/>
                  </a:lnTo>
                  <a:close/>
                  <a:moveTo>
                    <a:pt x="3386" y="110"/>
                  </a:moveTo>
                  <a:lnTo>
                    <a:pt x="3407" y="132"/>
                  </a:lnTo>
                  <a:lnTo>
                    <a:pt x="3304" y="132"/>
                  </a:lnTo>
                  <a:lnTo>
                    <a:pt x="3304" y="167"/>
                  </a:lnTo>
                  <a:lnTo>
                    <a:pt x="3357" y="167"/>
                  </a:lnTo>
                  <a:lnTo>
                    <a:pt x="3369" y="153"/>
                  </a:lnTo>
                  <a:lnTo>
                    <a:pt x="3391" y="175"/>
                  </a:lnTo>
                  <a:lnTo>
                    <a:pt x="3304" y="175"/>
                  </a:lnTo>
                  <a:lnTo>
                    <a:pt x="3304" y="216"/>
                  </a:lnTo>
                  <a:cubicBezTo>
                    <a:pt x="3316" y="220"/>
                    <a:pt x="3333" y="220"/>
                    <a:pt x="3357" y="223"/>
                  </a:cubicBezTo>
                  <a:cubicBezTo>
                    <a:pt x="3379" y="223"/>
                    <a:pt x="3398" y="220"/>
                    <a:pt x="3412" y="220"/>
                  </a:cubicBezTo>
                  <a:lnTo>
                    <a:pt x="3412" y="225"/>
                  </a:lnTo>
                  <a:cubicBezTo>
                    <a:pt x="3400" y="227"/>
                    <a:pt x="3393" y="232"/>
                    <a:pt x="3391" y="242"/>
                  </a:cubicBezTo>
                  <a:cubicBezTo>
                    <a:pt x="3352" y="240"/>
                    <a:pt x="3324" y="237"/>
                    <a:pt x="3307" y="230"/>
                  </a:cubicBezTo>
                  <a:cubicBezTo>
                    <a:pt x="3290" y="225"/>
                    <a:pt x="3276" y="220"/>
                    <a:pt x="3264" y="211"/>
                  </a:cubicBezTo>
                  <a:cubicBezTo>
                    <a:pt x="3254" y="204"/>
                    <a:pt x="3244" y="194"/>
                    <a:pt x="3237" y="182"/>
                  </a:cubicBezTo>
                  <a:cubicBezTo>
                    <a:pt x="3223" y="211"/>
                    <a:pt x="3204" y="232"/>
                    <a:pt x="3180" y="244"/>
                  </a:cubicBezTo>
                  <a:lnTo>
                    <a:pt x="3177" y="242"/>
                  </a:lnTo>
                  <a:cubicBezTo>
                    <a:pt x="3206" y="218"/>
                    <a:pt x="3225" y="184"/>
                    <a:pt x="3232" y="139"/>
                  </a:cubicBezTo>
                  <a:lnTo>
                    <a:pt x="3256" y="151"/>
                  </a:lnTo>
                  <a:cubicBezTo>
                    <a:pt x="3251" y="153"/>
                    <a:pt x="3249" y="158"/>
                    <a:pt x="3247" y="160"/>
                  </a:cubicBezTo>
                  <a:cubicBezTo>
                    <a:pt x="3244" y="163"/>
                    <a:pt x="3242" y="170"/>
                    <a:pt x="3240" y="177"/>
                  </a:cubicBezTo>
                  <a:cubicBezTo>
                    <a:pt x="3251" y="192"/>
                    <a:pt x="3268" y="204"/>
                    <a:pt x="3290" y="213"/>
                  </a:cubicBezTo>
                  <a:lnTo>
                    <a:pt x="3290" y="132"/>
                  </a:lnTo>
                  <a:lnTo>
                    <a:pt x="3213" y="132"/>
                  </a:lnTo>
                  <a:cubicBezTo>
                    <a:pt x="3204" y="132"/>
                    <a:pt x="3196" y="134"/>
                    <a:pt x="3189" y="136"/>
                  </a:cubicBezTo>
                  <a:lnTo>
                    <a:pt x="3180" y="127"/>
                  </a:lnTo>
                  <a:lnTo>
                    <a:pt x="3369" y="127"/>
                  </a:lnTo>
                  <a:lnTo>
                    <a:pt x="3386" y="110"/>
                  </a:lnTo>
                  <a:close/>
                  <a:moveTo>
                    <a:pt x="1987" y="110"/>
                  </a:moveTo>
                  <a:cubicBezTo>
                    <a:pt x="2004" y="122"/>
                    <a:pt x="2013" y="129"/>
                    <a:pt x="2016" y="136"/>
                  </a:cubicBezTo>
                  <a:cubicBezTo>
                    <a:pt x="2018" y="141"/>
                    <a:pt x="2020" y="146"/>
                    <a:pt x="2020" y="148"/>
                  </a:cubicBezTo>
                  <a:cubicBezTo>
                    <a:pt x="2020" y="153"/>
                    <a:pt x="2018" y="158"/>
                    <a:pt x="2016" y="160"/>
                  </a:cubicBezTo>
                  <a:cubicBezTo>
                    <a:pt x="2013" y="165"/>
                    <a:pt x="2011" y="167"/>
                    <a:pt x="2011" y="167"/>
                  </a:cubicBezTo>
                  <a:cubicBezTo>
                    <a:pt x="2008" y="167"/>
                    <a:pt x="2006" y="163"/>
                    <a:pt x="2004" y="153"/>
                  </a:cubicBezTo>
                  <a:cubicBezTo>
                    <a:pt x="2001" y="139"/>
                    <a:pt x="1994" y="124"/>
                    <a:pt x="1984" y="112"/>
                  </a:cubicBezTo>
                  <a:lnTo>
                    <a:pt x="1987" y="110"/>
                  </a:lnTo>
                  <a:close/>
                  <a:moveTo>
                    <a:pt x="2817" y="107"/>
                  </a:moveTo>
                  <a:lnTo>
                    <a:pt x="2829" y="120"/>
                  </a:lnTo>
                  <a:lnTo>
                    <a:pt x="2822" y="127"/>
                  </a:lnTo>
                  <a:lnTo>
                    <a:pt x="2822" y="146"/>
                  </a:lnTo>
                  <a:cubicBezTo>
                    <a:pt x="2822" y="153"/>
                    <a:pt x="2822" y="158"/>
                    <a:pt x="2822" y="165"/>
                  </a:cubicBezTo>
                  <a:lnTo>
                    <a:pt x="2807" y="170"/>
                  </a:lnTo>
                  <a:lnTo>
                    <a:pt x="2807" y="158"/>
                  </a:lnTo>
                  <a:lnTo>
                    <a:pt x="2714" y="158"/>
                  </a:lnTo>
                  <a:lnTo>
                    <a:pt x="2714" y="187"/>
                  </a:lnTo>
                  <a:lnTo>
                    <a:pt x="2815" y="187"/>
                  </a:lnTo>
                  <a:lnTo>
                    <a:pt x="2827" y="177"/>
                  </a:lnTo>
                  <a:lnTo>
                    <a:pt x="2839" y="189"/>
                  </a:lnTo>
                  <a:lnTo>
                    <a:pt x="2831" y="196"/>
                  </a:lnTo>
                  <a:cubicBezTo>
                    <a:pt x="2831" y="204"/>
                    <a:pt x="2831" y="211"/>
                    <a:pt x="2831" y="220"/>
                  </a:cubicBezTo>
                  <a:cubicBezTo>
                    <a:pt x="2831" y="227"/>
                    <a:pt x="2831" y="235"/>
                    <a:pt x="2831" y="240"/>
                  </a:cubicBezTo>
                  <a:lnTo>
                    <a:pt x="2817" y="244"/>
                  </a:lnTo>
                  <a:lnTo>
                    <a:pt x="2817" y="232"/>
                  </a:lnTo>
                  <a:lnTo>
                    <a:pt x="2714" y="232"/>
                  </a:lnTo>
                  <a:lnTo>
                    <a:pt x="2714" y="244"/>
                  </a:lnTo>
                  <a:lnTo>
                    <a:pt x="2700" y="249"/>
                  </a:lnTo>
                  <a:cubicBezTo>
                    <a:pt x="2700" y="225"/>
                    <a:pt x="2702" y="199"/>
                    <a:pt x="2702" y="167"/>
                  </a:cubicBezTo>
                  <a:cubicBezTo>
                    <a:pt x="2702" y="139"/>
                    <a:pt x="2700" y="120"/>
                    <a:pt x="2700" y="110"/>
                  </a:cubicBezTo>
                  <a:lnTo>
                    <a:pt x="2714" y="117"/>
                  </a:lnTo>
                  <a:lnTo>
                    <a:pt x="2805" y="117"/>
                  </a:lnTo>
                  <a:lnTo>
                    <a:pt x="2817" y="107"/>
                  </a:lnTo>
                  <a:close/>
                  <a:moveTo>
                    <a:pt x="177" y="100"/>
                  </a:moveTo>
                  <a:lnTo>
                    <a:pt x="194" y="112"/>
                  </a:lnTo>
                  <a:lnTo>
                    <a:pt x="184" y="120"/>
                  </a:lnTo>
                  <a:cubicBezTo>
                    <a:pt x="184" y="134"/>
                    <a:pt x="184" y="148"/>
                    <a:pt x="187" y="165"/>
                  </a:cubicBezTo>
                  <a:cubicBezTo>
                    <a:pt x="187" y="180"/>
                    <a:pt x="189" y="192"/>
                    <a:pt x="194" y="204"/>
                  </a:cubicBezTo>
                  <a:cubicBezTo>
                    <a:pt x="199" y="213"/>
                    <a:pt x="208" y="220"/>
                    <a:pt x="220" y="225"/>
                  </a:cubicBezTo>
                  <a:cubicBezTo>
                    <a:pt x="223" y="218"/>
                    <a:pt x="227" y="206"/>
                    <a:pt x="230" y="184"/>
                  </a:cubicBezTo>
                  <a:lnTo>
                    <a:pt x="235" y="187"/>
                  </a:lnTo>
                  <a:cubicBezTo>
                    <a:pt x="232" y="196"/>
                    <a:pt x="232" y="206"/>
                    <a:pt x="235" y="218"/>
                  </a:cubicBezTo>
                  <a:cubicBezTo>
                    <a:pt x="235" y="230"/>
                    <a:pt x="235" y="237"/>
                    <a:pt x="237" y="242"/>
                  </a:cubicBezTo>
                  <a:cubicBezTo>
                    <a:pt x="240" y="247"/>
                    <a:pt x="240" y="247"/>
                    <a:pt x="237" y="247"/>
                  </a:cubicBezTo>
                  <a:cubicBezTo>
                    <a:pt x="232" y="247"/>
                    <a:pt x="227" y="244"/>
                    <a:pt x="218" y="242"/>
                  </a:cubicBezTo>
                  <a:cubicBezTo>
                    <a:pt x="208" y="240"/>
                    <a:pt x="199" y="232"/>
                    <a:pt x="191" y="223"/>
                  </a:cubicBezTo>
                  <a:cubicBezTo>
                    <a:pt x="182" y="213"/>
                    <a:pt x="177" y="201"/>
                    <a:pt x="175" y="184"/>
                  </a:cubicBezTo>
                  <a:cubicBezTo>
                    <a:pt x="170" y="167"/>
                    <a:pt x="170" y="144"/>
                    <a:pt x="170" y="117"/>
                  </a:cubicBezTo>
                  <a:lnTo>
                    <a:pt x="71" y="117"/>
                  </a:lnTo>
                  <a:cubicBezTo>
                    <a:pt x="64" y="117"/>
                    <a:pt x="55" y="117"/>
                    <a:pt x="47" y="120"/>
                  </a:cubicBezTo>
                  <a:lnTo>
                    <a:pt x="38" y="110"/>
                  </a:lnTo>
                  <a:lnTo>
                    <a:pt x="167" y="110"/>
                  </a:lnTo>
                  <a:lnTo>
                    <a:pt x="177" y="100"/>
                  </a:lnTo>
                  <a:close/>
                  <a:moveTo>
                    <a:pt x="722" y="96"/>
                  </a:moveTo>
                  <a:lnTo>
                    <a:pt x="736" y="112"/>
                  </a:lnTo>
                  <a:lnTo>
                    <a:pt x="667" y="112"/>
                  </a:lnTo>
                  <a:cubicBezTo>
                    <a:pt x="657" y="112"/>
                    <a:pt x="650" y="115"/>
                    <a:pt x="643" y="117"/>
                  </a:cubicBezTo>
                  <a:lnTo>
                    <a:pt x="633" y="107"/>
                  </a:lnTo>
                  <a:lnTo>
                    <a:pt x="710" y="107"/>
                  </a:lnTo>
                  <a:lnTo>
                    <a:pt x="722" y="96"/>
                  </a:lnTo>
                  <a:close/>
                  <a:moveTo>
                    <a:pt x="3076" y="84"/>
                  </a:moveTo>
                  <a:lnTo>
                    <a:pt x="3076" y="127"/>
                  </a:lnTo>
                  <a:lnTo>
                    <a:pt x="3115" y="127"/>
                  </a:lnTo>
                  <a:lnTo>
                    <a:pt x="3115" y="84"/>
                  </a:lnTo>
                  <a:lnTo>
                    <a:pt x="3076" y="84"/>
                  </a:lnTo>
                  <a:close/>
                  <a:moveTo>
                    <a:pt x="3026" y="84"/>
                  </a:moveTo>
                  <a:lnTo>
                    <a:pt x="3026" y="127"/>
                  </a:lnTo>
                  <a:lnTo>
                    <a:pt x="3064" y="127"/>
                  </a:lnTo>
                  <a:lnTo>
                    <a:pt x="3064" y="84"/>
                  </a:lnTo>
                  <a:lnTo>
                    <a:pt x="3026" y="84"/>
                  </a:lnTo>
                  <a:close/>
                  <a:moveTo>
                    <a:pt x="1372" y="84"/>
                  </a:moveTo>
                  <a:lnTo>
                    <a:pt x="1372" y="96"/>
                  </a:lnTo>
                  <a:lnTo>
                    <a:pt x="1401" y="96"/>
                  </a:lnTo>
                  <a:lnTo>
                    <a:pt x="1401" y="84"/>
                  </a:lnTo>
                  <a:lnTo>
                    <a:pt x="1372" y="84"/>
                  </a:lnTo>
                  <a:close/>
                  <a:moveTo>
                    <a:pt x="1699" y="81"/>
                  </a:moveTo>
                  <a:lnTo>
                    <a:pt x="1718" y="96"/>
                  </a:lnTo>
                  <a:cubicBezTo>
                    <a:pt x="1711" y="98"/>
                    <a:pt x="1706" y="103"/>
                    <a:pt x="1699" y="112"/>
                  </a:cubicBezTo>
                  <a:lnTo>
                    <a:pt x="1764" y="112"/>
                  </a:lnTo>
                  <a:cubicBezTo>
                    <a:pt x="1761" y="103"/>
                    <a:pt x="1754" y="93"/>
                    <a:pt x="1742" y="88"/>
                  </a:cubicBezTo>
                  <a:lnTo>
                    <a:pt x="1744" y="84"/>
                  </a:lnTo>
                  <a:cubicBezTo>
                    <a:pt x="1759" y="88"/>
                    <a:pt x="1766" y="91"/>
                    <a:pt x="1771" y="93"/>
                  </a:cubicBezTo>
                  <a:cubicBezTo>
                    <a:pt x="1773" y="96"/>
                    <a:pt x="1776" y="98"/>
                    <a:pt x="1776" y="100"/>
                  </a:cubicBezTo>
                  <a:cubicBezTo>
                    <a:pt x="1776" y="105"/>
                    <a:pt x="1773" y="107"/>
                    <a:pt x="1771" y="112"/>
                  </a:cubicBezTo>
                  <a:lnTo>
                    <a:pt x="1790" y="112"/>
                  </a:lnTo>
                  <a:lnTo>
                    <a:pt x="1804" y="98"/>
                  </a:lnTo>
                  <a:lnTo>
                    <a:pt x="1826" y="117"/>
                  </a:lnTo>
                  <a:lnTo>
                    <a:pt x="1732" y="117"/>
                  </a:lnTo>
                  <a:cubicBezTo>
                    <a:pt x="1744" y="129"/>
                    <a:pt x="1759" y="139"/>
                    <a:pt x="1773" y="146"/>
                  </a:cubicBezTo>
                  <a:cubicBezTo>
                    <a:pt x="1790" y="153"/>
                    <a:pt x="1807" y="158"/>
                    <a:pt x="1831" y="158"/>
                  </a:cubicBezTo>
                  <a:lnTo>
                    <a:pt x="1831" y="163"/>
                  </a:lnTo>
                  <a:cubicBezTo>
                    <a:pt x="1819" y="163"/>
                    <a:pt x="1814" y="167"/>
                    <a:pt x="1811" y="177"/>
                  </a:cubicBezTo>
                  <a:lnTo>
                    <a:pt x="1795" y="172"/>
                  </a:lnTo>
                  <a:lnTo>
                    <a:pt x="1795" y="172"/>
                  </a:lnTo>
                  <a:cubicBezTo>
                    <a:pt x="1795" y="201"/>
                    <a:pt x="1795" y="220"/>
                    <a:pt x="1795" y="232"/>
                  </a:cubicBezTo>
                  <a:lnTo>
                    <a:pt x="1780" y="237"/>
                  </a:lnTo>
                  <a:lnTo>
                    <a:pt x="1780" y="220"/>
                  </a:lnTo>
                  <a:lnTo>
                    <a:pt x="1735" y="220"/>
                  </a:lnTo>
                  <a:lnTo>
                    <a:pt x="1735" y="237"/>
                  </a:lnTo>
                  <a:lnTo>
                    <a:pt x="1720" y="242"/>
                  </a:lnTo>
                  <a:cubicBezTo>
                    <a:pt x="1720" y="227"/>
                    <a:pt x="1720" y="213"/>
                    <a:pt x="1720" y="199"/>
                  </a:cubicBezTo>
                  <a:cubicBezTo>
                    <a:pt x="1720" y="184"/>
                    <a:pt x="1720" y="172"/>
                    <a:pt x="1720" y="158"/>
                  </a:cubicBezTo>
                  <a:lnTo>
                    <a:pt x="1735" y="165"/>
                  </a:lnTo>
                  <a:lnTo>
                    <a:pt x="1778" y="165"/>
                  </a:lnTo>
                  <a:lnTo>
                    <a:pt x="1778" y="163"/>
                  </a:lnTo>
                  <a:cubicBezTo>
                    <a:pt x="1756" y="151"/>
                    <a:pt x="1737" y="136"/>
                    <a:pt x="1727" y="117"/>
                  </a:cubicBezTo>
                  <a:lnTo>
                    <a:pt x="1696" y="117"/>
                  </a:lnTo>
                  <a:cubicBezTo>
                    <a:pt x="1677" y="139"/>
                    <a:pt x="1658" y="156"/>
                    <a:pt x="1636" y="165"/>
                  </a:cubicBezTo>
                  <a:lnTo>
                    <a:pt x="1680" y="165"/>
                  </a:lnTo>
                  <a:lnTo>
                    <a:pt x="1687" y="156"/>
                  </a:lnTo>
                  <a:lnTo>
                    <a:pt x="1704" y="167"/>
                  </a:lnTo>
                  <a:lnTo>
                    <a:pt x="1696" y="175"/>
                  </a:lnTo>
                  <a:cubicBezTo>
                    <a:pt x="1696" y="204"/>
                    <a:pt x="1696" y="223"/>
                    <a:pt x="1696" y="232"/>
                  </a:cubicBezTo>
                  <a:lnTo>
                    <a:pt x="1682" y="237"/>
                  </a:lnTo>
                  <a:lnTo>
                    <a:pt x="1682" y="220"/>
                  </a:lnTo>
                  <a:lnTo>
                    <a:pt x="1641" y="220"/>
                  </a:lnTo>
                  <a:lnTo>
                    <a:pt x="1641" y="235"/>
                  </a:lnTo>
                  <a:lnTo>
                    <a:pt x="1627" y="240"/>
                  </a:lnTo>
                  <a:cubicBezTo>
                    <a:pt x="1629" y="227"/>
                    <a:pt x="1629" y="216"/>
                    <a:pt x="1629" y="204"/>
                  </a:cubicBezTo>
                  <a:cubicBezTo>
                    <a:pt x="1629" y="189"/>
                    <a:pt x="1629" y="180"/>
                    <a:pt x="1629" y="170"/>
                  </a:cubicBezTo>
                  <a:cubicBezTo>
                    <a:pt x="1615" y="175"/>
                    <a:pt x="1603" y="177"/>
                    <a:pt x="1588" y="182"/>
                  </a:cubicBezTo>
                  <a:lnTo>
                    <a:pt x="1588" y="177"/>
                  </a:lnTo>
                  <a:cubicBezTo>
                    <a:pt x="1607" y="170"/>
                    <a:pt x="1624" y="163"/>
                    <a:pt x="1639" y="153"/>
                  </a:cubicBezTo>
                  <a:cubicBezTo>
                    <a:pt x="1653" y="144"/>
                    <a:pt x="1667" y="132"/>
                    <a:pt x="1680" y="117"/>
                  </a:cubicBezTo>
                  <a:lnTo>
                    <a:pt x="1629" y="117"/>
                  </a:lnTo>
                  <a:cubicBezTo>
                    <a:pt x="1620" y="117"/>
                    <a:pt x="1612" y="120"/>
                    <a:pt x="1605" y="122"/>
                  </a:cubicBezTo>
                  <a:lnTo>
                    <a:pt x="1596" y="112"/>
                  </a:lnTo>
                  <a:lnTo>
                    <a:pt x="1682" y="112"/>
                  </a:lnTo>
                  <a:cubicBezTo>
                    <a:pt x="1689" y="103"/>
                    <a:pt x="1694" y="93"/>
                    <a:pt x="1699" y="81"/>
                  </a:cubicBezTo>
                  <a:moveTo>
                    <a:pt x="859" y="76"/>
                  </a:moveTo>
                  <a:lnTo>
                    <a:pt x="861" y="79"/>
                  </a:lnTo>
                  <a:cubicBezTo>
                    <a:pt x="849" y="132"/>
                    <a:pt x="842" y="163"/>
                    <a:pt x="840" y="172"/>
                  </a:cubicBezTo>
                  <a:cubicBezTo>
                    <a:pt x="837" y="180"/>
                    <a:pt x="835" y="192"/>
                    <a:pt x="837" y="204"/>
                  </a:cubicBezTo>
                  <a:cubicBezTo>
                    <a:pt x="837" y="216"/>
                    <a:pt x="837" y="225"/>
                    <a:pt x="837" y="230"/>
                  </a:cubicBezTo>
                  <a:cubicBezTo>
                    <a:pt x="837" y="232"/>
                    <a:pt x="835" y="235"/>
                    <a:pt x="832" y="235"/>
                  </a:cubicBezTo>
                  <a:cubicBezTo>
                    <a:pt x="830" y="235"/>
                    <a:pt x="825" y="232"/>
                    <a:pt x="823" y="232"/>
                  </a:cubicBezTo>
                  <a:cubicBezTo>
                    <a:pt x="818" y="230"/>
                    <a:pt x="816" y="227"/>
                    <a:pt x="816" y="223"/>
                  </a:cubicBezTo>
                  <a:cubicBezTo>
                    <a:pt x="816" y="218"/>
                    <a:pt x="818" y="213"/>
                    <a:pt x="818" y="206"/>
                  </a:cubicBezTo>
                  <a:cubicBezTo>
                    <a:pt x="820" y="201"/>
                    <a:pt x="823" y="194"/>
                    <a:pt x="823" y="189"/>
                  </a:cubicBezTo>
                  <a:cubicBezTo>
                    <a:pt x="823" y="184"/>
                    <a:pt x="820" y="182"/>
                    <a:pt x="818" y="180"/>
                  </a:cubicBezTo>
                  <a:cubicBezTo>
                    <a:pt x="813" y="177"/>
                    <a:pt x="808" y="172"/>
                    <a:pt x="796" y="170"/>
                  </a:cubicBezTo>
                  <a:lnTo>
                    <a:pt x="796" y="167"/>
                  </a:lnTo>
                  <a:cubicBezTo>
                    <a:pt x="811" y="167"/>
                    <a:pt x="818" y="167"/>
                    <a:pt x="820" y="167"/>
                  </a:cubicBezTo>
                  <a:cubicBezTo>
                    <a:pt x="823" y="167"/>
                    <a:pt x="827" y="165"/>
                    <a:pt x="830" y="158"/>
                  </a:cubicBezTo>
                  <a:cubicBezTo>
                    <a:pt x="835" y="153"/>
                    <a:pt x="844" y="127"/>
                    <a:pt x="859" y="76"/>
                  </a:cubicBezTo>
                  <a:moveTo>
                    <a:pt x="2239" y="69"/>
                  </a:moveTo>
                  <a:lnTo>
                    <a:pt x="2239" y="112"/>
                  </a:lnTo>
                  <a:lnTo>
                    <a:pt x="2282" y="112"/>
                  </a:lnTo>
                  <a:lnTo>
                    <a:pt x="2282" y="69"/>
                  </a:lnTo>
                  <a:lnTo>
                    <a:pt x="2239" y="69"/>
                  </a:lnTo>
                  <a:close/>
                  <a:moveTo>
                    <a:pt x="1888" y="67"/>
                  </a:moveTo>
                  <a:lnTo>
                    <a:pt x="1888" y="132"/>
                  </a:lnTo>
                  <a:lnTo>
                    <a:pt x="1941" y="132"/>
                  </a:lnTo>
                  <a:lnTo>
                    <a:pt x="1941" y="67"/>
                  </a:lnTo>
                  <a:lnTo>
                    <a:pt x="1888" y="67"/>
                  </a:lnTo>
                  <a:close/>
                  <a:moveTo>
                    <a:pt x="801" y="67"/>
                  </a:moveTo>
                  <a:cubicBezTo>
                    <a:pt x="820" y="79"/>
                    <a:pt x="830" y="88"/>
                    <a:pt x="832" y="96"/>
                  </a:cubicBezTo>
                  <a:cubicBezTo>
                    <a:pt x="832" y="100"/>
                    <a:pt x="832" y="105"/>
                    <a:pt x="830" y="107"/>
                  </a:cubicBezTo>
                  <a:cubicBezTo>
                    <a:pt x="827" y="110"/>
                    <a:pt x="825" y="110"/>
                    <a:pt x="823" y="110"/>
                  </a:cubicBezTo>
                  <a:cubicBezTo>
                    <a:pt x="820" y="110"/>
                    <a:pt x="818" y="107"/>
                    <a:pt x="816" y="100"/>
                  </a:cubicBezTo>
                  <a:cubicBezTo>
                    <a:pt x="813" y="88"/>
                    <a:pt x="806" y="79"/>
                    <a:pt x="799" y="69"/>
                  </a:cubicBezTo>
                  <a:lnTo>
                    <a:pt x="801" y="67"/>
                  </a:lnTo>
                  <a:close/>
                  <a:moveTo>
                    <a:pt x="187" y="67"/>
                  </a:moveTo>
                  <a:lnTo>
                    <a:pt x="206" y="86"/>
                  </a:lnTo>
                  <a:lnTo>
                    <a:pt x="100" y="86"/>
                  </a:lnTo>
                  <a:cubicBezTo>
                    <a:pt x="88" y="86"/>
                    <a:pt x="79" y="86"/>
                    <a:pt x="74" y="88"/>
                  </a:cubicBezTo>
                  <a:lnTo>
                    <a:pt x="64" y="79"/>
                  </a:lnTo>
                  <a:lnTo>
                    <a:pt x="175" y="79"/>
                  </a:lnTo>
                  <a:lnTo>
                    <a:pt x="187" y="67"/>
                  </a:lnTo>
                  <a:close/>
                  <a:moveTo>
                    <a:pt x="3580" y="64"/>
                  </a:moveTo>
                  <a:cubicBezTo>
                    <a:pt x="3631" y="84"/>
                    <a:pt x="3657" y="96"/>
                    <a:pt x="3662" y="103"/>
                  </a:cubicBezTo>
                  <a:cubicBezTo>
                    <a:pt x="3667" y="112"/>
                    <a:pt x="3669" y="117"/>
                    <a:pt x="3669" y="122"/>
                  </a:cubicBezTo>
                  <a:cubicBezTo>
                    <a:pt x="3667" y="124"/>
                    <a:pt x="3664" y="127"/>
                    <a:pt x="3662" y="127"/>
                  </a:cubicBezTo>
                  <a:cubicBezTo>
                    <a:pt x="3662" y="127"/>
                    <a:pt x="3660" y="127"/>
                    <a:pt x="3655" y="122"/>
                  </a:cubicBezTo>
                  <a:cubicBezTo>
                    <a:pt x="3650" y="115"/>
                    <a:pt x="3640" y="107"/>
                    <a:pt x="3628" y="98"/>
                  </a:cubicBezTo>
                  <a:cubicBezTo>
                    <a:pt x="3616" y="91"/>
                    <a:pt x="3600" y="81"/>
                    <a:pt x="3580" y="69"/>
                  </a:cubicBezTo>
                  <a:lnTo>
                    <a:pt x="3580" y="64"/>
                  </a:lnTo>
                  <a:close/>
                  <a:moveTo>
                    <a:pt x="2507" y="64"/>
                  </a:moveTo>
                  <a:lnTo>
                    <a:pt x="2507" y="120"/>
                  </a:lnTo>
                  <a:lnTo>
                    <a:pt x="2591" y="120"/>
                  </a:lnTo>
                  <a:lnTo>
                    <a:pt x="2591" y="64"/>
                  </a:lnTo>
                  <a:lnTo>
                    <a:pt x="2507" y="64"/>
                  </a:lnTo>
                  <a:close/>
                  <a:moveTo>
                    <a:pt x="3249" y="62"/>
                  </a:moveTo>
                  <a:lnTo>
                    <a:pt x="3249" y="93"/>
                  </a:lnTo>
                  <a:lnTo>
                    <a:pt x="3340" y="93"/>
                  </a:lnTo>
                  <a:lnTo>
                    <a:pt x="3340" y="62"/>
                  </a:lnTo>
                  <a:lnTo>
                    <a:pt x="3249" y="62"/>
                  </a:lnTo>
                  <a:close/>
                  <a:moveTo>
                    <a:pt x="900" y="57"/>
                  </a:moveTo>
                  <a:lnTo>
                    <a:pt x="921" y="69"/>
                  </a:lnTo>
                  <a:lnTo>
                    <a:pt x="914" y="76"/>
                  </a:lnTo>
                  <a:cubicBezTo>
                    <a:pt x="916" y="124"/>
                    <a:pt x="911" y="160"/>
                    <a:pt x="904" y="184"/>
                  </a:cubicBezTo>
                  <a:cubicBezTo>
                    <a:pt x="897" y="208"/>
                    <a:pt x="876" y="230"/>
                    <a:pt x="842" y="247"/>
                  </a:cubicBezTo>
                  <a:lnTo>
                    <a:pt x="840" y="242"/>
                  </a:lnTo>
                  <a:cubicBezTo>
                    <a:pt x="864" y="227"/>
                    <a:pt x="880" y="211"/>
                    <a:pt x="887" y="192"/>
                  </a:cubicBezTo>
                  <a:cubicBezTo>
                    <a:pt x="895" y="175"/>
                    <a:pt x="900" y="156"/>
                    <a:pt x="900" y="132"/>
                  </a:cubicBezTo>
                  <a:cubicBezTo>
                    <a:pt x="902" y="110"/>
                    <a:pt x="902" y="84"/>
                    <a:pt x="900" y="57"/>
                  </a:cubicBezTo>
                  <a:moveTo>
                    <a:pt x="2750" y="57"/>
                  </a:moveTo>
                  <a:cubicBezTo>
                    <a:pt x="2767" y="64"/>
                    <a:pt x="2776" y="72"/>
                    <a:pt x="2776" y="76"/>
                  </a:cubicBezTo>
                  <a:cubicBezTo>
                    <a:pt x="2776" y="84"/>
                    <a:pt x="2774" y="86"/>
                    <a:pt x="2769" y="88"/>
                  </a:cubicBezTo>
                  <a:lnTo>
                    <a:pt x="2856" y="88"/>
                  </a:lnTo>
                  <a:lnTo>
                    <a:pt x="2865" y="76"/>
                  </a:lnTo>
                  <a:lnTo>
                    <a:pt x="2884" y="98"/>
                  </a:lnTo>
                  <a:cubicBezTo>
                    <a:pt x="2875" y="100"/>
                    <a:pt x="2870" y="103"/>
                    <a:pt x="2867" y="105"/>
                  </a:cubicBezTo>
                  <a:cubicBezTo>
                    <a:pt x="2863" y="107"/>
                    <a:pt x="2858" y="112"/>
                    <a:pt x="2848" y="122"/>
                  </a:cubicBezTo>
                  <a:lnTo>
                    <a:pt x="2846" y="120"/>
                  </a:lnTo>
                  <a:lnTo>
                    <a:pt x="2856" y="96"/>
                  </a:lnTo>
                  <a:lnTo>
                    <a:pt x="2676" y="96"/>
                  </a:lnTo>
                  <a:cubicBezTo>
                    <a:pt x="2676" y="107"/>
                    <a:pt x="2673" y="112"/>
                    <a:pt x="2673" y="117"/>
                  </a:cubicBezTo>
                  <a:cubicBezTo>
                    <a:pt x="2671" y="120"/>
                    <a:pt x="2668" y="122"/>
                    <a:pt x="2666" y="122"/>
                  </a:cubicBezTo>
                  <a:cubicBezTo>
                    <a:pt x="2664" y="122"/>
                    <a:pt x="2661" y="124"/>
                    <a:pt x="2659" y="124"/>
                  </a:cubicBezTo>
                  <a:cubicBezTo>
                    <a:pt x="2659" y="124"/>
                    <a:pt x="2656" y="122"/>
                    <a:pt x="2654" y="122"/>
                  </a:cubicBezTo>
                  <a:cubicBezTo>
                    <a:pt x="2651" y="120"/>
                    <a:pt x="2651" y="120"/>
                    <a:pt x="2651" y="117"/>
                  </a:cubicBezTo>
                  <a:lnTo>
                    <a:pt x="2651" y="115"/>
                  </a:lnTo>
                  <a:cubicBezTo>
                    <a:pt x="2654" y="112"/>
                    <a:pt x="2656" y="110"/>
                    <a:pt x="2659" y="105"/>
                  </a:cubicBezTo>
                  <a:cubicBezTo>
                    <a:pt x="2664" y="103"/>
                    <a:pt x="2666" y="100"/>
                    <a:pt x="2666" y="96"/>
                  </a:cubicBezTo>
                  <a:cubicBezTo>
                    <a:pt x="2668" y="91"/>
                    <a:pt x="2671" y="84"/>
                    <a:pt x="2673" y="79"/>
                  </a:cubicBezTo>
                  <a:lnTo>
                    <a:pt x="2676" y="79"/>
                  </a:lnTo>
                  <a:lnTo>
                    <a:pt x="2676" y="88"/>
                  </a:lnTo>
                  <a:lnTo>
                    <a:pt x="2762" y="88"/>
                  </a:lnTo>
                  <a:cubicBezTo>
                    <a:pt x="2762" y="84"/>
                    <a:pt x="2760" y="79"/>
                    <a:pt x="2757" y="74"/>
                  </a:cubicBezTo>
                  <a:cubicBezTo>
                    <a:pt x="2755" y="69"/>
                    <a:pt x="2752" y="64"/>
                    <a:pt x="2747" y="60"/>
                  </a:cubicBezTo>
                  <a:lnTo>
                    <a:pt x="2750" y="57"/>
                  </a:lnTo>
                  <a:close/>
                  <a:moveTo>
                    <a:pt x="2599" y="47"/>
                  </a:moveTo>
                  <a:lnTo>
                    <a:pt x="2613" y="62"/>
                  </a:lnTo>
                  <a:lnTo>
                    <a:pt x="2606" y="69"/>
                  </a:lnTo>
                  <a:cubicBezTo>
                    <a:pt x="2606" y="103"/>
                    <a:pt x="2606" y="124"/>
                    <a:pt x="2606" y="136"/>
                  </a:cubicBezTo>
                  <a:lnTo>
                    <a:pt x="2591" y="144"/>
                  </a:lnTo>
                  <a:lnTo>
                    <a:pt x="2591" y="127"/>
                  </a:lnTo>
                  <a:lnTo>
                    <a:pt x="2507" y="127"/>
                  </a:lnTo>
                  <a:cubicBezTo>
                    <a:pt x="2505" y="180"/>
                    <a:pt x="2484" y="220"/>
                    <a:pt x="2445" y="249"/>
                  </a:cubicBezTo>
                  <a:lnTo>
                    <a:pt x="2443" y="244"/>
                  </a:lnTo>
                  <a:cubicBezTo>
                    <a:pt x="2462" y="225"/>
                    <a:pt x="2474" y="204"/>
                    <a:pt x="2481" y="184"/>
                  </a:cubicBezTo>
                  <a:cubicBezTo>
                    <a:pt x="2488" y="165"/>
                    <a:pt x="2491" y="146"/>
                    <a:pt x="2493" y="122"/>
                  </a:cubicBezTo>
                  <a:cubicBezTo>
                    <a:pt x="2493" y="100"/>
                    <a:pt x="2493" y="76"/>
                    <a:pt x="2491" y="50"/>
                  </a:cubicBezTo>
                  <a:lnTo>
                    <a:pt x="2510" y="57"/>
                  </a:lnTo>
                  <a:lnTo>
                    <a:pt x="2589" y="57"/>
                  </a:lnTo>
                  <a:lnTo>
                    <a:pt x="2599" y="47"/>
                  </a:lnTo>
                  <a:close/>
                  <a:moveTo>
                    <a:pt x="1483" y="47"/>
                  </a:moveTo>
                  <a:cubicBezTo>
                    <a:pt x="1487" y="62"/>
                    <a:pt x="1492" y="74"/>
                    <a:pt x="1502" y="84"/>
                  </a:cubicBezTo>
                  <a:cubicBezTo>
                    <a:pt x="1509" y="72"/>
                    <a:pt x="1516" y="60"/>
                    <a:pt x="1519" y="47"/>
                  </a:cubicBezTo>
                  <a:lnTo>
                    <a:pt x="1483" y="47"/>
                  </a:lnTo>
                  <a:close/>
                  <a:moveTo>
                    <a:pt x="971" y="45"/>
                  </a:moveTo>
                  <a:lnTo>
                    <a:pt x="993" y="57"/>
                  </a:lnTo>
                  <a:lnTo>
                    <a:pt x="986" y="64"/>
                  </a:lnTo>
                  <a:lnTo>
                    <a:pt x="986" y="153"/>
                  </a:lnTo>
                  <a:cubicBezTo>
                    <a:pt x="986" y="163"/>
                    <a:pt x="986" y="172"/>
                    <a:pt x="986" y="182"/>
                  </a:cubicBezTo>
                  <a:lnTo>
                    <a:pt x="971" y="189"/>
                  </a:lnTo>
                  <a:cubicBezTo>
                    <a:pt x="971" y="177"/>
                    <a:pt x="971" y="165"/>
                    <a:pt x="971" y="153"/>
                  </a:cubicBezTo>
                  <a:lnTo>
                    <a:pt x="971" y="81"/>
                  </a:lnTo>
                  <a:cubicBezTo>
                    <a:pt x="971" y="67"/>
                    <a:pt x="971" y="55"/>
                    <a:pt x="971" y="45"/>
                  </a:cubicBezTo>
                  <a:moveTo>
                    <a:pt x="1360" y="43"/>
                  </a:moveTo>
                  <a:lnTo>
                    <a:pt x="1377" y="52"/>
                  </a:lnTo>
                  <a:cubicBezTo>
                    <a:pt x="1375" y="55"/>
                    <a:pt x="1370" y="57"/>
                    <a:pt x="1370" y="57"/>
                  </a:cubicBezTo>
                  <a:lnTo>
                    <a:pt x="1432" y="57"/>
                  </a:lnTo>
                  <a:lnTo>
                    <a:pt x="1442" y="50"/>
                  </a:lnTo>
                  <a:lnTo>
                    <a:pt x="1454" y="62"/>
                  </a:lnTo>
                  <a:lnTo>
                    <a:pt x="1447" y="69"/>
                  </a:lnTo>
                  <a:cubicBezTo>
                    <a:pt x="1444" y="86"/>
                    <a:pt x="1442" y="100"/>
                    <a:pt x="1440" y="110"/>
                  </a:cubicBezTo>
                  <a:cubicBezTo>
                    <a:pt x="1437" y="122"/>
                    <a:pt x="1427" y="129"/>
                    <a:pt x="1416" y="134"/>
                  </a:cubicBezTo>
                  <a:cubicBezTo>
                    <a:pt x="1413" y="127"/>
                    <a:pt x="1408" y="120"/>
                    <a:pt x="1396" y="117"/>
                  </a:cubicBezTo>
                  <a:lnTo>
                    <a:pt x="1396" y="112"/>
                  </a:lnTo>
                  <a:cubicBezTo>
                    <a:pt x="1408" y="115"/>
                    <a:pt x="1418" y="115"/>
                    <a:pt x="1420" y="115"/>
                  </a:cubicBezTo>
                  <a:cubicBezTo>
                    <a:pt x="1423" y="115"/>
                    <a:pt x="1425" y="112"/>
                    <a:pt x="1427" y="105"/>
                  </a:cubicBezTo>
                  <a:cubicBezTo>
                    <a:pt x="1430" y="100"/>
                    <a:pt x="1432" y="86"/>
                    <a:pt x="1435" y="64"/>
                  </a:cubicBezTo>
                  <a:lnTo>
                    <a:pt x="1367" y="64"/>
                  </a:lnTo>
                  <a:cubicBezTo>
                    <a:pt x="1365" y="67"/>
                    <a:pt x="1363" y="67"/>
                    <a:pt x="1360" y="69"/>
                  </a:cubicBezTo>
                  <a:lnTo>
                    <a:pt x="1375" y="76"/>
                  </a:lnTo>
                  <a:lnTo>
                    <a:pt x="1399" y="76"/>
                  </a:lnTo>
                  <a:lnTo>
                    <a:pt x="1406" y="69"/>
                  </a:lnTo>
                  <a:lnTo>
                    <a:pt x="1418" y="81"/>
                  </a:lnTo>
                  <a:lnTo>
                    <a:pt x="1411" y="84"/>
                  </a:lnTo>
                  <a:cubicBezTo>
                    <a:pt x="1411" y="96"/>
                    <a:pt x="1413" y="100"/>
                    <a:pt x="1413" y="105"/>
                  </a:cubicBezTo>
                  <a:lnTo>
                    <a:pt x="1401" y="110"/>
                  </a:lnTo>
                  <a:lnTo>
                    <a:pt x="1401" y="103"/>
                  </a:lnTo>
                  <a:lnTo>
                    <a:pt x="1372" y="103"/>
                  </a:lnTo>
                  <a:lnTo>
                    <a:pt x="1372" y="110"/>
                  </a:lnTo>
                  <a:lnTo>
                    <a:pt x="1360" y="112"/>
                  </a:lnTo>
                  <a:cubicBezTo>
                    <a:pt x="1360" y="107"/>
                    <a:pt x="1360" y="100"/>
                    <a:pt x="1360" y="93"/>
                  </a:cubicBezTo>
                  <a:cubicBezTo>
                    <a:pt x="1360" y="86"/>
                    <a:pt x="1360" y="79"/>
                    <a:pt x="1360" y="72"/>
                  </a:cubicBezTo>
                  <a:cubicBezTo>
                    <a:pt x="1353" y="81"/>
                    <a:pt x="1344" y="91"/>
                    <a:pt x="1331" y="96"/>
                  </a:cubicBezTo>
                  <a:lnTo>
                    <a:pt x="1331" y="93"/>
                  </a:lnTo>
                  <a:cubicBezTo>
                    <a:pt x="1339" y="84"/>
                    <a:pt x="1346" y="76"/>
                    <a:pt x="1351" y="67"/>
                  </a:cubicBezTo>
                  <a:cubicBezTo>
                    <a:pt x="1356" y="60"/>
                    <a:pt x="1358" y="50"/>
                    <a:pt x="1360" y="43"/>
                  </a:cubicBezTo>
                  <a:moveTo>
                    <a:pt x="3864" y="43"/>
                  </a:moveTo>
                  <a:lnTo>
                    <a:pt x="3887" y="55"/>
                  </a:lnTo>
                  <a:lnTo>
                    <a:pt x="3878" y="62"/>
                  </a:lnTo>
                  <a:lnTo>
                    <a:pt x="3878" y="158"/>
                  </a:lnTo>
                  <a:cubicBezTo>
                    <a:pt x="3878" y="165"/>
                    <a:pt x="3878" y="172"/>
                    <a:pt x="3878" y="184"/>
                  </a:cubicBezTo>
                  <a:lnTo>
                    <a:pt x="3864" y="192"/>
                  </a:lnTo>
                  <a:cubicBezTo>
                    <a:pt x="3864" y="167"/>
                    <a:pt x="3864" y="144"/>
                    <a:pt x="3864" y="115"/>
                  </a:cubicBezTo>
                  <a:cubicBezTo>
                    <a:pt x="3864" y="86"/>
                    <a:pt x="3864" y="62"/>
                    <a:pt x="3864" y="43"/>
                  </a:cubicBezTo>
                  <a:moveTo>
                    <a:pt x="3076" y="36"/>
                  </a:moveTo>
                  <a:lnTo>
                    <a:pt x="3076" y="76"/>
                  </a:lnTo>
                  <a:lnTo>
                    <a:pt x="3115" y="76"/>
                  </a:lnTo>
                  <a:lnTo>
                    <a:pt x="3115" y="36"/>
                  </a:lnTo>
                  <a:lnTo>
                    <a:pt x="3076" y="36"/>
                  </a:lnTo>
                  <a:close/>
                  <a:moveTo>
                    <a:pt x="3026" y="36"/>
                  </a:moveTo>
                  <a:lnTo>
                    <a:pt x="3026" y="76"/>
                  </a:lnTo>
                  <a:lnTo>
                    <a:pt x="3064" y="76"/>
                  </a:lnTo>
                  <a:lnTo>
                    <a:pt x="3064" y="36"/>
                  </a:lnTo>
                  <a:lnTo>
                    <a:pt x="3026" y="36"/>
                  </a:lnTo>
                  <a:close/>
                  <a:moveTo>
                    <a:pt x="1740" y="31"/>
                  </a:moveTo>
                  <a:lnTo>
                    <a:pt x="1740" y="72"/>
                  </a:lnTo>
                  <a:lnTo>
                    <a:pt x="1780" y="72"/>
                  </a:lnTo>
                  <a:lnTo>
                    <a:pt x="1780" y="31"/>
                  </a:lnTo>
                  <a:lnTo>
                    <a:pt x="1740" y="31"/>
                  </a:lnTo>
                  <a:close/>
                  <a:moveTo>
                    <a:pt x="1639" y="31"/>
                  </a:moveTo>
                  <a:lnTo>
                    <a:pt x="1639" y="72"/>
                  </a:lnTo>
                  <a:lnTo>
                    <a:pt x="1680" y="72"/>
                  </a:lnTo>
                  <a:lnTo>
                    <a:pt x="1680" y="31"/>
                  </a:lnTo>
                  <a:lnTo>
                    <a:pt x="1639" y="31"/>
                  </a:lnTo>
                  <a:close/>
                  <a:moveTo>
                    <a:pt x="2990" y="28"/>
                  </a:moveTo>
                  <a:lnTo>
                    <a:pt x="3007" y="47"/>
                  </a:lnTo>
                  <a:lnTo>
                    <a:pt x="2966" y="47"/>
                  </a:lnTo>
                  <a:lnTo>
                    <a:pt x="2966" y="110"/>
                  </a:lnTo>
                  <a:lnTo>
                    <a:pt x="2978" y="110"/>
                  </a:lnTo>
                  <a:lnTo>
                    <a:pt x="2990" y="98"/>
                  </a:lnTo>
                  <a:lnTo>
                    <a:pt x="3007" y="117"/>
                  </a:lnTo>
                  <a:lnTo>
                    <a:pt x="2966" y="117"/>
                  </a:lnTo>
                  <a:lnTo>
                    <a:pt x="2966" y="182"/>
                  </a:lnTo>
                  <a:lnTo>
                    <a:pt x="3009" y="167"/>
                  </a:lnTo>
                  <a:lnTo>
                    <a:pt x="3009" y="172"/>
                  </a:lnTo>
                  <a:cubicBezTo>
                    <a:pt x="2985" y="184"/>
                    <a:pt x="2959" y="196"/>
                    <a:pt x="2932" y="208"/>
                  </a:cubicBezTo>
                  <a:lnTo>
                    <a:pt x="2923" y="218"/>
                  </a:lnTo>
                  <a:lnTo>
                    <a:pt x="2911" y="199"/>
                  </a:lnTo>
                  <a:cubicBezTo>
                    <a:pt x="2932" y="194"/>
                    <a:pt x="2947" y="189"/>
                    <a:pt x="2954" y="187"/>
                  </a:cubicBezTo>
                  <a:lnTo>
                    <a:pt x="2954" y="117"/>
                  </a:lnTo>
                  <a:lnTo>
                    <a:pt x="2949" y="117"/>
                  </a:lnTo>
                  <a:cubicBezTo>
                    <a:pt x="2940" y="117"/>
                    <a:pt x="2932" y="117"/>
                    <a:pt x="2923" y="120"/>
                  </a:cubicBezTo>
                  <a:lnTo>
                    <a:pt x="2916" y="110"/>
                  </a:lnTo>
                  <a:lnTo>
                    <a:pt x="2954" y="110"/>
                  </a:lnTo>
                  <a:lnTo>
                    <a:pt x="2954" y="47"/>
                  </a:lnTo>
                  <a:lnTo>
                    <a:pt x="2947" y="47"/>
                  </a:lnTo>
                  <a:cubicBezTo>
                    <a:pt x="2937" y="47"/>
                    <a:pt x="2930" y="50"/>
                    <a:pt x="2923" y="50"/>
                  </a:cubicBezTo>
                  <a:lnTo>
                    <a:pt x="2913" y="43"/>
                  </a:lnTo>
                  <a:lnTo>
                    <a:pt x="2978" y="43"/>
                  </a:lnTo>
                  <a:lnTo>
                    <a:pt x="2990" y="28"/>
                  </a:lnTo>
                  <a:close/>
                  <a:moveTo>
                    <a:pt x="3249" y="26"/>
                  </a:moveTo>
                  <a:lnTo>
                    <a:pt x="3249" y="57"/>
                  </a:lnTo>
                  <a:lnTo>
                    <a:pt x="3340" y="57"/>
                  </a:lnTo>
                  <a:lnTo>
                    <a:pt x="3340" y="26"/>
                  </a:lnTo>
                  <a:lnTo>
                    <a:pt x="3249" y="26"/>
                  </a:lnTo>
                  <a:close/>
                  <a:moveTo>
                    <a:pt x="3014" y="21"/>
                  </a:moveTo>
                  <a:lnTo>
                    <a:pt x="3026" y="28"/>
                  </a:lnTo>
                  <a:lnTo>
                    <a:pt x="3112" y="28"/>
                  </a:lnTo>
                  <a:lnTo>
                    <a:pt x="3120" y="21"/>
                  </a:lnTo>
                  <a:lnTo>
                    <a:pt x="3134" y="33"/>
                  </a:lnTo>
                  <a:lnTo>
                    <a:pt x="3127" y="38"/>
                  </a:lnTo>
                  <a:lnTo>
                    <a:pt x="3127" y="88"/>
                  </a:lnTo>
                  <a:cubicBezTo>
                    <a:pt x="3127" y="110"/>
                    <a:pt x="3127" y="127"/>
                    <a:pt x="3127" y="139"/>
                  </a:cubicBezTo>
                  <a:lnTo>
                    <a:pt x="3115" y="146"/>
                  </a:lnTo>
                  <a:lnTo>
                    <a:pt x="3115" y="132"/>
                  </a:lnTo>
                  <a:lnTo>
                    <a:pt x="3076" y="132"/>
                  </a:lnTo>
                  <a:lnTo>
                    <a:pt x="3076" y="177"/>
                  </a:lnTo>
                  <a:lnTo>
                    <a:pt x="3107" y="177"/>
                  </a:lnTo>
                  <a:lnTo>
                    <a:pt x="3120" y="165"/>
                  </a:lnTo>
                  <a:lnTo>
                    <a:pt x="3136" y="182"/>
                  </a:lnTo>
                  <a:lnTo>
                    <a:pt x="3076" y="182"/>
                  </a:lnTo>
                  <a:lnTo>
                    <a:pt x="3076" y="225"/>
                  </a:lnTo>
                  <a:lnTo>
                    <a:pt x="3120" y="225"/>
                  </a:lnTo>
                  <a:lnTo>
                    <a:pt x="3134" y="213"/>
                  </a:lnTo>
                  <a:lnTo>
                    <a:pt x="3153" y="232"/>
                  </a:lnTo>
                  <a:lnTo>
                    <a:pt x="3011" y="232"/>
                  </a:lnTo>
                  <a:cubicBezTo>
                    <a:pt x="3004" y="232"/>
                    <a:pt x="2995" y="232"/>
                    <a:pt x="2987" y="235"/>
                  </a:cubicBezTo>
                  <a:lnTo>
                    <a:pt x="2978" y="225"/>
                  </a:lnTo>
                  <a:lnTo>
                    <a:pt x="3064" y="225"/>
                  </a:lnTo>
                  <a:lnTo>
                    <a:pt x="3064" y="182"/>
                  </a:lnTo>
                  <a:lnTo>
                    <a:pt x="3043" y="182"/>
                  </a:lnTo>
                  <a:cubicBezTo>
                    <a:pt x="3033" y="182"/>
                    <a:pt x="3026" y="184"/>
                    <a:pt x="3019" y="187"/>
                  </a:cubicBezTo>
                  <a:lnTo>
                    <a:pt x="3009" y="177"/>
                  </a:lnTo>
                  <a:lnTo>
                    <a:pt x="3064" y="177"/>
                  </a:lnTo>
                  <a:lnTo>
                    <a:pt x="3064" y="132"/>
                  </a:lnTo>
                  <a:lnTo>
                    <a:pt x="3026" y="132"/>
                  </a:lnTo>
                  <a:lnTo>
                    <a:pt x="3026" y="144"/>
                  </a:lnTo>
                  <a:lnTo>
                    <a:pt x="3014" y="148"/>
                  </a:lnTo>
                  <a:cubicBezTo>
                    <a:pt x="3014" y="127"/>
                    <a:pt x="3014" y="105"/>
                    <a:pt x="3014" y="84"/>
                  </a:cubicBezTo>
                  <a:cubicBezTo>
                    <a:pt x="3014" y="64"/>
                    <a:pt x="3014" y="43"/>
                    <a:pt x="3014" y="21"/>
                  </a:cubicBezTo>
                  <a:moveTo>
                    <a:pt x="1725" y="16"/>
                  </a:moveTo>
                  <a:lnTo>
                    <a:pt x="1740" y="26"/>
                  </a:lnTo>
                  <a:lnTo>
                    <a:pt x="1778" y="26"/>
                  </a:lnTo>
                  <a:lnTo>
                    <a:pt x="1785" y="16"/>
                  </a:lnTo>
                  <a:lnTo>
                    <a:pt x="1802" y="28"/>
                  </a:lnTo>
                  <a:lnTo>
                    <a:pt x="1792" y="36"/>
                  </a:lnTo>
                  <a:cubicBezTo>
                    <a:pt x="1792" y="57"/>
                    <a:pt x="1795" y="74"/>
                    <a:pt x="1795" y="84"/>
                  </a:cubicBezTo>
                  <a:lnTo>
                    <a:pt x="1780" y="88"/>
                  </a:lnTo>
                  <a:lnTo>
                    <a:pt x="1780" y="79"/>
                  </a:lnTo>
                  <a:lnTo>
                    <a:pt x="1740" y="79"/>
                  </a:lnTo>
                  <a:lnTo>
                    <a:pt x="1740" y="86"/>
                  </a:lnTo>
                  <a:lnTo>
                    <a:pt x="1725" y="91"/>
                  </a:lnTo>
                  <a:cubicBezTo>
                    <a:pt x="1725" y="79"/>
                    <a:pt x="1727" y="64"/>
                    <a:pt x="1727" y="52"/>
                  </a:cubicBezTo>
                  <a:cubicBezTo>
                    <a:pt x="1727" y="40"/>
                    <a:pt x="1725" y="28"/>
                    <a:pt x="1725" y="16"/>
                  </a:cubicBezTo>
                  <a:moveTo>
                    <a:pt x="1624" y="16"/>
                  </a:moveTo>
                  <a:lnTo>
                    <a:pt x="1639" y="26"/>
                  </a:lnTo>
                  <a:lnTo>
                    <a:pt x="1680" y="26"/>
                  </a:lnTo>
                  <a:lnTo>
                    <a:pt x="1687" y="16"/>
                  </a:lnTo>
                  <a:lnTo>
                    <a:pt x="1704" y="28"/>
                  </a:lnTo>
                  <a:lnTo>
                    <a:pt x="1694" y="36"/>
                  </a:lnTo>
                  <a:cubicBezTo>
                    <a:pt x="1694" y="60"/>
                    <a:pt x="1694" y="76"/>
                    <a:pt x="1694" y="84"/>
                  </a:cubicBezTo>
                  <a:lnTo>
                    <a:pt x="1680" y="91"/>
                  </a:lnTo>
                  <a:lnTo>
                    <a:pt x="1680" y="79"/>
                  </a:lnTo>
                  <a:lnTo>
                    <a:pt x="1639" y="79"/>
                  </a:lnTo>
                  <a:lnTo>
                    <a:pt x="1639" y="88"/>
                  </a:lnTo>
                  <a:lnTo>
                    <a:pt x="1624" y="96"/>
                  </a:lnTo>
                  <a:cubicBezTo>
                    <a:pt x="1624" y="81"/>
                    <a:pt x="1624" y="69"/>
                    <a:pt x="1624" y="55"/>
                  </a:cubicBezTo>
                  <a:cubicBezTo>
                    <a:pt x="1624" y="40"/>
                    <a:pt x="1624" y="28"/>
                    <a:pt x="1624" y="16"/>
                  </a:cubicBezTo>
                  <a:moveTo>
                    <a:pt x="868" y="16"/>
                  </a:moveTo>
                  <a:lnTo>
                    <a:pt x="883" y="26"/>
                  </a:lnTo>
                  <a:lnTo>
                    <a:pt x="933" y="26"/>
                  </a:lnTo>
                  <a:lnTo>
                    <a:pt x="943" y="16"/>
                  </a:lnTo>
                  <a:lnTo>
                    <a:pt x="955" y="31"/>
                  </a:lnTo>
                  <a:lnTo>
                    <a:pt x="947" y="36"/>
                  </a:lnTo>
                  <a:lnTo>
                    <a:pt x="947" y="124"/>
                  </a:lnTo>
                  <a:cubicBezTo>
                    <a:pt x="947" y="139"/>
                    <a:pt x="947" y="153"/>
                    <a:pt x="947" y="167"/>
                  </a:cubicBezTo>
                  <a:lnTo>
                    <a:pt x="936" y="172"/>
                  </a:lnTo>
                  <a:lnTo>
                    <a:pt x="936" y="31"/>
                  </a:lnTo>
                  <a:lnTo>
                    <a:pt x="883" y="31"/>
                  </a:lnTo>
                  <a:lnTo>
                    <a:pt x="883" y="175"/>
                  </a:lnTo>
                  <a:lnTo>
                    <a:pt x="868" y="182"/>
                  </a:lnTo>
                  <a:cubicBezTo>
                    <a:pt x="868" y="167"/>
                    <a:pt x="868" y="141"/>
                    <a:pt x="868" y="103"/>
                  </a:cubicBezTo>
                  <a:cubicBezTo>
                    <a:pt x="868" y="62"/>
                    <a:pt x="868" y="33"/>
                    <a:pt x="868" y="16"/>
                  </a:cubicBezTo>
                  <a:moveTo>
                    <a:pt x="3830" y="14"/>
                  </a:moveTo>
                  <a:lnTo>
                    <a:pt x="3849" y="36"/>
                  </a:lnTo>
                  <a:lnTo>
                    <a:pt x="3777" y="36"/>
                  </a:lnTo>
                  <a:lnTo>
                    <a:pt x="3794" y="45"/>
                  </a:lnTo>
                  <a:cubicBezTo>
                    <a:pt x="3787" y="47"/>
                    <a:pt x="3777" y="55"/>
                    <a:pt x="3770" y="64"/>
                  </a:cubicBezTo>
                  <a:cubicBezTo>
                    <a:pt x="3760" y="74"/>
                    <a:pt x="3748" y="86"/>
                    <a:pt x="3736" y="96"/>
                  </a:cubicBezTo>
                  <a:lnTo>
                    <a:pt x="3820" y="93"/>
                  </a:lnTo>
                  <a:cubicBezTo>
                    <a:pt x="3813" y="84"/>
                    <a:pt x="3806" y="74"/>
                    <a:pt x="3796" y="64"/>
                  </a:cubicBezTo>
                  <a:lnTo>
                    <a:pt x="3799" y="60"/>
                  </a:lnTo>
                  <a:cubicBezTo>
                    <a:pt x="3827" y="81"/>
                    <a:pt x="3844" y="93"/>
                    <a:pt x="3844" y="100"/>
                  </a:cubicBezTo>
                  <a:cubicBezTo>
                    <a:pt x="3847" y="107"/>
                    <a:pt x="3844" y="112"/>
                    <a:pt x="3842" y="117"/>
                  </a:cubicBezTo>
                  <a:cubicBezTo>
                    <a:pt x="3837" y="120"/>
                    <a:pt x="3835" y="122"/>
                    <a:pt x="3835" y="122"/>
                  </a:cubicBezTo>
                  <a:cubicBezTo>
                    <a:pt x="3832" y="122"/>
                    <a:pt x="3832" y="120"/>
                    <a:pt x="3832" y="117"/>
                  </a:cubicBezTo>
                  <a:cubicBezTo>
                    <a:pt x="3830" y="112"/>
                    <a:pt x="3825" y="105"/>
                    <a:pt x="3823" y="98"/>
                  </a:cubicBezTo>
                  <a:cubicBezTo>
                    <a:pt x="3806" y="100"/>
                    <a:pt x="3791" y="100"/>
                    <a:pt x="3777" y="103"/>
                  </a:cubicBezTo>
                  <a:lnTo>
                    <a:pt x="3794" y="110"/>
                  </a:lnTo>
                  <a:lnTo>
                    <a:pt x="3787" y="117"/>
                  </a:lnTo>
                  <a:lnTo>
                    <a:pt x="3787" y="151"/>
                  </a:lnTo>
                  <a:lnTo>
                    <a:pt x="3813" y="151"/>
                  </a:lnTo>
                  <a:lnTo>
                    <a:pt x="3825" y="139"/>
                  </a:lnTo>
                  <a:lnTo>
                    <a:pt x="3844" y="158"/>
                  </a:lnTo>
                  <a:lnTo>
                    <a:pt x="3787" y="158"/>
                  </a:lnTo>
                  <a:lnTo>
                    <a:pt x="3787" y="206"/>
                  </a:lnTo>
                  <a:lnTo>
                    <a:pt x="3844" y="196"/>
                  </a:lnTo>
                  <a:lnTo>
                    <a:pt x="3847" y="201"/>
                  </a:lnTo>
                  <a:cubicBezTo>
                    <a:pt x="3767" y="220"/>
                    <a:pt x="3724" y="235"/>
                    <a:pt x="3720" y="240"/>
                  </a:cubicBezTo>
                  <a:lnTo>
                    <a:pt x="3707" y="220"/>
                  </a:lnTo>
                  <a:cubicBezTo>
                    <a:pt x="3720" y="218"/>
                    <a:pt x="3741" y="216"/>
                    <a:pt x="3772" y="211"/>
                  </a:cubicBezTo>
                  <a:lnTo>
                    <a:pt x="3772" y="158"/>
                  </a:lnTo>
                  <a:lnTo>
                    <a:pt x="3731" y="158"/>
                  </a:lnTo>
                  <a:lnTo>
                    <a:pt x="3720" y="160"/>
                  </a:lnTo>
                  <a:lnTo>
                    <a:pt x="3712" y="151"/>
                  </a:lnTo>
                  <a:lnTo>
                    <a:pt x="3772" y="151"/>
                  </a:lnTo>
                  <a:lnTo>
                    <a:pt x="3772" y="103"/>
                  </a:lnTo>
                  <a:cubicBezTo>
                    <a:pt x="3746" y="105"/>
                    <a:pt x="3731" y="110"/>
                    <a:pt x="3727" y="115"/>
                  </a:cubicBezTo>
                  <a:lnTo>
                    <a:pt x="3717" y="96"/>
                  </a:lnTo>
                  <a:cubicBezTo>
                    <a:pt x="3727" y="96"/>
                    <a:pt x="3736" y="88"/>
                    <a:pt x="3748" y="74"/>
                  </a:cubicBezTo>
                  <a:cubicBezTo>
                    <a:pt x="3758" y="62"/>
                    <a:pt x="3765" y="47"/>
                    <a:pt x="3772" y="36"/>
                  </a:cubicBezTo>
                  <a:lnTo>
                    <a:pt x="3746" y="36"/>
                  </a:lnTo>
                  <a:cubicBezTo>
                    <a:pt x="3736" y="36"/>
                    <a:pt x="3729" y="36"/>
                    <a:pt x="3722" y="38"/>
                  </a:cubicBezTo>
                  <a:lnTo>
                    <a:pt x="3712" y="28"/>
                  </a:lnTo>
                  <a:lnTo>
                    <a:pt x="3816" y="28"/>
                  </a:lnTo>
                  <a:lnTo>
                    <a:pt x="3830" y="14"/>
                  </a:lnTo>
                  <a:close/>
                  <a:moveTo>
                    <a:pt x="1171" y="14"/>
                  </a:moveTo>
                  <a:lnTo>
                    <a:pt x="1187" y="24"/>
                  </a:lnTo>
                  <a:lnTo>
                    <a:pt x="1250" y="24"/>
                  </a:lnTo>
                  <a:lnTo>
                    <a:pt x="1257" y="14"/>
                  </a:lnTo>
                  <a:lnTo>
                    <a:pt x="1271" y="28"/>
                  </a:lnTo>
                  <a:lnTo>
                    <a:pt x="1264" y="33"/>
                  </a:lnTo>
                  <a:cubicBezTo>
                    <a:pt x="1264" y="43"/>
                    <a:pt x="1262" y="52"/>
                    <a:pt x="1262" y="64"/>
                  </a:cubicBezTo>
                  <a:cubicBezTo>
                    <a:pt x="1262" y="74"/>
                    <a:pt x="1260" y="84"/>
                    <a:pt x="1257" y="88"/>
                  </a:cubicBezTo>
                  <a:cubicBezTo>
                    <a:pt x="1252" y="93"/>
                    <a:pt x="1247" y="98"/>
                    <a:pt x="1238" y="103"/>
                  </a:cubicBezTo>
                  <a:cubicBezTo>
                    <a:pt x="1233" y="93"/>
                    <a:pt x="1226" y="86"/>
                    <a:pt x="1214" y="81"/>
                  </a:cubicBezTo>
                  <a:lnTo>
                    <a:pt x="1214" y="79"/>
                  </a:lnTo>
                  <a:cubicBezTo>
                    <a:pt x="1224" y="81"/>
                    <a:pt x="1231" y="81"/>
                    <a:pt x="1236" y="81"/>
                  </a:cubicBezTo>
                  <a:cubicBezTo>
                    <a:pt x="1238" y="81"/>
                    <a:pt x="1243" y="81"/>
                    <a:pt x="1243" y="79"/>
                  </a:cubicBezTo>
                  <a:cubicBezTo>
                    <a:pt x="1245" y="79"/>
                    <a:pt x="1247" y="72"/>
                    <a:pt x="1247" y="64"/>
                  </a:cubicBezTo>
                  <a:cubicBezTo>
                    <a:pt x="1247" y="55"/>
                    <a:pt x="1250" y="43"/>
                    <a:pt x="1250" y="28"/>
                  </a:cubicBezTo>
                  <a:lnTo>
                    <a:pt x="1185" y="28"/>
                  </a:lnTo>
                  <a:lnTo>
                    <a:pt x="1185" y="112"/>
                  </a:lnTo>
                  <a:lnTo>
                    <a:pt x="1257" y="112"/>
                  </a:lnTo>
                  <a:lnTo>
                    <a:pt x="1264" y="103"/>
                  </a:lnTo>
                  <a:lnTo>
                    <a:pt x="1281" y="117"/>
                  </a:lnTo>
                  <a:lnTo>
                    <a:pt x="1271" y="124"/>
                  </a:lnTo>
                  <a:cubicBezTo>
                    <a:pt x="1262" y="148"/>
                    <a:pt x="1252" y="167"/>
                    <a:pt x="1243" y="182"/>
                  </a:cubicBezTo>
                  <a:cubicBezTo>
                    <a:pt x="1262" y="201"/>
                    <a:pt x="1281" y="213"/>
                    <a:pt x="1303" y="216"/>
                  </a:cubicBezTo>
                  <a:lnTo>
                    <a:pt x="1303" y="220"/>
                  </a:lnTo>
                  <a:cubicBezTo>
                    <a:pt x="1291" y="223"/>
                    <a:pt x="1284" y="225"/>
                    <a:pt x="1281" y="232"/>
                  </a:cubicBezTo>
                  <a:cubicBezTo>
                    <a:pt x="1264" y="220"/>
                    <a:pt x="1250" y="208"/>
                    <a:pt x="1236" y="192"/>
                  </a:cubicBezTo>
                  <a:cubicBezTo>
                    <a:pt x="1221" y="206"/>
                    <a:pt x="1204" y="220"/>
                    <a:pt x="1185" y="232"/>
                  </a:cubicBezTo>
                  <a:lnTo>
                    <a:pt x="1185" y="240"/>
                  </a:lnTo>
                  <a:lnTo>
                    <a:pt x="1171" y="244"/>
                  </a:lnTo>
                  <a:cubicBezTo>
                    <a:pt x="1171" y="220"/>
                    <a:pt x="1171" y="201"/>
                    <a:pt x="1171" y="184"/>
                  </a:cubicBezTo>
                  <a:lnTo>
                    <a:pt x="1171" y="64"/>
                  </a:lnTo>
                  <a:cubicBezTo>
                    <a:pt x="1171" y="45"/>
                    <a:pt x="1171" y="31"/>
                    <a:pt x="1171" y="14"/>
                  </a:cubicBezTo>
                  <a:moveTo>
                    <a:pt x="2275" y="14"/>
                  </a:moveTo>
                  <a:cubicBezTo>
                    <a:pt x="2294" y="24"/>
                    <a:pt x="2306" y="31"/>
                    <a:pt x="2306" y="36"/>
                  </a:cubicBezTo>
                  <a:cubicBezTo>
                    <a:pt x="2308" y="40"/>
                    <a:pt x="2306" y="45"/>
                    <a:pt x="2304" y="47"/>
                  </a:cubicBezTo>
                  <a:cubicBezTo>
                    <a:pt x="2301" y="52"/>
                    <a:pt x="2299" y="55"/>
                    <a:pt x="2296" y="55"/>
                  </a:cubicBezTo>
                  <a:cubicBezTo>
                    <a:pt x="2294" y="55"/>
                    <a:pt x="2294" y="52"/>
                    <a:pt x="2291" y="45"/>
                  </a:cubicBezTo>
                  <a:cubicBezTo>
                    <a:pt x="2289" y="38"/>
                    <a:pt x="2282" y="26"/>
                    <a:pt x="2272" y="14"/>
                  </a:cubicBezTo>
                  <a:lnTo>
                    <a:pt x="2275" y="14"/>
                  </a:lnTo>
                  <a:close/>
                  <a:moveTo>
                    <a:pt x="818" y="12"/>
                  </a:moveTo>
                  <a:cubicBezTo>
                    <a:pt x="837" y="21"/>
                    <a:pt x="847" y="31"/>
                    <a:pt x="849" y="36"/>
                  </a:cubicBezTo>
                  <a:cubicBezTo>
                    <a:pt x="851" y="43"/>
                    <a:pt x="851" y="47"/>
                    <a:pt x="849" y="50"/>
                  </a:cubicBezTo>
                  <a:cubicBezTo>
                    <a:pt x="847" y="52"/>
                    <a:pt x="844" y="55"/>
                    <a:pt x="842" y="55"/>
                  </a:cubicBezTo>
                  <a:cubicBezTo>
                    <a:pt x="840" y="55"/>
                    <a:pt x="837" y="50"/>
                    <a:pt x="835" y="45"/>
                  </a:cubicBezTo>
                  <a:cubicBezTo>
                    <a:pt x="832" y="36"/>
                    <a:pt x="825" y="26"/>
                    <a:pt x="818" y="14"/>
                  </a:cubicBezTo>
                  <a:lnTo>
                    <a:pt x="818" y="12"/>
                  </a:lnTo>
                  <a:close/>
                  <a:moveTo>
                    <a:pt x="3647" y="12"/>
                  </a:moveTo>
                  <a:lnTo>
                    <a:pt x="3669" y="33"/>
                  </a:lnTo>
                  <a:lnTo>
                    <a:pt x="3571" y="33"/>
                  </a:lnTo>
                  <a:cubicBezTo>
                    <a:pt x="3564" y="40"/>
                    <a:pt x="3561" y="45"/>
                    <a:pt x="3559" y="47"/>
                  </a:cubicBezTo>
                  <a:lnTo>
                    <a:pt x="3573" y="57"/>
                  </a:lnTo>
                  <a:lnTo>
                    <a:pt x="3566" y="64"/>
                  </a:lnTo>
                  <a:lnTo>
                    <a:pt x="3566" y="105"/>
                  </a:lnTo>
                  <a:cubicBezTo>
                    <a:pt x="3566" y="112"/>
                    <a:pt x="3566" y="122"/>
                    <a:pt x="3568" y="129"/>
                  </a:cubicBezTo>
                  <a:lnTo>
                    <a:pt x="3549" y="136"/>
                  </a:lnTo>
                  <a:cubicBezTo>
                    <a:pt x="3551" y="115"/>
                    <a:pt x="3551" y="98"/>
                    <a:pt x="3551" y="88"/>
                  </a:cubicBezTo>
                  <a:lnTo>
                    <a:pt x="3551" y="55"/>
                  </a:lnTo>
                  <a:cubicBezTo>
                    <a:pt x="3535" y="74"/>
                    <a:pt x="3520" y="91"/>
                    <a:pt x="3501" y="103"/>
                  </a:cubicBezTo>
                  <a:cubicBezTo>
                    <a:pt x="3484" y="112"/>
                    <a:pt x="3465" y="122"/>
                    <a:pt x="3446" y="132"/>
                  </a:cubicBezTo>
                  <a:lnTo>
                    <a:pt x="3444" y="127"/>
                  </a:lnTo>
                  <a:cubicBezTo>
                    <a:pt x="3465" y="115"/>
                    <a:pt x="3484" y="103"/>
                    <a:pt x="3501" y="88"/>
                  </a:cubicBezTo>
                  <a:cubicBezTo>
                    <a:pt x="3520" y="72"/>
                    <a:pt x="3537" y="55"/>
                    <a:pt x="3551" y="33"/>
                  </a:cubicBezTo>
                  <a:lnTo>
                    <a:pt x="3482" y="33"/>
                  </a:lnTo>
                  <a:cubicBezTo>
                    <a:pt x="3475" y="33"/>
                    <a:pt x="3467" y="33"/>
                    <a:pt x="3460" y="36"/>
                  </a:cubicBezTo>
                  <a:lnTo>
                    <a:pt x="3451" y="26"/>
                  </a:lnTo>
                  <a:lnTo>
                    <a:pt x="3633" y="26"/>
                  </a:lnTo>
                  <a:lnTo>
                    <a:pt x="3647" y="12"/>
                  </a:lnTo>
                  <a:close/>
                  <a:moveTo>
                    <a:pt x="2164" y="12"/>
                  </a:moveTo>
                  <a:lnTo>
                    <a:pt x="2188" y="24"/>
                  </a:lnTo>
                  <a:lnTo>
                    <a:pt x="2179" y="28"/>
                  </a:lnTo>
                  <a:cubicBezTo>
                    <a:pt x="2169" y="45"/>
                    <a:pt x="2155" y="69"/>
                    <a:pt x="2136" y="103"/>
                  </a:cubicBezTo>
                  <a:lnTo>
                    <a:pt x="2176" y="98"/>
                  </a:lnTo>
                  <a:cubicBezTo>
                    <a:pt x="2186" y="79"/>
                    <a:pt x="2193" y="64"/>
                    <a:pt x="2196" y="52"/>
                  </a:cubicBezTo>
                  <a:lnTo>
                    <a:pt x="2215" y="67"/>
                  </a:lnTo>
                  <a:lnTo>
                    <a:pt x="2207" y="72"/>
                  </a:lnTo>
                  <a:cubicBezTo>
                    <a:pt x="2188" y="105"/>
                    <a:pt x="2167" y="134"/>
                    <a:pt x="2147" y="158"/>
                  </a:cubicBezTo>
                  <a:cubicBezTo>
                    <a:pt x="2169" y="153"/>
                    <a:pt x="2191" y="151"/>
                    <a:pt x="2210" y="146"/>
                  </a:cubicBezTo>
                  <a:lnTo>
                    <a:pt x="2210" y="151"/>
                  </a:lnTo>
                  <a:cubicBezTo>
                    <a:pt x="2196" y="153"/>
                    <a:pt x="2181" y="160"/>
                    <a:pt x="2167" y="165"/>
                  </a:cubicBezTo>
                  <a:cubicBezTo>
                    <a:pt x="2152" y="172"/>
                    <a:pt x="2143" y="177"/>
                    <a:pt x="2138" y="182"/>
                  </a:cubicBezTo>
                  <a:lnTo>
                    <a:pt x="2124" y="160"/>
                  </a:lnTo>
                  <a:cubicBezTo>
                    <a:pt x="2128" y="160"/>
                    <a:pt x="2136" y="156"/>
                    <a:pt x="2143" y="146"/>
                  </a:cubicBezTo>
                  <a:cubicBezTo>
                    <a:pt x="2152" y="139"/>
                    <a:pt x="2162" y="124"/>
                    <a:pt x="2174" y="103"/>
                  </a:cubicBezTo>
                  <a:cubicBezTo>
                    <a:pt x="2167" y="105"/>
                    <a:pt x="2162" y="107"/>
                    <a:pt x="2152" y="110"/>
                  </a:cubicBezTo>
                  <a:cubicBezTo>
                    <a:pt x="2145" y="110"/>
                    <a:pt x="2140" y="115"/>
                    <a:pt x="2133" y="120"/>
                  </a:cubicBezTo>
                  <a:lnTo>
                    <a:pt x="2121" y="103"/>
                  </a:lnTo>
                  <a:cubicBezTo>
                    <a:pt x="2128" y="100"/>
                    <a:pt x="2136" y="88"/>
                    <a:pt x="2145" y="67"/>
                  </a:cubicBezTo>
                  <a:cubicBezTo>
                    <a:pt x="2155" y="43"/>
                    <a:pt x="2162" y="26"/>
                    <a:pt x="2164" y="12"/>
                  </a:cubicBezTo>
                  <a:moveTo>
                    <a:pt x="1007" y="12"/>
                  </a:moveTo>
                  <a:lnTo>
                    <a:pt x="1029" y="21"/>
                  </a:lnTo>
                  <a:lnTo>
                    <a:pt x="1022" y="28"/>
                  </a:lnTo>
                  <a:lnTo>
                    <a:pt x="1022" y="220"/>
                  </a:lnTo>
                  <a:cubicBezTo>
                    <a:pt x="1022" y="227"/>
                    <a:pt x="1020" y="232"/>
                    <a:pt x="1017" y="237"/>
                  </a:cubicBezTo>
                  <a:cubicBezTo>
                    <a:pt x="1015" y="242"/>
                    <a:pt x="1007" y="244"/>
                    <a:pt x="1000" y="247"/>
                  </a:cubicBezTo>
                  <a:cubicBezTo>
                    <a:pt x="996" y="237"/>
                    <a:pt x="986" y="230"/>
                    <a:pt x="969" y="225"/>
                  </a:cubicBezTo>
                  <a:lnTo>
                    <a:pt x="969" y="220"/>
                  </a:lnTo>
                  <a:cubicBezTo>
                    <a:pt x="988" y="223"/>
                    <a:pt x="998" y="225"/>
                    <a:pt x="1003" y="223"/>
                  </a:cubicBezTo>
                  <a:cubicBezTo>
                    <a:pt x="1005" y="223"/>
                    <a:pt x="1007" y="220"/>
                    <a:pt x="1007" y="216"/>
                  </a:cubicBezTo>
                  <a:lnTo>
                    <a:pt x="1007" y="55"/>
                  </a:lnTo>
                  <a:cubicBezTo>
                    <a:pt x="1007" y="36"/>
                    <a:pt x="1007" y="21"/>
                    <a:pt x="1007" y="12"/>
                  </a:cubicBezTo>
                  <a:moveTo>
                    <a:pt x="3347" y="9"/>
                  </a:moveTo>
                  <a:lnTo>
                    <a:pt x="3362" y="24"/>
                  </a:lnTo>
                  <a:lnTo>
                    <a:pt x="3355" y="31"/>
                  </a:lnTo>
                  <a:cubicBezTo>
                    <a:pt x="3355" y="69"/>
                    <a:pt x="3355" y="93"/>
                    <a:pt x="3355" y="105"/>
                  </a:cubicBezTo>
                  <a:lnTo>
                    <a:pt x="3340" y="112"/>
                  </a:lnTo>
                  <a:lnTo>
                    <a:pt x="3340" y="100"/>
                  </a:lnTo>
                  <a:lnTo>
                    <a:pt x="3249" y="100"/>
                  </a:lnTo>
                  <a:lnTo>
                    <a:pt x="3249" y="110"/>
                  </a:lnTo>
                  <a:lnTo>
                    <a:pt x="3235" y="115"/>
                  </a:lnTo>
                  <a:cubicBezTo>
                    <a:pt x="3235" y="98"/>
                    <a:pt x="3235" y="81"/>
                    <a:pt x="3235" y="64"/>
                  </a:cubicBezTo>
                  <a:cubicBezTo>
                    <a:pt x="3235" y="47"/>
                    <a:pt x="3235" y="28"/>
                    <a:pt x="3235" y="12"/>
                  </a:cubicBezTo>
                  <a:lnTo>
                    <a:pt x="3251" y="21"/>
                  </a:lnTo>
                  <a:lnTo>
                    <a:pt x="3338" y="21"/>
                  </a:lnTo>
                  <a:lnTo>
                    <a:pt x="3347" y="9"/>
                  </a:lnTo>
                  <a:close/>
                  <a:moveTo>
                    <a:pt x="3911" y="9"/>
                  </a:moveTo>
                  <a:lnTo>
                    <a:pt x="3936" y="19"/>
                  </a:lnTo>
                  <a:lnTo>
                    <a:pt x="3926" y="26"/>
                  </a:lnTo>
                  <a:lnTo>
                    <a:pt x="3926" y="216"/>
                  </a:lnTo>
                  <a:cubicBezTo>
                    <a:pt x="3928" y="232"/>
                    <a:pt x="3921" y="244"/>
                    <a:pt x="3904" y="249"/>
                  </a:cubicBezTo>
                  <a:cubicBezTo>
                    <a:pt x="3902" y="237"/>
                    <a:pt x="3892" y="230"/>
                    <a:pt x="3871" y="225"/>
                  </a:cubicBezTo>
                  <a:lnTo>
                    <a:pt x="3871" y="220"/>
                  </a:lnTo>
                  <a:cubicBezTo>
                    <a:pt x="3880" y="223"/>
                    <a:pt x="3890" y="223"/>
                    <a:pt x="3900" y="223"/>
                  </a:cubicBezTo>
                  <a:cubicBezTo>
                    <a:pt x="3904" y="223"/>
                    <a:pt x="3907" y="223"/>
                    <a:pt x="3911" y="220"/>
                  </a:cubicBezTo>
                  <a:cubicBezTo>
                    <a:pt x="3914" y="220"/>
                    <a:pt x="3914" y="216"/>
                    <a:pt x="3914" y="206"/>
                  </a:cubicBezTo>
                  <a:lnTo>
                    <a:pt x="3914" y="43"/>
                  </a:lnTo>
                  <a:cubicBezTo>
                    <a:pt x="3914" y="33"/>
                    <a:pt x="3914" y="21"/>
                    <a:pt x="3911" y="9"/>
                  </a:cubicBezTo>
                  <a:moveTo>
                    <a:pt x="2524" y="9"/>
                  </a:moveTo>
                  <a:cubicBezTo>
                    <a:pt x="2541" y="19"/>
                    <a:pt x="2551" y="26"/>
                    <a:pt x="2553" y="31"/>
                  </a:cubicBezTo>
                  <a:cubicBezTo>
                    <a:pt x="2556" y="33"/>
                    <a:pt x="2556" y="36"/>
                    <a:pt x="2556" y="38"/>
                  </a:cubicBezTo>
                  <a:cubicBezTo>
                    <a:pt x="2556" y="43"/>
                    <a:pt x="2556" y="45"/>
                    <a:pt x="2553" y="50"/>
                  </a:cubicBezTo>
                  <a:cubicBezTo>
                    <a:pt x="2551" y="52"/>
                    <a:pt x="2548" y="55"/>
                    <a:pt x="2548" y="55"/>
                  </a:cubicBezTo>
                  <a:cubicBezTo>
                    <a:pt x="2544" y="55"/>
                    <a:pt x="2544" y="52"/>
                    <a:pt x="2541" y="45"/>
                  </a:cubicBezTo>
                  <a:cubicBezTo>
                    <a:pt x="2539" y="38"/>
                    <a:pt x="2531" y="26"/>
                    <a:pt x="2520" y="12"/>
                  </a:cubicBezTo>
                  <a:lnTo>
                    <a:pt x="2524" y="9"/>
                  </a:lnTo>
                  <a:close/>
                  <a:moveTo>
                    <a:pt x="2428" y="9"/>
                  </a:moveTo>
                  <a:lnTo>
                    <a:pt x="2452" y="19"/>
                  </a:lnTo>
                  <a:lnTo>
                    <a:pt x="2443" y="28"/>
                  </a:lnTo>
                  <a:lnTo>
                    <a:pt x="2443" y="69"/>
                  </a:lnTo>
                  <a:lnTo>
                    <a:pt x="2457" y="69"/>
                  </a:lnTo>
                  <a:lnTo>
                    <a:pt x="2467" y="57"/>
                  </a:lnTo>
                  <a:lnTo>
                    <a:pt x="2486" y="74"/>
                  </a:lnTo>
                  <a:lnTo>
                    <a:pt x="2443" y="74"/>
                  </a:lnTo>
                  <a:lnTo>
                    <a:pt x="2443" y="122"/>
                  </a:lnTo>
                  <a:lnTo>
                    <a:pt x="2481" y="107"/>
                  </a:lnTo>
                  <a:lnTo>
                    <a:pt x="2481" y="112"/>
                  </a:lnTo>
                  <a:lnTo>
                    <a:pt x="2443" y="132"/>
                  </a:lnTo>
                  <a:lnTo>
                    <a:pt x="2443" y="220"/>
                  </a:lnTo>
                  <a:cubicBezTo>
                    <a:pt x="2443" y="232"/>
                    <a:pt x="2436" y="242"/>
                    <a:pt x="2421" y="249"/>
                  </a:cubicBezTo>
                  <a:cubicBezTo>
                    <a:pt x="2421" y="240"/>
                    <a:pt x="2409" y="232"/>
                    <a:pt x="2390" y="225"/>
                  </a:cubicBezTo>
                  <a:lnTo>
                    <a:pt x="2390" y="220"/>
                  </a:lnTo>
                  <a:cubicBezTo>
                    <a:pt x="2409" y="223"/>
                    <a:pt x="2421" y="225"/>
                    <a:pt x="2424" y="223"/>
                  </a:cubicBezTo>
                  <a:cubicBezTo>
                    <a:pt x="2428" y="223"/>
                    <a:pt x="2428" y="218"/>
                    <a:pt x="2428" y="213"/>
                  </a:cubicBezTo>
                  <a:lnTo>
                    <a:pt x="2428" y="139"/>
                  </a:lnTo>
                  <a:cubicBezTo>
                    <a:pt x="2404" y="151"/>
                    <a:pt x="2395" y="158"/>
                    <a:pt x="2395" y="160"/>
                  </a:cubicBezTo>
                  <a:lnTo>
                    <a:pt x="2380" y="141"/>
                  </a:lnTo>
                  <a:cubicBezTo>
                    <a:pt x="2385" y="141"/>
                    <a:pt x="2402" y="136"/>
                    <a:pt x="2428" y="127"/>
                  </a:cubicBezTo>
                  <a:lnTo>
                    <a:pt x="2428" y="74"/>
                  </a:lnTo>
                  <a:lnTo>
                    <a:pt x="2402" y="74"/>
                  </a:lnTo>
                  <a:lnTo>
                    <a:pt x="2390" y="76"/>
                  </a:lnTo>
                  <a:lnTo>
                    <a:pt x="2383" y="69"/>
                  </a:lnTo>
                  <a:lnTo>
                    <a:pt x="2428" y="69"/>
                  </a:lnTo>
                  <a:cubicBezTo>
                    <a:pt x="2428" y="45"/>
                    <a:pt x="2428" y="26"/>
                    <a:pt x="2428" y="9"/>
                  </a:cubicBezTo>
                  <a:moveTo>
                    <a:pt x="1108" y="9"/>
                  </a:moveTo>
                  <a:lnTo>
                    <a:pt x="1132" y="21"/>
                  </a:lnTo>
                  <a:lnTo>
                    <a:pt x="1123" y="28"/>
                  </a:lnTo>
                  <a:lnTo>
                    <a:pt x="1123" y="69"/>
                  </a:lnTo>
                  <a:lnTo>
                    <a:pt x="1137" y="69"/>
                  </a:lnTo>
                  <a:lnTo>
                    <a:pt x="1147" y="57"/>
                  </a:lnTo>
                  <a:lnTo>
                    <a:pt x="1166" y="74"/>
                  </a:lnTo>
                  <a:lnTo>
                    <a:pt x="1123" y="74"/>
                  </a:lnTo>
                  <a:lnTo>
                    <a:pt x="1123" y="122"/>
                  </a:lnTo>
                  <a:lnTo>
                    <a:pt x="1161" y="107"/>
                  </a:lnTo>
                  <a:lnTo>
                    <a:pt x="1161" y="112"/>
                  </a:lnTo>
                  <a:lnTo>
                    <a:pt x="1123" y="132"/>
                  </a:lnTo>
                  <a:lnTo>
                    <a:pt x="1123" y="225"/>
                  </a:lnTo>
                  <a:cubicBezTo>
                    <a:pt x="1123" y="237"/>
                    <a:pt x="1116" y="244"/>
                    <a:pt x="1101" y="249"/>
                  </a:cubicBezTo>
                  <a:cubicBezTo>
                    <a:pt x="1101" y="240"/>
                    <a:pt x="1089" y="232"/>
                    <a:pt x="1070" y="227"/>
                  </a:cubicBezTo>
                  <a:lnTo>
                    <a:pt x="1070" y="220"/>
                  </a:lnTo>
                  <a:cubicBezTo>
                    <a:pt x="1087" y="225"/>
                    <a:pt x="1096" y="225"/>
                    <a:pt x="1101" y="225"/>
                  </a:cubicBezTo>
                  <a:cubicBezTo>
                    <a:pt x="1106" y="225"/>
                    <a:pt x="1108" y="220"/>
                    <a:pt x="1108" y="213"/>
                  </a:cubicBezTo>
                  <a:lnTo>
                    <a:pt x="1108" y="139"/>
                  </a:lnTo>
                  <a:cubicBezTo>
                    <a:pt x="1087" y="151"/>
                    <a:pt x="1075" y="158"/>
                    <a:pt x="1072" y="160"/>
                  </a:cubicBezTo>
                  <a:lnTo>
                    <a:pt x="1060" y="141"/>
                  </a:lnTo>
                  <a:cubicBezTo>
                    <a:pt x="1065" y="144"/>
                    <a:pt x="1080" y="136"/>
                    <a:pt x="1108" y="127"/>
                  </a:cubicBezTo>
                  <a:lnTo>
                    <a:pt x="1108" y="74"/>
                  </a:lnTo>
                  <a:lnTo>
                    <a:pt x="1080" y="74"/>
                  </a:lnTo>
                  <a:lnTo>
                    <a:pt x="1067" y="76"/>
                  </a:lnTo>
                  <a:lnTo>
                    <a:pt x="1058" y="69"/>
                  </a:lnTo>
                  <a:lnTo>
                    <a:pt x="1108" y="69"/>
                  </a:lnTo>
                  <a:cubicBezTo>
                    <a:pt x="1108" y="45"/>
                    <a:pt x="1108" y="26"/>
                    <a:pt x="1108" y="9"/>
                  </a:cubicBezTo>
                  <a:moveTo>
                    <a:pt x="2006" y="7"/>
                  </a:moveTo>
                  <a:lnTo>
                    <a:pt x="2027" y="21"/>
                  </a:lnTo>
                  <a:cubicBezTo>
                    <a:pt x="2023" y="24"/>
                    <a:pt x="2016" y="38"/>
                    <a:pt x="2004" y="64"/>
                  </a:cubicBezTo>
                  <a:lnTo>
                    <a:pt x="2059" y="64"/>
                  </a:lnTo>
                  <a:lnTo>
                    <a:pt x="2071" y="52"/>
                  </a:lnTo>
                  <a:lnTo>
                    <a:pt x="2085" y="67"/>
                  </a:lnTo>
                  <a:lnTo>
                    <a:pt x="2076" y="74"/>
                  </a:lnTo>
                  <a:cubicBezTo>
                    <a:pt x="2076" y="156"/>
                    <a:pt x="2073" y="201"/>
                    <a:pt x="2071" y="211"/>
                  </a:cubicBezTo>
                  <a:cubicBezTo>
                    <a:pt x="2068" y="223"/>
                    <a:pt x="2064" y="230"/>
                    <a:pt x="2061" y="235"/>
                  </a:cubicBezTo>
                  <a:cubicBezTo>
                    <a:pt x="2056" y="237"/>
                    <a:pt x="2049" y="242"/>
                    <a:pt x="2040" y="244"/>
                  </a:cubicBezTo>
                  <a:cubicBezTo>
                    <a:pt x="2035" y="235"/>
                    <a:pt x="2025" y="225"/>
                    <a:pt x="2006" y="220"/>
                  </a:cubicBezTo>
                  <a:lnTo>
                    <a:pt x="2006" y="216"/>
                  </a:lnTo>
                  <a:cubicBezTo>
                    <a:pt x="2023" y="218"/>
                    <a:pt x="2035" y="220"/>
                    <a:pt x="2042" y="220"/>
                  </a:cubicBezTo>
                  <a:cubicBezTo>
                    <a:pt x="2049" y="220"/>
                    <a:pt x="2054" y="216"/>
                    <a:pt x="2056" y="204"/>
                  </a:cubicBezTo>
                  <a:cubicBezTo>
                    <a:pt x="2059" y="192"/>
                    <a:pt x="2059" y="146"/>
                    <a:pt x="2061" y="69"/>
                  </a:cubicBezTo>
                  <a:lnTo>
                    <a:pt x="2001" y="69"/>
                  </a:lnTo>
                  <a:cubicBezTo>
                    <a:pt x="1989" y="91"/>
                    <a:pt x="1975" y="107"/>
                    <a:pt x="1963" y="120"/>
                  </a:cubicBezTo>
                  <a:lnTo>
                    <a:pt x="1958" y="117"/>
                  </a:lnTo>
                  <a:cubicBezTo>
                    <a:pt x="1972" y="96"/>
                    <a:pt x="1984" y="76"/>
                    <a:pt x="1991" y="60"/>
                  </a:cubicBezTo>
                  <a:cubicBezTo>
                    <a:pt x="1996" y="43"/>
                    <a:pt x="2004" y="26"/>
                    <a:pt x="2006" y="7"/>
                  </a:cubicBezTo>
                  <a:moveTo>
                    <a:pt x="412" y="7"/>
                  </a:moveTo>
                  <a:lnTo>
                    <a:pt x="436" y="19"/>
                  </a:lnTo>
                  <a:lnTo>
                    <a:pt x="427" y="26"/>
                  </a:lnTo>
                  <a:lnTo>
                    <a:pt x="427" y="69"/>
                  </a:lnTo>
                  <a:lnTo>
                    <a:pt x="472" y="69"/>
                  </a:lnTo>
                  <a:lnTo>
                    <a:pt x="487" y="55"/>
                  </a:lnTo>
                  <a:lnTo>
                    <a:pt x="506" y="74"/>
                  </a:lnTo>
                  <a:lnTo>
                    <a:pt x="436" y="74"/>
                  </a:lnTo>
                  <a:cubicBezTo>
                    <a:pt x="446" y="103"/>
                    <a:pt x="458" y="127"/>
                    <a:pt x="472" y="144"/>
                  </a:cubicBezTo>
                  <a:cubicBezTo>
                    <a:pt x="487" y="163"/>
                    <a:pt x="499" y="172"/>
                    <a:pt x="511" y="177"/>
                  </a:cubicBezTo>
                  <a:lnTo>
                    <a:pt x="511" y="182"/>
                  </a:lnTo>
                  <a:cubicBezTo>
                    <a:pt x="499" y="182"/>
                    <a:pt x="491" y="184"/>
                    <a:pt x="489" y="189"/>
                  </a:cubicBezTo>
                  <a:cubicBezTo>
                    <a:pt x="480" y="182"/>
                    <a:pt x="470" y="167"/>
                    <a:pt x="458" y="146"/>
                  </a:cubicBezTo>
                  <a:cubicBezTo>
                    <a:pt x="446" y="124"/>
                    <a:pt x="436" y="100"/>
                    <a:pt x="431" y="74"/>
                  </a:cubicBezTo>
                  <a:lnTo>
                    <a:pt x="427" y="74"/>
                  </a:lnTo>
                  <a:lnTo>
                    <a:pt x="427" y="182"/>
                  </a:lnTo>
                  <a:lnTo>
                    <a:pt x="448" y="182"/>
                  </a:lnTo>
                  <a:lnTo>
                    <a:pt x="460" y="170"/>
                  </a:lnTo>
                  <a:lnTo>
                    <a:pt x="480" y="189"/>
                  </a:lnTo>
                  <a:lnTo>
                    <a:pt x="427" y="189"/>
                  </a:lnTo>
                  <a:lnTo>
                    <a:pt x="427" y="199"/>
                  </a:lnTo>
                  <a:cubicBezTo>
                    <a:pt x="427" y="211"/>
                    <a:pt x="427" y="225"/>
                    <a:pt x="429" y="240"/>
                  </a:cubicBezTo>
                  <a:lnTo>
                    <a:pt x="412" y="247"/>
                  </a:lnTo>
                  <a:cubicBezTo>
                    <a:pt x="412" y="225"/>
                    <a:pt x="412" y="208"/>
                    <a:pt x="412" y="201"/>
                  </a:cubicBezTo>
                  <a:lnTo>
                    <a:pt x="412" y="189"/>
                  </a:lnTo>
                  <a:lnTo>
                    <a:pt x="396" y="189"/>
                  </a:lnTo>
                  <a:cubicBezTo>
                    <a:pt x="388" y="189"/>
                    <a:pt x="379" y="189"/>
                    <a:pt x="371" y="192"/>
                  </a:cubicBezTo>
                  <a:lnTo>
                    <a:pt x="362" y="182"/>
                  </a:lnTo>
                  <a:lnTo>
                    <a:pt x="412" y="182"/>
                  </a:lnTo>
                  <a:lnTo>
                    <a:pt x="412" y="84"/>
                  </a:lnTo>
                  <a:cubicBezTo>
                    <a:pt x="403" y="107"/>
                    <a:pt x="391" y="132"/>
                    <a:pt x="376" y="148"/>
                  </a:cubicBezTo>
                  <a:cubicBezTo>
                    <a:pt x="362" y="167"/>
                    <a:pt x="347" y="182"/>
                    <a:pt x="333" y="196"/>
                  </a:cubicBezTo>
                  <a:lnTo>
                    <a:pt x="328" y="192"/>
                  </a:lnTo>
                  <a:cubicBezTo>
                    <a:pt x="343" y="180"/>
                    <a:pt x="355" y="163"/>
                    <a:pt x="369" y="139"/>
                  </a:cubicBezTo>
                  <a:cubicBezTo>
                    <a:pt x="381" y="117"/>
                    <a:pt x="393" y="96"/>
                    <a:pt x="400" y="74"/>
                  </a:cubicBezTo>
                  <a:lnTo>
                    <a:pt x="376" y="74"/>
                  </a:lnTo>
                  <a:cubicBezTo>
                    <a:pt x="367" y="74"/>
                    <a:pt x="360" y="76"/>
                    <a:pt x="352" y="79"/>
                  </a:cubicBezTo>
                  <a:lnTo>
                    <a:pt x="343" y="69"/>
                  </a:lnTo>
                  <a:lnTo>
                    <a:pt x="412" y="69"/>
                  </a:lnTo>
                  <a:lnTo>
                    <a:pt x="412" y="38"/>
                  </a:lnTo>
                  <a:cubicBezTo>
                    <a:pt x="412" y="31"/>
                    <a:pt x="412" y="21"/>
                    <a:pt x="412" y="7"/>
                  </a:cubicBezTo>
                  <a:moveTo>
                    <a:pt x="1910" y="7"/>
                  </a:moveTo>
                  <a:lnTo>
                    <a:pt x="1934" y="19"/>
                  </a:lnTo>
                  <a:cubicBezTo>
                    <a:pt x="1927" y="24"/>
                    <a:pt x="1917" y="36"/>
                    <a:pt x="1905" y="60"/>
                  </a:cubicBezTo>
                  <a:lnTo>
                    <a:pt x="1939" y="60"/>
                  </a:lnTo>
                  <a:lnTo>
                    <a:pt x="1951" y="50"/>
                  </a:lnTo>
                  <a:lnTo>
                    <a:pt x="1965" y="64"/>
                  </a:lnTo>
                  <a:lnTo>
                    <a:pt x="1956" y="74"/>
                  </a:lnTo>
                  <a:cubicBezTo>
                    <a:pt x="1956" y="153"/>
                    <a:pt x="1956" y="206"/>
                    <a:pt x="1956" y="230"/>
                  </a:cubicBezTo>
                  <a:lnTo>
                    <a:pt x="1941" y="240"/>
                  </a:lnTo>
                  <a:lnTo>
                    <a:pt x="1941" y="218"/>
                  </a:lnTo>
                  <a:lnTo>
                    <a:pt x="1888" y="218"/>
                  </a:lnTo>
                  <a:lnTo>
                    <a:pt x="1888" y="235"/>
                  </a:lnTo>
                  <a:lnTo>
                    <a:pt x="1874" y="242"/>
                  </a:lnTo>
                  <a:cubicBezTo>
                    <a:pt x="1874" y="211"/>
                    <a:pt x="1874" y="180"/>
                    <a:pt x="1874" y="146"/>
                  </a:cubicBezTo>
                  <a:cubicBezTo>
                    <a:pt x="1874" y="115"/>
                    <a:pt x="1874" y="84"/>
                    <a:pt x="1874" y="50"/>
                  </a:cubicBezTo>
                  <a:lnTo>
                    <a:pt x="1888" y="60"/>
                  </a:lnTo>
                  <a:lnTo>
                    <a:pt x="1900" y="60"/>
                  </a:lnTo>
                  <a:cubicBezTo>
                    <a:pt x="1907" y="38"/>
                    <a:pt x="1910" y="19"/>
                    <a:pt x="1910" y="7"/>
                  </a:cubicBezTo>
                  <a:moveTo>
                    <a:pt x="1483" y="7"/>
                  </a:moveTo>
                  <a:lnTo>
                    <a:pt x="1502" y="16"/>
                  </a:lnTo>
                  <a:lnTo>
                    <a:pt x="1492" y="21"/>
                  </a:lnTo>
                  <a:cubicBezTo>
                    <a:pt x="1490" y="28"/>
                    <a:pt x="1487" y="33"/>
                    <a:pt x="1485" y="40"/>
                  </a:cubicBezTo>
                  <a:lnTo>
                    <a:pt x="1538" y="40"/>
                  </a:lnTo>
                  <a:lnTo>
                    <a:pt x="1547" y="31"/>
                  </a:lnTo>
                  <a:lnTo>
                    <a:pt x="1564" y="47"/>
                  </a:lnTo>
                  <a:lnTo>
                    <a:pt x="1533" y="47"/>
                  </a:lnTo>
                  <a:cubicBezTo>
                    <a:pt x="1528" y="64"/>
                    <a:pt x="1521" y="79"/>
                    <a:pt x="1509" y="93"/>
                  </a:cubicBezTo>
                  <a:cubicBezTo>
                    <a:pt x="1521" y="103"/>
                    <a:pt x="1540" y="110"/>
                    <a:pt x="1567" y="112"/>
                  </a:cubicBezTo>
                  <a:lnTo>
                    <a:pt x="1567" y="115"/>
                  </a:lnTo>
                  <a:cubicBezTo>
                    <a:pt x="1557" y="117"/>
                    <a:pt x="1552" y="122"/>
                    <a:pt x="1550" y="127"/>
                  </a:cubicBezTo>
                  <a:cubicBezTo>
                    <a:pt x="1531" y="122"/>
                    <a:pt x="1514" y="112"/>
                    <a:pt x="1502" y="100"/>
                  </a:cubicBezTo>
                  <a:cubicBezTo>
                    <a:pt x="1490" y="112"/>
                    <a:pt x="1473" y="122"/>
                    <a:pt x="1454" y="127"/>
                  </a:cubicBezTo>
                  <a:lnTo>
                    <a:pt x="1454" y="124"/>
                  </a:lnTo>
                  <a:cubicBezTo>
                    <a:pt x="1471" y="115"/>
                    <a:pt x="1483" y="105"/>
                    <a:pt x="1495" y="93"/>
                  </a:cubicBezTo>
                  <a:cubicBezTo>
                    <a:pt x="1487" y="81"/>
                    <a:pt x="1483" y="69"/>
                    <a:pt x="1478" y="52"/>
                  </a:cubicBezTo>
                  <a:cubicBezTo>
                    <a:pt x="1471" y="64"/>
                    <a:pt x="1464" y="74"/>
                    <a:pt x="1454" y="84"/>
                  </a:cubicBezTo>
                  <a:lnTo>
                    <a:pt x="1451" y="81"/>
                  </a:lnTo>
                  <a:cubicBezTo>
                    <a:pt x="1461" y="67"/>
                    <a:pt x="1466" y="55"/>
                    <a:pt x="1471" y="40"/>
                  </a:cubicBezTo>
                  <a:cubicBezTo>
                    <a:pt x="1476" y="26"/>
                    <a:pt x="1480" y="16"/>
                    <a:pt x="1483" y="7"/>
                  </a:cubicBezTo>
                  <a:moveTo>
                    <a:pt x="1372" y="7"/>
                  </a:moveTo>
                  <a:lnTo>
                    <a:pt x="1391" y="14"/>
                  </a:lnTo>
                  <a:lnTo>
                    <a:pt x="1387" y="21"/>
                  </a:lnTo>
                  <a:lnTo>
                    <a:pt x="1387" y="31"/>
                  </a:lnTo>
                  <a:lnTo>
                    <a:pt x="1413" y="31"/>
                  </a:lnTo>
                  <a:cubicBezTo>
                    <a:pt x="1413" y="26"/>
                    <a:pt x="1413" y="16"/>
                    <a:pt x="1411" y="7"/>
                  </a:cubicBezTo>
                  <a:lnTo>
                    <a:pt x="1430" y="14"/>
                  </a:lnTo>
                  <a:lnTo>
                    <a:pt x="1425" y="21"/>
                  </a:lnTo>
                  <a:lnTo>
                    <a:pt x="1425" y="31"/>
                  </a:lnTo>
                  <a:lnTo>
                    <a:pt x="1440" y="31"/>
                  </a:lnTo>
                  <a:lnTo>
                    <a:pt x="1449" y="21"/>
                  </a:lnTo>
                  <a:lnTo>
                    <a:pt x="1464" y="38"/>
                  </a:lnTo>
                  <a:lnTo>
                    <a:pt x="1425" y="38"/>
                  </a:lnTo>
                  <a:cubicBezTo>
                    <a:pt x="1425" y="40"/>
                    <a:pt x="1425" y="43"/>
                    <a:pt x="1425" y="45"/>
                  </a:cubicBezTo>
                  <a:lnTo>
                    <a:pt x="1413" y="50"/>
                  </a:lnTo>
                  <a:lnTo>
                    <a:pt x="1413" y="38"/>
                  </a:lnTo>
                  <a:lnTo>
                    <a:pt x="1387" y="38"/>
                  </a:lnTo>
                  <a:lnTo>
                    <a:pt x="1387" y="45"/>
                  </a:lnTo>
                  <a:lnTo>
                    <a:pt x="1375" y="50"/>
                  </a:lnTo>
                  <a:cubicBezTo>
                    <a:pt x="1375" y="47"/>
                    <a:pt x="1375" y="43"/>
                    <a:pt x="1375" y="38"/>
                  </a:cubicBezTo>
                  <a:lnTo>
                    <a:pt x="1356" y="38"/>
                  </a:lnTo>
                  <a:cubicBezTo>
                    <a:pt x="1351" y="38"/>
                    <a:pt x="1346" y="38"/>
                    <a:pt x="1339" y="40"/>
                  </a:cubicBezTo>
                  <a:lnTo>
                    <a:pt x="1329" y="31"/>
                  </a:lnTo>
                  <a:lnTo>
                    <a:pt x="1375" y="31"/>
                  </a:lnTo>
                  <a:cubicBezTo>
                    <a:pt x="1375" y="21"/>
                    <a:pt x="1372" y="12"/>
                    <a:pt x="1372" y="7"/>
                  </a:cubicBezTo>
                  <a:moveTo>
                    <a:pt x="328" y="7"/>
                  </a:moveTo>
                  <a:lnTo>
                    <a:pt x="350" y="21"/>
                  </a:lnTo>
                  <a:lnTo>
                    <a:pt x="343" y="26"/>
                  </a:lnTo>
                  <a:cubicBezTo>
                    <a:pt x="331" y="47"/>
                    <a:pt x="324" y="67"/>
                    <a:pt x="316" y="79"/>
                  </a:cubicBezTo>
                  <a:lnTo>
                    <a:pt x="333" y="88"/>
                  </a:lnTo>
                  <a:lnTo>
                    <a:pt x="326" y="96"/>
                  </a:lnTo>
                  <a:lnTo>
                    <a:pt x="326" y="240"/>
                  </a:lnTo>
                  <a:lnTo>
                    <a:pt x="311" y="247"/>
                  </a:lnTo>
                  <a:cubicBezTo>
                    <a:pt x="311" y="225"/>
                    <a:pt x="311" y="208"/>
                    <a:pt x="311" y="196"/>
                  </a:cubicBezTo>
                  <a:lnTo>
                    <a:pt x="311" y="88"/>
                  </a:lnTo>
                  <a:cubicBezTo>
                    <a:pt x="300" y="107"/>
                    <a:pt x="287" y="124"/>
                    <a:pt x="271" y="139"/>
                  </a:cubicBezTo>
                  <a:lnTo>
                    <a:pt x="268" y="136"/>
                  </a:lnTo>
                  <a:cubicBezTo>
                    <a:pt x="285" y="117"/>
                    <a:pt x="297" y="93"/>
                    <a:pt x="309" y="64"/>
                  </a:cubicBezTo>
                  <a:cubicBezTo>
                    <a:pt x="321" y="38"/>
                    <a:pt x="326" y="19"/>
                    <a:pt x="328" y="7"/>
                  </a:cubicBezTo>
                  <a:moveTo>
                    <a:pt x="67" y="7"/>
                  </a:moveTo>
                  <a:lnTo>
                    <a:pt x="91" y="21"/>
                  </a:lnTo>
                  <a:lnTo>
                    <a:pt x="81" y="26"/>
                  </a:lnTo>
                  <a:cubicBezTo>
                    <a:pt x="74" y="33"/>
                    <a:pt x="71" y="40"/>
                    <a:pt x="67" y="47"/>
                  </a:cubicBezTo>
                  <a:lnTo>
                    <a:pt x="191" y="47"/>
                  </a:lnTo>
                  <a:lnTo>
                    <a:pt x="208" y="31"/>
                  </a:lnTo>
                  <a:lnTo>
                    <a:pt x="230" y="52"/>
                  </a:lnTo>
                  <a:lnTo>
                    <a:pt x="64" y="52"/>
                  </a:lnTo>
                  <a:cubicBezTo>
                    <a:pt x="47" y="81"/>
                    <a:pt x="31" y="105"/>
                    <a:pt x="9" y="122"/>
                  </a:cubicBezTo>
                  <a:lnTo>
                    <a:pt x="4" y="120"/>
                  </a:lnTo>
                  <a:cubicBezTo>
                    <a:pt x="24" y="98"/>
                    <a:pt x="38" y="79"/>
                    <a:pt x="47" y="57"/>
                  </a:cubicBezTo>
                  <a:cubicBezTo>
                    <a:pt x="57" y="36"/>
                    <a:pt x="64" y="19"/>
                    <a:pt x="67" y="7"/>
                  </a:cubicBezTo>
                  <a:moveTo>
                    <a:pt x="2796" y="7"/>
                  </a:moveTo>
                  <a:lnTo>
                    <a:pt x="2815" y="19"/>
                  </a:lnTo>
                  <a:lnTo>
                    <a:pt x="2805" y="24"/>
                  </a:lnTo>
                  <a:lnTo>
                    <a:pt x="2796" y="38"/>
                  </a:lnTo>
                  <a:lnTo>
                    <a:pt x="2851" y="38"/>
                  </a:lnTo>
                  <a:lnTo>
                    <a:pt x="2863" y="26"/>
                  </a:lnTo>
                  <a:lnTo>
                    <a:pt x="2877" y="43"/>
                  </a:lnTo>
                  <a:lnTo>
                    <a:pt x="2815" y="43"/>
                  </a:lnTo>
                  <a:cubicBezTo>
                    <a:pt x="2824" y="50"/>
                    <a:pt x="2829" y="55"/>
                    <a:pt x="2834" y="57"/>
                  </a:cubicBezTo>
                  <a:cubicBezTo>
                    <a:pt x="2836" y="62"/>
                    <a:pt x="2839" y="67"/>
                    <a:pt x="2836" y="69"/>
                  </a:cubicBezTo>
                  <a:cubicBezTo>
                    <a:pt x="2836" y="74"/>
                    <a:pt x="2834" y="76"/>
                    <a:pt x="2831" y="79"/>
                  </a:cubicBezTo>
                  <a:cubicBezTo>
                    <a:pt x="2827" y="81"/>
                    <a:pt x="2824" y="76"/>
                    <a:pt x="2822" y="69"/>
                  </a:cubicBezTo>
                  <a:cubicBezTo>
                    <a:pt x="2820" y="62"/>
                    <a:pt x="2820" y="57"/>
                    <a:pt x="2817" y="55"/>
                  </a:cubicBezTo>
                  <a:cubicBezTo>
                    <a:pt x="2815" y="50"/>
                    <a:pt x="2812" y="47"/>
                    <a:pt x="2810" y="43"/>
                  </a:cubicBezTo>
                  <a:lnTo>
                    <a:pt x="2791" y="43"/>
                  </a:lnTo>
                  <a:cubicBezTo>
                    <a:pt x="2784" y="50"/>
                    <a:pt x="2776" y="55"/>
                    <a:pt x="2769" y="62"/>
                  </a:cubicBezTo>
                  <a:lnTo>
                    <a:pt x="2767" y="60"/>
                  </a:lnTo>
                  <a:cubicBezTo>
                    <a:pt x="2774" y="47"/>
                    <a:pt x="2781" y="38"/>
                    <a:pt x="2786" y="28"/>
                  </a:cubicBezTo>
                  <a:cubicBezTo>
                    <a:pt x="2791" y="21"/>
                    <a:pt x="2793" y="12"/>
                    <a:pt x="2796" y="7"/>
                  </a:cubicBezTo>
                  <a:moveTo>
                    <a:pt x="2241" y="7"/>
                  </a:moveTo>
                  <a:lnTo>
                    <a:pt x="2263" y="19"/>
                  </a:lnTo>
                  <a:lnTo>
                    <a:pt x="2256" y="24"/>
                  </a:lnTo>
                  <a:cubicBezTo>
                    <a:pt x="2253" y="33"/>
                    <a:pt x="2246" y="45"/>
                    <a:pt x="2239" y="64"/>
                  </a:cubicBezTo>
                  <a:lnTo>
                    <a:pt x="2320" y="64"/>
                  </a:lnTo>
                  <a:lnTo>
                    <a:pt x="2335" y="50"/>
                  </a:lnTo>
                  <a:lnTo>
                    <a:pt x="2354" y="69"/>
                  </a:lnTo>
                  <a:lnTo>
                    <a:pt x="2296" y="69"/>
                  </a:lnTo>
                  <a:lnTo>
                    <a:pt x="2296" y="112"/>
                  </a:lnTo>
                  <a:lnTo>
                    <a:pt x="2318" y="112"/>
                  </a:lnTo>
                  <a:lnTo>
                    <a:pt x="2332" y="98"/>
                  </a:lnTo>
                  <a:lnTo>
                    <a:pt x="2349" y="120"/>
                  </a:lnTo>
                  <a:lnTo>
                    <a:pt x="2296" y="120"/>
                  </a:lnTo>
                  <a:lnTo>
                    <a:pt x="2296" y="163"/>
                  </a:lnTo>
                  <a:lnTo>
                    <a:pt x="2316" y="163"/>
                  </a:lnTo>
                  <a:lnTo>
                    <a:pt x="2330" y="148"/>
                  </a:lnTo>
                  <a:lnTo>
                    <a:pt x="2349" y="167"/>
                  </a:lnTo>
                  <a:lnTo>
                    <a:pt x="2296" y="167"/>
                  </a:lnTo>
                  <a:lnTo>
                    <a:pt x="2296" y="216"/>
                  </a:lnTo>
                  <a:lnTo>
                    <a:pt x="2327" y="216"/>
                  </a:lnTo>
                  <a:lnTo>
                    <a:pt x="2342" y="201"/>
                  </a:lnTo>
                  <a:lnTo>
                    <a:pt x="2359" y="223"/>
                  </a:lnTo>
                  <a:lnTo>
                    <a:pt x="2239" y="223"/>
                  </a:lnTo>
                  <a:lnTo>
                    <a:pt x="2239" y="242"/>
                  </a:lnTo>
                  <a:lnTo>
                    <a:pt x="2224" y="249"/>
                  </a:lnTo>
                  <a:cubicBezTo>
                    <a:pt x="2224" y="230"/>
                    <a:pt x="2227" y="177"/>
                    <a:pt x="2227" y="91"/>
                  </a:cubicBezTo>
                  <a:cubicBezTo>
                    <a:pt x="2220" y="100"/>
                    <a:pt x="2210" y="115"/>
                    <a:pt x="2198" y="132"/>
                  </a:cubicBezTo>
                  <a:lnTo>
                    <a:pt x="2196" y="132"/>
                  </a:lnTo>
                  <a:cubicBezTo>
                    <a:pt x="2207" y="110"/>
                    <a:pt x="2215" y="91"/>
                    <a:pt x="2224" y="67"/>
                  </a:cubicBezTo>
                  <a:cubicBezTo>
                    <a:pt x="2231" y="45"/>
                    <a:pt x="2236" y="26"/>
                    <a:pt x="2241" y="7"/>
                  </a:cubicBezTo>
                  <a:moveTo>
                    <a:pt x="576" y="7"/>
                  </a:moveTo>
                  <a:lnTo>
                    <a:pt x="600" y="16"/>
                  </a:lnTo>
                  <a:lnTo>
                    <a:pt x="590" y="24"/>
                  </a:lnTo>
                  <a:lnTo>
                    <a:pt x="590" y="69"/>
                  </a:lnTo>
                  <a:lnTo>
                    <a:pt x="604" y="69"/>
                  </a:lnTo>
                  <a:lnTo>
                    <a:pt x="616" y="57"/>
                  </a:lnTo>
                  <a:lnTo>
                    <a:pt x="633" y="76"/>
                  </a:lnTo>
                  <a:lnTo>
                    <a:pt x="590" y="76"/>
                  </a:lnTo>
                  <a:lnTo>
                    <a:pt x="590" y="100"/>
                  </a:lnTo>
                  <a:cubicBezTo>
                    <a:pt x="602" y="105"/>
                    <a:pt x="609" y="110"/>
                    <a:pt x="614" y="115"/>
                  </a:cubicBezTo>
                  <a:cubicBezTo>
                    <a:pt x="621" y="120"/>
                    <a:pt x="624" y="124"/>
                    <a:pt x="624" y="129"/>
                  </a:cubicBezTo>
                  <a:cubicBezTo>
                    <a:pt x="624" y="132"/>
                    <a:pt x="621" y="134"/>
                    <a:pt x="619" y="139"/>
                  </a:cubicBezTo>
                  <a:cubicBezTo>
                    <a:pt x="619" y="141"/>
                    <a:pt x="616" y="144"/>
                    <a:pt x="616" y="144"/>
                  </a:cubicBezTo>
                  <a:cubicBezTo>
                    <a:pt x="614" y="144"/>
                    <a:pt x="611" y="141"/>
                    <a:pt x="609" y="134"/>
                  </a:cubicBezTo>
                  <a:cubicBezTo>
                    <a:pt x="604" y="124"/>
                    <a:pt x="597" y="115"/>
                    <a:pt x="590" y="105"/>
                  </a:cubicBezTo>
                  <a:lnTo>
                    <a:pt x="590" y="192"/>
                  </a:lnTo>
                  <a:cubicBezTo>
                    <a:pt x="590" y="201"/>
                    <a:pt x="590" y="218"/>
                    <a:pt x="590" y="242"/>
                  </a:cubicBezTo>
                  <a:lnTo>
                    <a:pt x="576" y="249"/>
                  </a:lnTo>
                  <a:cubicBezTo>
                    <a:pt x="576" y="208"/>
                    <a:pt x="576" y="167"/>
                    <a:pt x="576" y="124"/>
                  </a:cubicBezTo>
                  <a:cubicBezTo>
                    <a:pt x="564" y="148"/>
                    <a:pt x="551" y="170"/>
                    <a:pt x="535" y="187"/>
                  </a:cubicBezTo>
                  <a:lnTo>
                    <a:pt x="532" y="184"/>
                  </a:lnTo>
                  <a:cubicBezTo>
                    <a:pt x="551" y="156"/>
                    <a:pt x="566" y="120"/>
                    <a:pt x="576" y="76"/>
                  </a:cubicBezTo>
                  <a:lnTo>
                    <a:pt x="549" y="76"/>
                  </a:lnTo>
                  <a:lnTo>
                    <a:pt x="540" y="79"/>
                  </a:lnTo>
                  <a:lnTo>
                    <a:pt x="532" y="69"/>
                  </a:lnTo>
                  <a:lnTo>
                    <a:pt x="576" y="69"/>
                  </a:lnTo>
                  <a:cubicBezTo>
                    <a:pt x="576" y="50"/>
                    <a:pt x="576" y="31"/>
                    <a:pt x="576" y="7"/>
                  </a:cubicBezTo>
                  <a:moveTo>
                    <a:pt x="2695" y="4"/>
                  </a:moveTo>
                  <a:lnTo>
                    <a:pt x="2714" y="19"/>
                  </a:lnTo>
                  <a:lnTo>
                    <a:pt x="2704" y="24"/>
                  </a:lnTo>
                  <a:lnTo>
                    <a:pt x="2695" y="38"/>
                  </a:lnTo>
                  <a:lnTo>
                    <a:pt x="2743" y="38"/>
                  </a:lnTo>
                  <a:lnTo>
                    <a:pt x="2752" y="28"/>
                  </a:lnTo>
                  <a:lnTo>
                    <a:pt x="2769" y="43"/>
                  </a:lnTo>
                  <a:lnTo>
                    <a:pt x="2711" y="43"/>
                  </a:lnTo>
                  <a:cubicBezTo>
                    <a:pt x="2719" y="50"/>
                    <a:pt x="2724" y="55"/>
                    <a:pt x="2726" y="57"/>
                  </a:cubicBezTo>
                  <a:cubicBezTo>
                    <a:pt x="2728" y="60"/>
                    <a:pt x="2728" y="64"/>
                    <a:pt x="2728" y="67"/>
                  </a:cubicBezTo>
                  <a:cubicBezTo>
                    <a:pt x="2728" y="69"/>
                    <a:pt x="2728" y="72"/>
                    <a:pt x="2728" y="74"/>
                  </a:cubicBezTo>
                  <a:cubicBezTo>
                    <a:pt x="2726" y="74"/>
                    <a:pt x="2724" y="76"/>
                    <a:pt x="2721" y="76"/>
                  </a:cubicBezTo>
                  <a:cubicBezTo>
                    <a:pt x="2719" y="79"/>
                    <a:pt x="2716" y="76"/>
                    <a:pt x="2716" y="74"/>
                  </a:cubicBezTo>
                  <a:cubicBezTo>
                    <a:pt x="2714" y="69"/>
                    <a:pt x="2714" y="64"/>
                    <a:pt x="2711" y="57"/>
                  </a:cubicBezTo>
                  <a:cubicBezTo>
                    <a:pt x="2711" y="50"/>
                    <a:pt x="2709" y="47"/>
                    <a:pt x="2707" y="43"/>
                  </a:cubicBezTo>
                  <a:lnTo>
                    <a:pt x="2690" y="43"/>
                  </a:lnTo>
                  <a:cubicBezTo>
                    <a:pt x="2683" y="55"/>
                    <a:pt x="2671" y="67"/>
                    <a:pt x="2654" y="79"/>
                  </a:cubicBezTo>
                  <a:lnTo>
                    <a:pt x="2651" y="76"/>
                  </a:lnTo>
                  <a:cubicBezTo>
                    <a:pt x="2661" y="64"/>
                    <a:pt x="2671" y="55"/>
                    <a:pt x="2678" y="43"/>
                  </a:cubicBezTo>
                  <a:cubicBezTo>
                    <a:pt x="2685" y="28"/>
                    <a:pt x="2690" y="16"/>
                    <a:pt x="2695" y="4"/>
                  </a:cubicBezTo>
                  <a:moveTo>
                    <a:pt x="676" y="4"/>
                  </a:moveTo>
                  <a:lnTo>
                    <a:pt x="698" y="16"/>
                  </a:lnTo>
                  <a:lnTo>
                    <a:pt x="691" y="21"/>
                  </a:lnTo>
                  <a:cubicBezTo>
                    <a:pt x="710" y="60"/>
                    <a:pt x="736" y="84"/>
                    <a:pt x="775" y="88"/>
                  </a:cubicBezTo>
                  <a:lnTo>
                    <a:pt x="775" y="93"/>
                  </a:lnTo>
                  <a:cubicBezTo>
                    <a:pt x="763" y="93"/>
                    <a:pt x="756" y="98"/>
                    <a:pt x="753" y="105"/>
                  </a:cubicBezTo>
                  <a:cubicBezTo>
                    <a:pt x="722" y="91"/>
                    <a:pt x="700" y="64"/>
                    <a:pt x="686" y="26"/>
                  </a:cubicBezTo>
                  <a:cubicBezTo>
                    <a:pt x="674" y="62"/>
                    <a:pt x="650" y="91"/>
                    <a:pt x="616" y="112"/>
                  </a:cubicBezTo>
                  <a:lnTo>
                    <a:pt x="611" y="110"/>
                  </a:lnTo>
                  <a:cubicBezTo>
                    <a:pt x="645" y="81"/>
                    <a:pt x="667" y="47"/>
                    <a:pt x="676" y="4"/>
                  </a:cubicBezTo>
                </a:path>
              </a:pathLst>
            </a:custGeom>
            <a:noFill/>
            <a:ln w="6096" cap="flat">
              <a:solidFill>
                <a:srgbClr val="000000">
                  <a:alpha val="100000"/>
                </a:srgbClr>
              </a:solidFill>
              <a:prstDash val="solid"/>
              <a:round/>
            </a:ln>
          </p:spPr>
          <p:txBody>
            <a:bodyPr rtlCol="0"/>
            <a:lstStyle/>
            <a:p>
              <a:pPr algn="ctr"/>
              <a:endParaRPr lang="zh-CN" altLang="en-US"/>
            </a:p>
          </p:txBody>
        </p:sp>
      </p:grpSp>
      <p:grpSp>
        <p:nvGrpSpPr>
          <p:cNvPr id="52" name="group 52"/>
          <p:cNvGrpSpPr/>
          <p:nvPr/>
        </p:nvGrpSpPr>
        <p:grpSpPr>
          <a:xfrm rot="21600000">
            <a:off x="5887211" y="3636263"/>
            <a:ext cx="2667000" cy="160020"/>
            <a:chOff x="0" y="0"/>
            <a:chExt cx="2667000" cy="160020"/>
          </a:xfrm>
        </p:grpSpPr>
        <p:sp>
          <p:nvSpPr>
            <p:cNvPr id="636" name="path"/>
            <p:cNvSpPr/>
            <p:nvPr/>
          </p:nvSpPr>
          <p:spPr>
            <a:xfrm>
              <a:off x="3047" y="24384"/>
              <a:ext cx="105155" cy="115823"/>
            </a:xfrm>
            <a:custGeom>
              <a:avLst/>
              <a:gdLst/>
              <a:ahLst/>
              <a:cxnLst/>
              <a:rect l="0" t="0" r="0" b="0"/>
              <a:pathLst>
                <a:path w="165" h="182">
                  <a:moveTo>
                    <a:pt x="148" y="151"/>
                  </a:moveTo>
                  <a:cubicBezTo>
                    <a:pt x="153" y="151"/>
                    <a:pt x="158" y="153"/>
                    <a:pt x="160" y="155"/>
                  </a:cubicBezTo>
                  <a:cubicBezTo>
                    <a:pt x="163" y="158"/>
                    <a:pt x="165" y="163"/>
                    <a:pt x="165" y="165"/>
                  </a:cubicBezTo>
                  <a:cubicBezTo>
                    <a:pt x="165" y="170"/>
                    <a:pt x="163" y="175"/>
                    <a:pt x="160" y="177"/>
                  </a:cubicBezTo>
                  <a:cubicBezTo>
                    <a:pt x="158" y="180"/>
                    <a:pt x="153" y="182"/>
                    <a:pt x="148" y="182"/>
                  </a:cubicBezTo>
                  <a:cubicBezTo>
                    <a:pt x="146" y="182"/>
                    <a:pt x="141" y="180"/>
                    <a:pt x="139" y="177"/>
                  </a:cubicBezTo>
                  <a:cubicBezTo>
                    <a:pt x="136" y="175"/>
                    <a:pt x="134" y="170"/>
                    <a:pt x="134" y="165"/>
                  </a:cubicBezTo>
                  <a:cubicBezTo>
                    <a:pt x="134" y="160"/>
                    <a:pt x="136" y="158"/>
                    <a:pt x="139" y="155"/>
                  </a:cubicBezTo>
                  <a:cubicBezTo>
                    <a:pt x="141" y="151"/>
                    <a:pt x="146" y="151"/>
                    <a:pt x="148" y="151"/>
                  </a:cubicBezTo>
                  <a:moveTo>
                    <a:pt x="47" y="0"/>
                  </a:moveTo>
                  <a:cubicBezTo>
                    <a:pt x="62" y="0"/>
                    <a:pt x="72" y="4"/>
                    <a:pt x="81" y="14"/>
                  </a:cubicBezTo>
                  <a:cubicBezTo>
                    <a:pt x="88" y="21"/>
                    <a:pt x="93" y="31"/>
                    <a:pt x="93" y="40"/>
                  </a:cubicBezTo>
                  <a:cubicBezTo>
                    <a:pt x="93" y="50"/>
                    <a:pt x="91" y="60"/>
                    <a:pt x="86" y="67"/>
                  </a:cubicBezTo>
                  <a:cubicBezTo>
                    <a:pt x="79" y="74"/>
                    <a:pt x="72" y="79"/>
                    <a:pt x="60" y="84"/>
                  </a:cubicBezTo>
                  <a:cubicBezTo>
                    <a:pt x="76" y="88"/>
                    <a:pt x="86" y="95"/>
                    <a:pt x="91" y="105"/>
                  </a:cubicBezTo>
                  <a:cubicBezTo>
                    <a:pt x="98" y="112"/>
                    <a:pt x="100" y="122"/>
                    <a:pt x="100" y="132"/>
                  </a:cubicBezTo>
                  <a:cubicBezTo>
                    <a:pt x="100" y="144"/>
                    <a:pt x="95" y="155"/>
                    <a:pt x="86" y="165"/>
                  </a:cubicBezTo>
                  <a:cubicBezTo>
                    <a:pt x="76" y="175"/>
                    <a:pt x="62" y="180"/>
                    <a:pt x="45" y="180"/>
                  </a:cubicBezTo>
                  <a:cubicBezTo>
                    <a:pt x="33" y="180"/>
                    <a:pt x="21" y="177"/>
                    <a:pt x="14" y="170"/>
                  </a:cubicBezTo>
                  <a:cubicBezTo>
                    <a:pt x="4" y="163"/>
                    <a:pt x="0" y="155"/>
                    <a:pt x="0" y="146"/>
                  </a:cubicBezTo>
                  <a:cubicBezTo>
                    <a:pt x="0" y="141"/>
                    <a:pt x="2" y="139"/>
                    <a:pt x="4" y="136"/>
                  </a:cubicBezTo>
                  <a:cubicBezTo>
                    <a:pt x="7" y="132"/>
                    <a:pt x="9" y="132"/>
                    <a:pt x="12" y="132"/>
                  </a:cubicBezTo>
                  <a:cubicBezTo>
                    <a:pt x="16" y="132"/>
                    <a:pt x="19" y="132"/>
                    <a:pt x="21" y="136"/>
                  </a:cubicBezTo>
                  <a:cubicBezTo>
                    <a:pt x="24" y="139"/>
                    <a:pt x="24" y="141"/>
                    <a:pt x="24" y="144"/>
                  </a:cubicBezTo>
                  <a:cubicBezTo>
                    <a:pt x="24" y="146"/>
                    <a:pt x="24" y="148"/>
                    <a:pt x="21" y="151"/>
                  </a:cubicBezTo>
                  <a:cubicBezTo>
                    <a:pt x="21" y="153"/>
                    <a:pt x="19" y="155"/>
                    <a:pt x="19" y="158"/>
                  </a:cubicBezTo>
                  <a:cubicBezTo>
                    <a:pt x="19" y="163"/>
                    <a:pt x="21" y="167"/>
                    <a:pt x="26" y="170"/>
                  </a:cubicBezTo>
                  <a:cubicBezTo>
                    <a:pt x="33" y="172"/>
                    <a:pt x="38" y="172"/>
                    <a:pt x="45" y="172"/>
                  </a:cubicBezTo>
                  <a:cubicBezTo>
                    <a:pt x="57" y="172"/>
                    <a:pt x="67" y="170"/>
                    <a:pt x="72" y="163"/>
                  </a:cubicBezTo>
                  <a:cubicBezTo>
                    <a:pt x="79" y="155"/>
                    <a:pt x="81" y="144"/>
                    <a:pt x="81" y="129"/>
                  </a:cubicBezTo>
                  <a:cubicBezTo>
                    <a:pt x="81" y="117"/>
                    <a:pt x="79" y="107"/>
                    <a:pt x="72" y="98"/>
                  </a:cubicBezTo>
                  <a:cubicBezTo>
                    <a:pt x="64" y="91"/>
                    <a:pt x="52" y="88"/>
                    <a:pt x="35" y="88"/>
                  </a:cubicBezTo>
                  <a:lnTo>
                    <a:pt x="35" y="81"/>
                  </a:lnTo>
                  <a:cubicBezTo>
                    <a:pt x="47" y="81"/>
                    <a:pt x="60" y="76"/>
                    <a:pt x="64" y="72"/>
                  </a:cubicBezTo>
                  <a:cubicBezTo>
                    <a:pt x="72" y="64"/>
                    <a:pt x="74" y="55"/>
                    <a:pt x="74" y="43"/>
                  </a:cubicBezTo>
                  <a:cubicBezTo>
                    <a:pt x="74" y="33"/>
                    <a:pt x="72" y="26"/>
                    <a:pt x="67" y="19"/>
                  </a:cubicBezTo>
                  <a:cubicBezTo>
                    <a:pt x="62" y="12"/>
                    <a:pt x="55" y="7"/>
                    <a:pt x="43" y="7"/>
                  </a:cubicBezTo>
                  <a:cubicBezTo>
                    <a:pt x="38" y="7"/>
                    <a:pt x="33" y="9"/>
                    <a:pt x="28" y="12"/>
                  </a:cubicBezTo>
                  <a:cubicBezTo>
                    <a:pt x="21" y="14"/>
                    <a:pt x="19" y="16"/>
                    <a:pt x="19" y="24"/>
                  </a:cubicBezTo>
                  <a:cubicBezTo>
                    <a:pt x="19" y="28"/>
                    <a:pt x="21" y="31"/>
                    <a:pt x="21" y="33"/>
                  </a:cubicBezTo>
                  <a:cubicBezTo>
                    <a:pt x="24" y="35"/>
                    <a:pt x="24" y="35"/>
                    <a:pt x="24" y="38"/>
                  </a:cubicBezTo>
                  <a:cubicBezTo>
                    <a:pt x="24" y="43"/>
                    <a:pt x="24" y="45"/>
                    <a:pt x="21" y="47"/>
                  </a:cubicBezTo>
                  <a:cubicBezTo>
                    <a:pt x="21" y="47"/>
                    <a:pt x="19" y="50"/>
                    <a:pt x="14" y="50"/>
                  </a:cubicBezTo>
                  <a:cubicBezTo>
                    <a:pt x="12" y="50"/>
                    <a:pt x="9" y="47"/>
                    <a:pt x="7" y="47"/>
                  </a:cubicBezTo>
                  <a:cubicBezTo>
                    <a:pt x="4" y="45"/>
                    <a:pt x="2" y="40"/>
                    <a:pt x="2" y="35"/>
                  </a:cubicBezTo>
                  <a:cubicBezTo>
                    <a:pt x="2" y="24"/>
                    <a:pt x="7" y="16"/>
                    <a:pt x="16" y="9"/>
                  </a:cubicBezTo>
                  <a:cubicBezTo>
                    <a:pt x="26" y="4"/>
                    <a:pt x="35" y="0"/>
                    <a:pt x="47" y="0"/>
                  </a:cubicBezTo>
                </a:path>
              </a:pathLst>
            </a:custGeom>
            <a:solidFill>
              <a:srgbClr val="000000">
                <a:alpha val="100000"/>
              </a:srgbClr>
            </a:solidFill>
            <a:ln cap="flat">
              <a:noFill/>
              <a:prstDash val="solid"/>
              <a:miter lim="0"/>
            </a:ln>
          </p:spPr>
          <p:txBody>
            <a:bodyPr rtlCol="0"/>
            <a:lstStyle/>
            <a:p>
              <a:pPr algn="ctr"/>
              <a:endParaRPr lang="zh-CN" altLang="en-US"/>
            </a:p>
          </p:txBody>
        </p:sp>
        <p:sp>
          <p:nvSpPr>
            <p:cNvPr id="638" name="path"/>
            <p:cNvSpPr/>
            <p:nvPr/>
          </p:nvSpPr>
          <p:spPr>
            <a:xfrm>
              <a:off x="0" y="21336"/>
              <a:ext cx="111251" cy="121919"/>
            </a:xfrm>
            <a:custGeom>
              <a:avLst/>
              <a:gdLst/>
              <a:ahLst/>
              <a:cxnLst/>
              <a:rect l="0" t="0" r="0" b="0"/>
              <a:pathLst>
                <a:path w="175" h="191">
                  <a:moveTo>
                    <a:pt x="153" y="155"/>
                  </a:moveTo>
                  <a:cubicBezTo>
                    <a:pt x="158" y="155"/>
                    <a:pt x="163" y="158"/>
                    <a:pt x="165" y="160"/>
                  </a:cubicBezTo>
                  <a:cubicBezTo>
                    <a:pt x="167" y="163"/>
                    <a:pt x="170" y="167"/>
                    <a:pt x="170" y="170"/>
                  </a:cubicBezTo>
                  <a:cubicBezTo>
                    <a:pt x="170" y="175"/>
                    <a:pt x="167" y="180"/>
                    <a:pt x="165" y="182"/>
                  </a:cubicBezTo>
                  <a:cubicBezTo>
                    <a:pt x="163" y="184"/>
                    <a:pt x="158" y="187"/>
                    <a:pt x="153" y="187"/>
                  </a:cubicBezTo>
                  <a:cubicBezTo>
                    <a:pt x="151" y="187"/>
                    <a:pt x="146" y="184"/>
                    <a:pt x="143" y="182"/>
                  </a:cubicBezTo>
                  <a:cubicBezTo>
                    <a:pt x="141" y="180"/>
                    <a:pt x="139" y="175"/>
                    <a:pt x="139" y="170"/>
                  </a:cubicBezTo>
                  <a:cubicBezTo>
                    <a:pt x="139" y="165"/>
                    <a:pt x="141" y="163"/>
                    <a:pt x="143" y="160"/>
                  </a:cubicBezTo>
                  <a:cubicBezTo>
                    <a:pt x="146" y="155"/>
                    <a:pt x="151" y="155"/>
                    <a:pt x="153" y="155"/>
                  </a:cubicBezTo>
                  <a:moveTo>
                    <a:pt x="52" y="4"/>
                  </a:moveTo>
                  <a:cubicBezTo>
                    <a:pt x="67" y="4"/>
                    <a:pt x="76" y="9"/>
                    <a:pt x="86" y="19"/>
                  </a:cubicBezTo>
                  <a:cubicBezTo>
                    <a:pt x="93" y="26"/>
                    <a:pt x="98" y="35"/>
                    <a:pt x="98" y="45"/>
                  </a:cubicBezTo>
                  <a:cubicBezTo>
                    <a:pt x="98" y="55"/>
                    <a:pt x="95" y="64"/>
                    <a:pt x="91" y="71"/>
                  </a:cubicBezTo>
                  <a:cubicBezTo>
                    <a:pt x="83" y="79"/>
                    <a:pt x="76" y="83"/>
                    <a:pt x="64" y="88"/>
                  </a:cubicBezTo>
                  <a:cubicBezTo>
                    <a:pt x="81" y="93"/>
                    <a:pt x="91" y="100"/>
                    <a:pt x="95" y="110"/>
                  </a:cubicBezTo>
                  <a:cubicBezTo>
                    <a:pt x="103" y="117"/>
                    <a:pt x="105" y="127"/>
                    <a:pt x="105" y="136"/>
                  </a:cubicBezTo>
                  <a:cubicBezTo>
                    <a:pt x="105" y="148"/>
                    <a:pt x="100" y="160"/>
                    <a:pt x="91" y="170"/>
                  </a:cubicBezTo>
                  <a:cubicBezTo>
                    <a:pt x="81" y="180"/>
                    <a:pt x="67" y="184"/>
                    <a:pt x="50" y="184"/>
                  </a:cubicBezTo>
                  <a:cubicBezTo>
                    <a:pt x="38" y="184"/>
                    <a:pt x="26" y="182"/>
                    <a:pt x="19" y="175"/>
                  </a:cubicBezTo>
                  <a:cubicBezTo>
                    <a:pt x="9" y="167"/>
                    <a:pt x="4" y="160"/>
                    <a:pt x="4" y="151"/>
                  </a:cubicBezTo>
                  <a:cubicBezTo>
                    <a:pt x="4" y="146"/>
                    <a:pt x="7" y="143"/>
                    <a:pt x="9" y="141"/>
                  </a:cubicBezTo>
                  <a:cubicBezTo>
                    <a:pt x="12" y="136"/>
                    <a:pt x="14" y="136"/>
                    <a:pt x="16" y="136"/>
                  </a:cubicBezTo>
                  <a:cubicBezTo>
                    <a:pt x="21" y="136"/>
                    <a:pt x="23" y="136"/>
                    <a:pt x="26" y="141"/>
                  </a:cubicBezTo>
                  <a:cubicBezTo>
                    <a:pt x="28" y="143"/>
                    <a:pt x="28" y="146"/>
                    <a:pt x="28" y="148"/>
                  </a:cubicBezTo>
                  <a:cubicBezTo>
                    <a:pt x="28" y="151"/>
                    <a:pt x="28" y="153"/>
                    <a:pt x="26" y="155"/>
                  </a:cubicBezTo>
                  <a:cubicBezTo>
                    <a:pt x="26" y="158"/>
                    <a:pt x="23" y="160"/>
                    <a:pt x="23" y="163"/>
                  </a:cubicBezTo>
                  <a:cubicBezTo>
                    <a:pt x="23" y="167"/>
                    <a:pt x="26" y="172"/>
                    <a:pt x="31" y="175"/>
                  </a:cubicBezTo>
                  <a:cubicBezTo>
                    <a:pt x="38" y="177"/>
                    <a:pt x="43" y="177"/>
                    <a:pt x="50" y="177"/>
                  </a:cubicBezTo>
                  <a:cubicBezTo>
                    <a:pt x="62" y="177"/>
                    <a:pt x="72" y="175"/>
                    <a:pt x="76" y="167"/>
                  </a:cubicBezTo>
                  <a:cubicBezTo>
                    <a:pt x="83" y="160"/>
                    <a:pt x="86" y="148"/>
                    <a:pt x="86" y="134"/>
                  </a:cubicBezTo>
                  <a:cubicBezTo>
                    <a:pt x="86" y="122"/>
                    <a:pt x="83" y="112"/>
                    <a:pt x="76" y="103"/>
                  </a:cubicBezTo>
                  <a:cubicBezTo>
                    <a:pt x="69" y="95"/>
                    <a:pt x="57" y="93"/>
                    <a:pt x="40" y="93"/>
                  </a:cubicBezTo>
                  <a:lnTo>
                    <a:pt x="40" y="86"/>
                  </a:lnTo>
                  <a:cubicBezTo>
                    <a:pt x="52" y="86"/>
                    <a:pt x="64" y="81"/>
                    <a:pt x="69" y="76"/>
                  </a:cubicBezTo>
                  <a:cubicBezTo>
                    <a:pt x="76" y="69"/>
                    <a:pt x="79" y="60"/>
                    <a:pt x="79" y="47"/>
                  </a:cubicBezTo>
                  <a:cubicBezTo>
                    <a:pt x="79" y="38"/>
                    <a:pt x="76" y="31"/>
                    <a:pt x="72" y="23"/>
                  </a:cubicBezTo>
                  <a:cubicBezTo>
                    <a:pt x="67" y="16"/>
                    <a:pt x="60" y="11"/>
                    <a:pt x="47" y="11"/>
                  </a:cubicBezTo>
                  <a:cubicBezTo>
                    <a:pt x="43" y="11"/>
                    <a:pt x="38" y="14"/>
                    <a:pt x="33" y="16"/>
                  </a:cubicBezTo>
                  <a:cubicBezTo>
                    <a:pt x="26" y="19"/>
                    <a:pt x="23" y="21"/>
                    <a:pt x="23" y="28"/>
                  </a:cubicBezTo>
                  <a:cubicBezTo>
                    <a:pt x="23" y="33"/>
                    <a:pt x="26" y="35"/>
                    <a:pt x="26" y="38"/>
                  </a:cubicBezTo>
                  <a:cubicBezTo>
                    <a:pt x="28" y="40"/>
                    <a:pt x="28" y="40"/>
                    <a:pt x="28" y="43"/>
                  </a:cubicBezTo>
                  <a:cubicBezTo>
                    <a:pt x="28" y="47"/>
                    <a:pt x="28" y="50"/>
                    <a:pt x="26" y="52"/>
                  </a:cubicBezTo>
                  <a:cubicBezTo>
                    <a:pt x="26" y="52"/>
                    <a:pt x="23" y="55"/>
                    <a:pt x="19" y="55"/>
                  </a:cubicBezTo>
                  <a:cubicBezTo>
                    <a:pt x="16" y="55"/>
                    <a:pt x="14" y="52"/>
                    <a:pt x="12" y="52"/>
                  </a:cubicBezTo>
                  <a:cubicBezTo>
                    <a:pt x="9" y="50"/>
                    <a:pt x="7" y="45"/>
                    <a:pt x="7" y="40"/>
                  </a:cubicBezTo>
                  <a:cubicBezTo>
                    <a:pt x="7" y="28"/>
                    <a:pt x="12" y="21"/>
                    <a:pt x="21" y="14"/>
                  </a:cubicBezTo>
                  <a:cubicBezTo>
                    <a:pt x="31" y="9"/>
                    <a:pt x="40" y="4"/>
                    <a:pt x="52" y="4"/>
                  </a:cubicBezTo>
                </a:path>
              </a:pathLst>
            </a:custGeom>
            <a:noFill/>
            <a:ln w="6096" cap="flat">
              <a:solidFill>
                <a:srgbClr val="000000">
                  <a:alpha val="100000"/>
                </a:srgbClr>
              </a:solidFill>
              <a:prstDash val="solid"/>
              <a:round/>
            </a:ln>
          </p:spPr>
          <p:txBody>
            <a:bodyPr rtlCol="0"/>
            <a:lstStyle/>
            <a:p>
              <a:pPr algn="ctr"/>
              <a:endParaRPr lang="zh-CN" altLang="en-US"/>
            </a:p>
          </p:txBody>
        </p:sp>
        <p:sp>
          <p:nvSpPr>
            <p:cNvPr id="640" name="path"/>
            <p:cNvSpPr/>
            <p:nvPr/>
          </p:nvSpPr>
          <p:spPr>
            <a:xfrm>
              <a:off x="167639" y="3048"/>
              <a:ext cx="2496312" cy="153923"/>
            </a:xfrm>
            <a:custGeom>
              <a:avLst/>
              <a:gdLst/>
              <a:ahLst/>
              <a:cxnLst/>
              <a:rect l="0" t="0" r="0" b="0"/>
              <a:pathLst>
                <a:path w="3931" h="242">
                  <a:moveTo>
                    <a:pt x="2438" y="201"/>
                  </a:moveTo>
                  <a:lnTo>
                    <a:pt x="2438" y="220"/>
                  </a:lnTo>
                  <a:lnTo>
                    <a:pt x="2546" y="220"/>
                  </a:lnTo>
                  <a:lnTo>
                    <a:pt x="2546" y="201"/>
                  </a:lnTo>
                  <a:lnTo>
                    <a:pt x="2438" y="201"/>
                  </a:lnTo>
                  <a:close/>
                  <a:moveTo>
                    <a:pt x="1382" y="201"/>
                  </a:moveTo>
                  <a:lnTo>
                    <a:pt x="1382" y="220"/>
                  </a:lnTo>
                  <a:lnTo>
                    <a:pt x="1490" y="220"/>
                  </a:lnTo>
                  <a:lnTo>
                    <a:pt x="1490" y="201"/>
                  </a:lnTo>
                  <a:lnTo>
                    <a:pt x="1382" y="201"/>
                  </a:lnTo>
                  <a:close/>
                  <a:moveTo>
                    <a:pt x="2709" y="187"/>
                  </a:moveTo>
                  <a:lnTo>
                    <a:pt x="2709" y="220"/>
                  </a:lnTo>
                  <a:lnTo>
                    <a:pt x="2812" y="220"/>
                  </a:lnTo>
                  <a:lnTo>
                    <a:pt x="2812" y="187"/>
                  </a:lnTo>
                  <a:lnTo>
                    <a:pt x="2709" y="187"/>
                  </a:lnTo>
                  <a:close/>
                  <a:moveTo>
                    <a:pt x="2553" y="187"/>
                  </a:moveTo>
                  <a:lnTo>
                    <a:pt x="2568" y="199"/>
                  </a:lnTo>
                  <a:lnTo>
                    <a:pt x="2560" y="206"/>
                  </a:lnTo>
                  <a:cubicBezTo>
                    <a:pt x="2560" y="220"/>
                    <a:pt x="2560" y="230"/>
                    <a:pt x="2560" y="235"/>
                  </a:cubicBezTo>
                  <a:lnTo>
                    <a:pt x="2546" y="240"/>
                  </a:lnTo>
                  <a:lnTo>
                    <a:pt x="2546" y="227"/>
                  </a:lnTo>
                  <a:lnTo>
                    <a:pt x="2438" y="227"/>
                  </a:lnTo>
                  <a:lnTo>
                    <a:pt x="2438" y="237"/>
                  </a:lnTo>
                  <a:lnTo>
                    <a:pt x="2424" y="242"/>
                  </a:lnTo>
                  <a:cubicBezTo>
                    <a:pt x="2424" y="235"/>
                    <a:pt x="2424" y="225"/>
                    <a:pt x="2424" y="215"/>
                  </a:cubicBezTo>
                  <a:cubicBezTo>
                    <a:pt x="2424" y="206"/>
                    <a:pt x="2424" y="196"/>
                    <a:pt x="2424" y="189"/>
                  </a:cubicBezTo>
                  <a:lnTo>
                    <a:pt x="2438" y="196"/>
                  </a:lnTo>
                  <a:lnTo>
                    <a:pt x="2544" y="196"/>
                  </a:lnTo>
                  <a:lnTo>
                    <a:pt x="2553" y="187"/>
                  </a:lnTo>
                  <a:close/>
                  <a:moveTo>
                    <a:pt x="1497" y="187"/>
                  </a:moveTo>
                  <a:lnTo>
                    <a:pt x="1512" y="199"/>
                  </a:lnTo>
                  <a:lnTo>
                    <a:pt x="1504" y="206"/>
                  </a:lnTo>
                  <a:cubicBezTo>
                    <a:pt x="1504" y="220"/>
                    <a:pt x="1504" y="230"/>
                    <a:pt x="1504" y="235"/>
                  </a:cubicBezTo>
                  <a:lnTo>
                    <a:pt x="1490" y="240"/>
                  </a:lnTo>
                  <a:lnTo>
                    <a:pt x="1490" y="227"/>
                  </a:lnTo>
                  <a:lnTo>
                    <a:pt x="1382" y="227"/>
                  </a:lnTo>
                  <a:lnTo>
                    <a:pt x="1382" y="237"/>
                  </a:lnTo>
                  <a:lnTo>
                    <a:pt x="1368" y="242"/>
                  </a:lnTo>
                  <a:cubicBezTo>
                    <a:pt x="1368" y="235"/>
                    <a:pt x="1368" y="225"/>
                    <a:pt x="1368" y="215"/>
                  </a:cubicBezTo>
                  <a:cubicBezTo>
                    <a:pt x="1368" y="206"/>
                    <a:pt x="1368" y="196"/>
                    <a:pt x="1368" y="189"/>
                  </a:cubicBezTo>
                  <a:lnTo>
                    <a:pt x="1382" y="196"/>
                  </a:lnTo>
                  <a:lnTo>
                    <a:pt x="1488" y="196"/>
                  </a:lnTo>
                  <a:lnTo>
                    <a:pt x="1497" y="187"/>
                  </a:lnTo>
                  <a:close/>
                  <a:moveTo>
                    <a:pt x="909" y="177"/>
                  </a:moveTo>
                  <a:cubicBezTo>
                    <a:pt x="928" y="191"/>
                    <a:pt x="940" y="201"/>
                    <a:pt x="943" y="206"/>
                  </a:cubicBezTo>
                  <a:cubicBezTo>
                    <a:pt x="948" y="211"/>
                    <a:pt x="948" y="215"/>
                    <a:pt x="948" y="218"/>
                  </a:cubicBezTo>
                  <a:cubicBezTo>
                    <a:pt x="948" y="220"/>
                    <a:pt x="948" y="223"/>
                    <a:pt x="945" y="227"/>
                  </a:cubicBezTo>
                  <a:cubicBezTo>
                    <a:pt x="943" y="230"/>
                    <a:pt x="940" y="232"/>
                    <a:pt x="940" y="232"/>
                  </a:cubicBezTo>
                  <a:cubicBezTo>
                    <a:pt x="938" y="232"/>
                    <a:pt x="936" y="227"/>
                    <a:pt x="931" y="220"/>
                  </a:cubicBezTo>
                  <a:cubicBezTo>
                    <a:pt x="928" y="206"/>
                    <a:pt x="919" y="194"/>
                    <a:pt x="907" y="180"/>
                  </a:cubicBezTo>
                  <a:lnTo>
                    <a:pt x="909" y="177"/>
                  </a:lnTo>
                  <a:close/>
                  <a:moveTo>
                    <a:pt x="1730" y="165"/>
                  </a:moveTo>
                  <a:lnTo>
                    <a:pt x="1730" y="208"/>
                  </a:lnTo>
                  <a:lnTo>
                    <a:pt x="1776" y="208"/>
                  </a:lnTo>
                  <a:lnTo>
                    <a:pt x="1776" y="165"/>
                  </a:lnTo>
                  <a:lnTo>
                    <a:pt x="1730" y="165"/>
                  </a:lnTo>
                  <a:close/>
                  <a:moveTo>
                    <a:pt x="1636" y="165"/>
                  </a:moveTo>
                  <a:lnTo>
                    <a:pt x="1636" y="208"/>
                  </a:lnTo>
                  <a:lnTo>
                    <a:pt x="1677" y="208"/>
                  </a:lnTo>
                  <a:lnTo>
                    <a:pt x="1677" y="165"/>
                  </a:lnTo>
                  <a:lnTo>
                    <a:pt x="1636" y="165"/>
                  </a:lnTo>
                  <a:close/>
                  <a:moveTo>
                    <a:pt x="2556" y="165"/>
                  </a:moveTo>
                  <a:lnTo>
                    <a:pt x="2570" y="180"/>
                  </a:lnTo>
                  <a:lnTo>
                    <a:pt x="2452" y="180"/>
                  </a:lnTo>
                  <a:cubicBezTo>
                    <a:pt x="2448" y="180"/>
                    <a:pt x="2440" y="180"/>
                    <a:pt x="2433" y="182"/>
                  </a:cubicBezTo>
                  <a:lnTo>
                    <a:pt x="2424" y="172"/>
                  </a:lnTo>
                  <a:lnTo>
                    <a:pt x="2548" y="172"/>
                  </a:lnTo>
                  <a:lnTo>
                    <a:pt x="2556" y="165"/>
                  </a:lnTo>
                  <a:close/>
                  <a:moveTo>
                    <a:pt x="1500" y="165"/>
                  </a:moveTo>
                  <a:lnTo>
                    <a:pt x="1514" y="180"/>
                  </a:lnTo>
                  <a:lnTo>
                    <a:pt x="1396" y="180"/>
                  </a:lnTo>
                  <a:cubicBezTo>
                    <a:pt x="1392" y="180"/>
                    <a:pt x="1384" y="180"/>
                    <a:pt x="1377" y="182"/>
                  </a:cubicBezTo>
                  <a:lnTo>
                    <a:pt x="1368" y="172"/>
                  </a:lnTo>
                  <a:lnTo>
                    <a:pt x="1492" y="172"/>
                  </a:lnTo>
                  <a:lnTo>
                    <a:pt x="1500" y="165"/>
                  </a:lnTo>
                  <a:close/>
                  <a:moveTo>
                    <a:pt x="3504" y="146"/>
                  </a:moveTo>
                  <a:lnTo>
                    <a:pt x="3504" y="208"/>
                  </a:lnTo>
                  <a:lnTo>
                    <a:pt x="3614" y="208"/>
                  </a:lnTo>
                  <a:lnTo>
                    <a:pt x="3614" y="146"/>
                  </a:lnTo>
                  <a:lnTo>
                    <a:pt x="3504" y="146"/>
                  </a:lnTo>
                  <a:close/>
                  <a:moveTo>
                    <a:pt x="2553" y="146"/>
                  </a:moveTo>
                  <a:lnTo>
                    <a:pt x="2565" y="160"/>
                  </a:lnTo>
                  <a:lnTo>
                    <a:pt x="2448" y="160"/>
                  </a:lnTo>
                  <a:cubicBezTo>
                    <a:pt x="2443" y="160"/>
                    <a:pt x="2436" y="160"/>
                    <a:pt x="2428" y="163"/>
                  </a:cubicBezTo>
                  <a:lnTo>
                    <a:pt x="2419" y="153"/>
                  </a:lnTo>
                  <a:lnTo>
                    <a:pt x="2544" y="153"/>
                  </a:lnTo>
                  <a:lnTo>
                    <a:pt x="2553" y="146"/>
                  </a:lnTo>
                  <a:close/>
                  <a:moveTo>
                    <a:pt x="1497" y="146"/>
                  </a:moveTo>
                  <a:lnTo>
                    <a:pt x="1509" y="160"/>
                  </a:lnTo>
                  <a:lnTo>
                    <a:pt x="1392" y="160"/>
                  </a:lnTo>
                  <a:cubicBezTo>
                    <a:pt x="1387" y="160"/>
                    <a:pt x="1380" y="160"/>
                    <a:pt x="1372" y="163"/>
                  </a:cubicBezTo>
                  <a:lnTo>
                    <a:pt x="1363" y="153"/>
                  </a:lnTo>
                  <a:lnTo>
                    <a:pt x="1488" y="153"/>
                  </a:lnTo>
                  <a:lnTo>
                    <a:pt x="1497" y="146"/>
                  </a:lnTo>
                  <a:close/>
                  <a:moveTo>
                    <a:pt x="628" y="136"/>
                  </a:moveTo>
                  <a:cubicBezTo>
                    <a:pt x="643" y="155"/>
                    <a:pt x="650" y="170"/>
                    <a:pt x="652" y="175"/>
                  </a:cubicBezTo>
                  <a:cubicBezTo>
                    <a:pt x="652" y="182"/>
                    <a:pt x="655" y="187"/>
                    <a:pt x="655" y="189"/>
                  </a:cubicBezTo>
                  <a:cubicBezTo>
                    <a:pt x="655" y="194"/>
                    <a:pt x="652" y="199"/>
                    <a:pt x="650" y="201"/>
                  </a:cubicBezTo>
                  <a:cubicBezTo>
                    <a:pt x="648" y="204"/>
                    <a:pt x="645" y="206"/>
                    <a:pt x="645" y="206"/>
                  </a:cubicBezTo>
                  <a:cubicBezTo>
                    <a:pt x="640" y="206"/>
                    <a:pt x="640" y="201"/>
                    <a:pt x="638" y="191"/>
                  </a:cubicBezTo>
                  <a:cubicBezTo>
                    <a:pt x="638" y="180"/>
                    <a:pt x="633" y="163"/>
                    <a:pt x="626" y="139"/>
                  </a:cubicBezTo>
                  <a:lnTo>
                    <a:pt x="628" y="136"/>
                  </a:lnTo>
                  <a:close/>
                  <a:moveTo>
                    <a:pt x="1884" y="131"/>
                  </a:moveTo>
                  <a:lnTo>
                    <a:pt x="1884" y="206"/>
                  </a:lnTo>
                  <a:lnTo>
                    <a:pt x="1936" y="206"/>
                  </a:lnTo>
                  <a:lnTo>
                    <a:pt x="1936" y="131"/>
                  </a:lnTo>
                  <a:lnTo>
                    <a:pt x="1884" y="131"/>
                  </a:lnTo>
                  <a:close/>
                  <a:moveTo>
                    <a:pt x="3621" y="129"/>
                  </a:moveTo>
                  <a:lnTo>
                    <a:pt x="3636" y="144"/>
                  </a:lnTo>
                  <a:lnTo>
                    <a:pt x="3628" y="151"/>
                  </a:lnTo>
                  <a:lnTo>
                    <a:pt x="3628" y="196"/>
                  </a:lnTo>
                  <a:cubicBezTo>
                    <a:pt x="3628" y="206"/>
                    <a:pt x="3628" y="218"/>
                    <a:pt x="3628" y="232"/>
                  </a:cubicBezTo>
                  <a:lnTo>
                    <a:pt x="3614" y="240"/>
                  </a:lnTo>
                  <a:lnTo>
                    <a:pt x="3614" y="215"/>
                  </a:lnTo>
                  <a:lnTo>
                    <a:pt x="3504" y="215"/>
                  </a:lnTo>
                  <a:lnTo>
                    <a:pt x="3504" y="235"/>
                  </a:lnTo>
                  <a:lnTo>
                    <a:pt x="3487" y="242"/>
                  </a:lnTo>
                  <a:cubicBezTo>
                    <a:pt x="3487" y="223"/>
                    <a:pt x="3487" y="206"/>
                    <a:pt x="3487" y="187"/>
                  </a:cubicBezTo>
                  <a:cubicBezTo>
                    <a:pt x="3487" y="167"/>
                    <a:pt x="3487" y="148"/>
                    <a:pt x="3487" y="131"/>
                  </a:cubicBezTo>
                  <a:lnTo>
                    <a:pt x="3504" y="139"/>
                  </a:lnTo>
                  <a:lnTo>
                    <a:pt x="3609" y="139"/>
                  </a:lnTo>
                  <a:lnTo>
                    <a:pt x="3621" y="129"/>
                  </a:lnTo>
                  <a:close/>
                  <a:moveTo>
                    <a:pt x="667" y="117"/>
                  </a:moveTo>
                  <a:cubicBezTo>
                    <a:pt x="681" y="141"/>
                    <a:pt x="691" y="155"/>
                    <a:pt x="693" y="165"/>
                  </a:cubicBezTo>
                  <a:cubicBezTo>
                    <a:pt x="696" y="175"/>
                    <a:pt x="693" y="182"/>
                    <a:pt x="691" y="184"/>
                  </a:cubicBezTo>
                  <a:cubicBezTo>
                    <a:pt x="686" y="187"/>
                    <a:pt x="684" y="189"/>
                    <a:pt x="681" y="189"/>
                  </a:cubicBezTo>
                  <a:cubicBezTo>
                    <a:pt x="679" y="189"/>
                    <a:pt x="679" y="184"/>
                    <a:pt x="676" y="175"/>
                  </a:cubicBezTo>
                  <a:cubicBezTo>
                    <a:pt x="676" y="163"/>
                    <a:pt x="672" y="144"/>
                    <a:pt x="662" y="120"/>
                  </a:cubicBezTo>
                  <a:lnTo>
                    <a:pt x="667" y="117"/>
                  </a:lnTo>
                  <a:close/>
                  <a:moveTo>
                    <a:pt x="2709" y="117"/>
                  </a:moveTo>
                  <a:lnTo>
                    <a:pt x="2709" y="146"/>
                  </a:lnTo>
                  <a:lnTo>
                    <a:pt x="2803" y="146"/>
                  </a:lnTo>
                  <a:lnTo>
                    <a:pt x="2803" y="117"/>
                  </a:lnTo>
                  <a:lnTo>
                    <a:pt x="2709" y="117"/>
                  </a:lnTo>
                  <a:close/>
                  <a:moveTo>
                    <a:pt x="722" y="117"/>
                  </a:moveTo>
                  <a:lnTo>
                    <a:pt x="744" y="129"/>
                  </a:lnTo>
                  <a:lnTo>
                    <a:pt x="734" y="134"/>
                  </a:lnTo>
                  <a:cubicBezTo>
                    <a:pt x="724" y="172"/>
                    <a:pt x="715" y="201"/>
                    <a:pt x="703" y="220"/>
                  </a:cubicBezTo>
                  <a:lnTo>
                    <a:pt x="734" y="220"/>
                  </a:lnTo>
                  <a:lnTo>
                    <a:pt x="748" y="208"/>
                  </a:lnTo>
                  <a:lnTo>
                    <a:pt x="768" y="227"/>
                  </a:lnTo>
                  <a:lnTo>
                    <a:pt x="636" y="227"/>
                  </a:lnTo>
                  <a:cubicBezTo>
                    <a:pt x="626" y="227"/>
                    <a:pt x="619" y="227"/>
                    <a:pt x="612" y="230"/>
                  </a:cubicBezTo>
                  <a:lnTo>
                    <a:pt x="602" y="220"/>
                  </a:lnTo>
                  <a:lnTo>
                    <a:pt x="696" y="220"/>
                  </a:lnTo>
                  <a:cubicBezTo>
                    <a:pt x="710" y="184"/>
                    <a:pt x="717" y="151"/>
                    <a:pt x="722" y="117"/>
                  </a:cubicBezTo>
                  <a:moveTo>
                    <a:pt x="2256" y="112"/>
                  </a:moveTo>
                  <a:cubicBezTo>
                    <a:pt x="2263" y="134"/>
                    <a:pt x="2272" y="151"/>
                    <a:pt x="2284" y="167"/>
                  </a:cubicBezTo>
                  <a:cubicBezTo>
                    <a:pt x="2294" y="151"/>
                    <a:pt x="2301" y="131"/>
                    <a:pt x="2308" y="112"/>
                  </a:cubicBezTo>
                  <a:lnTo>
                    <a:pt x="2256" y="112"/>
                  </a:lnTo>
                  <a:close/>
                  <a:moveTo>
                    <a:pt x="2236" y="112"/>
                  </a:moveTo>
                  <a:lnTo>
                    <a:pt x="2236" y="220"/>
                  </a:lnTo>
                  <a:cubicBezTo>
                    <a:pt x="2253" y="206"/>
                    <a:pt x="2268" y="191"/>
                    <a:pt x="2280" y="175"/>
                  </a:cubicBezTo>
                  <a:cubicBezTo>
                    <a:pt x="2265" y="160"/>
                    <a:pt x="2256" y="139"/>
                    <a:pt x="2251" y="112"/>
                  </a:cubicBezTo>
                  <a:lnTo>
                    <a:pt x="2236" y="112"/>
                  </a:lnTo>
                  <a:close/>
                  <a:moveTo>
                    <a:pt x="1200" y="112"/>
                  </a:moveTo>
                  <a:cubicBezTo>
                    <a:pt x="1207" y="134"/>
                    <a:pt x="1216" y="151"/>
                    <a:pt x="1228" y="167"/>
                  </a:cubicBezTo>
                  <a:cubicBezTo>
                    <a:pt x="1238" y="151"/>
                    <a:pt x="1245" y="131"/>
                    <a:pt x="1252" y="112"/>
                  </a:cubicBezTo>
                  <a:lnTo>
                    <a:pt x="1200" y="112"/>
                  </a:lnTo>
                  <a:close/>
                  <a:moveTo>
                    <a:pt x="1180" y="112"/>
                  </a:moveTo>
                  <a:lnTo>
                    <a:pt x="1180" y="220"/>
                  </a:lnTo>
                  <a:cubicBezTo>
                    <a:pt x="1197" y="206"/>
                    <a:pt x="1212" y="191"/>
                    <a:pt x="1224" y="175"/>
                  </a:cubicBezTo>
                  <a:cubicBezTo>
                    <a:pt x="1209" y="160"/>
                    <a:pt x="1200" y="139"/>
                    <a:pt x="1195" y="112"/>
                  </a:cubicBezTo>
                  <a:lnTo>
                    <a:pt x="1180" y="112"/>
                  </a:lnTo>
                  <a:close/>
                  <a:moveTo>
                    <a:pt x="2491" y="110"/>
                  </a:moveTo>
                  <a:cubicBezTo>
                    <a:pt x="2498" y="115"/>
                    <a:pt x="2505" y="120"/>
                    <a:pt x="2505" y="122"/>
                  </a:cubicBezTo>
                  <a:cubicBezTo>
                    <a:pt x="2508" y="124"/>
                    <a:pt x="2508" y="127"/>
                    <a:pt x="2508" y="127"/>
                  </a:cubicBezTo>
                  <a:cubicBezTo>
                    <a:pt x="2508" y="129"/>
                    <a:pt x="2508" y="131"/>
                    <a:pt x="2505" y="134"/>
                  </a:cubicBezTo>
                  <a:lnTo>
                    <a:pt x="2580" y="134"/>
                  </a:lnTo>
                  <a:lnTo>
                    <a:pt x="2589" y="124"/>
                  </a:lnTo>
                  <a:lnTo>
                    <a:pt x="2606" y="141"/>
                  </a:lnTo>
                  <a:lnTo>
                    <a:pt x="2412" y="141"/>
                  </a:lnTo>
                  <a:cubicBezTo>
                    <a:pt x="2407" y="141"/>
                    <a:pt x="2400" y="141"/>
                    <a:pt x="2392" y="144"/>
                  </a:cubicBezTo>
                  <a:lnTo>
                    <a:pt x="2383" y="134"/>
                  </a:lnTo>
                  <a:lnTo>
                    <a:pt x="2496" y="134"/>
                  </a:lnTo>
                  <a:cubicBezTo>
                    <a:pt x="2496" y="127"/>
                    <a:pt x="2493" y="122"/>
                    <a:pt x="2488" y="115"/>
                  </a:cubicBezTo>
                  <a:lnTo>
                    <a:pt x="2491" y="110"/>
                  </a:lnTo>
                  <a:close/>
                  <a:moveTo>
                    <a:pt x="1435" y="110"/>
                  </a:moveTo>
                  <a:cubicBezTo>
                    <a:pt x="1442" y="115"/>
                    <a:pt x="1449" y="120"/>
                    <a:pt x="1449" y="122"/>
                  </a:cubicBezTo>
                  <a:cubicBezTo>
                    <a:pt x="1452" y="124"/>
                    <a:pt x="1452" y="127"/>
                    <a:pt x="1452" y="127"/>
                  </a:cubicBezTo>
                  <a:cubicBezTo>
                    <a:pt x="1452" y="129"/>
                    <a:pt x="1452" y="131"/>
                    <a:pt x="1449" y="134"/>
                  </a:cubicBezTo>
                  <a:lnTo>
                    <a:pt x="1524" y="134"/>
                  </a:lnTo>
                  <a:lnTo>
                    <a:pt x="1533" y="124"/>
                  </a:lnTo>
                  <a:lnTo>
                    <a:pt x="1550" y="141"/>
                  </a:lnTo>
                  <a:lnTo>
                    <a:pt x="1356" y="141"/>
                  </a:lnTo>
                  <a:cubicBezTo>
                    <a:pt x="1351" y="141"/>
                    <a:pt x="1344" y="141"/>
                    <a:pt x="1336" y="144"/>
                  </a:cubicBezTo>
                  <a:lnTo>
                    <a:pt x="1327" y="134"/>
                  </a:lnTo>
                  <a:lnTo>
                    <a:pt x="1440" y="134"/>
                  </a:lnTo>
                  <a:cubicBezTo>
                    <a:pt x="1440" y="127"/>
                    <a:pt x="1437" y="122"/>
                    <a:pt x="1432" y="115"/>
                  </a:cubicBezTo>
                  <a:lnTo>
                    <a:pt x="1435" y="110"/>
                  </a:lnTo>
                  <a:close/>
                  <a:moveTo>
                    <a:pt x="3381" y="105"/>
                  </a:moveTo>
                  <a:lnTo>
                    <a:pt x="3403" y="127"/>
                  </a:lnTo>
                  <a:lnTo>
                    <a:pt x="3300" y="127"/>
                  </a:lnTo>
                  <a:lnTo>
                    <a:pt x="3300" y="160"/>
                  </a:lnTo>
                  <a:lnTo>
                    <a:pt x="3352" y="160"/>
                  </a:lnTo>
                  <a:lnTo>
                    <a:pt x="3364" y="148"/>
                  </a:lnTo>
                  <a:lnTo>
                    <a:pt x="3386" y="167"/>
                  </a:lnTo>
                  <a:lnTo>
                    <a:pt x="3300" y="167"/>
                  </a:lnTo>
                  <a:lnTo>
                    <a:pt x="3300" y="211"/>
                  </a:lnTo>
                  <a:cubicBezTo>
                    <a:pt x="3312" y="213"/>
                    <a:pt x="3328" y="215"/>
                    <a:pt x="3352" y="215"/>
                  </a:cubicBezTo>
                  <a:cubicBezTo>
                    <a:pt x="3374" y="215"/>
                    <a:pt x="3393" y="215"/>
                    <a:pt x="3408" y="213"/>
                  </a:cubicBezTo>
                  <a:lnTo>
                    <a:pt x="3408" y="218"/>
                  </a:lnTo>
                  <a:cubicBezTo>
                    <a:pt x="3396" y="220"/>
                    <a:pt x="3388" y="227"/>
                    <a:pt x="3386" y="235"/>
                  </a:cubicBezTo>
                  <a:cubicBezTo>
                    <a:pt x="3348" y="232"/>
                    <a:pt x="3319" y="230"/>
                    <a:pt x="3302" y="225"/>
                  </a:cubicBezTo>
                  <a:cubicBezTo>
                    <a:pt x="3285" y="220"/>
                    <a:pt x="3271" y="213"/>
                    <a:pt x="3259" y="206"/>
                  </a:cubicBezTo>
                  <a:cubicBezTo>
                    <a:pt x="3249" y="196"/>
                    <a:pt x="3240" y="187"/>
                    <a:pt x="3232" y="175"/>
                  </a:cubicBezTo>
                  <a:cubicBezTo>
                    <a:pt x="3218" y="206"/>
                    <a:pt x="3199" y="225"/>
                    <a:pt x="3175" y="237"/>
                  </a:cubicBezTo>
                  <a:lnTo>
                    <a:pt x="3172" y="235"/>
                  </a:lnTo>
                  <a:cubicBezTo>
                    <a:pt x="3201" y="213"/>
                    <a:pt x="3220" y="177"/>
                    <a:pt x="3228" y="131"/>
                  </a:cubicBezTo>
                  <a:lnTo>
                    <a:pt x="3252" y="146"/>
                  </a:lnTo>
                  <a:cubicBezTo>
                    <a:pt x="3247" y="148"/>
                    <a:pt x="3244" y="151"/>
                    <a:pt x="3242" y="153"/>
                  </a:cubicBezTo>
                  <a:cubicBezTo>
                    <a:pt x="3240" y="158"/>
                    <a:pt x="3237" y="163"/>
                    <a:pt x="3235" y="170"/>
                  </a:cubicBezTo>
                  <a:cubicBezTo>
                    <a:pt x="3247" y="184"/>
                    <a:pt x="3264" y="196"/>
                    <a:pt x="3285" y="206"/>
                  </a:cubicBezTo>
                  <a:lnTo>
                    <a:pt x="3285" y="127"/>
                  </a:lnTo>
                  <a:lnTo>
                    <a:pt x="3208" y="127"/>
                  </a:lnTo>
                  <a:cubicBezTo>
                    <a:pt x="3199" y="127"/>
                    <a:pt x="3192" y="127"/>
                    <a:pt x="3184" y="129"/>
                  </a:cubicBezTo>
                  <a:lnTo>
                    <a:pt x="3175" y="120"/>
                  </a:lnTo>
                  <a:lnTo>
                    <a:pt x="3364" y="120"/>
                  </a:lnTo>
                  <a:lnTo>
                    <a:pt x="3381" y="105"/>
                  </a:lnTo>
                  <a:close/>
                  <a:moveTo>
                    <a:pt x="1982" y="103"/>
                  </a:moveTo>
                  <a:cubicBezTo>
                    <a:pt x="1999" y="115"/>
                    <a:pt x="2008" y="124"/>
                    <a:pt x="2011" y="129"/>
                  </a:cubicBezTo>
                  <a:cubicBezTo>
                    <a:pt x="2013" y="136"/>
                    <a:pt x="2016" y="141"/>
                    <a:pt x="2016" y="144"/>
                  </a:cubicBezTo>
                  <a:cubicBezTo>
                    <a:pt x="2016" y="148"/>
                    <a:pt x="2013" y="151"/>
                    <a:pt x="2011" y="155"/>
                  </a:cubicBezTo>
                  <a:cubicBezTo>
                    <a:pt x="2008" y="158"/>
                    <a:pt x="2006" y="160"/>
                    <a:pt x="2006" y="160"/>
                  </a:cubicBezTo>
                  <a:cubicBezTo>
                    <a:pt x="2004" y="160"/>
                    <a:pt x="2001" y="155"/>
                    <a:pt x="1999" y="146"/>
                  </a:cubicBezTo>
                  <a:cubicBezTo>
                    <a:pt x="1996" y="131"/>
                    <a:pt x="1989" y="120"/>
                    <a:pt x="1980" y="105"/>
                  </a:cubicBezTo>
                  <a:lnTo>
                    <a:pt x="1982" y="103"/>
                  </a:lnTo>
                  <a:close/>
                  <a:moveTo>
                    <a:pt x="2812" y="100"/>
                  </a:moveTo>
                  <a:lnTo>
                    <a:pt x="2824" y="115"/>
                  </a:lnTo>
                  <a:lnTo>
                    <a:pt x="2817" y="120"/>
                  </a:lnTo>
                  <a:lnTo>
                    <a:pt x="2817" y="141"/>
                  </a:lnTo>
                  <a:cubicBezTo>
                    <a:pt x="2817" y="146"/>
                    <a:pt x="2817" y="153"/>
                    <a:pt x="2817" y="158"/>
                  </a:cubicBezTo>
                  <a:lnTo>
                    <a:pt x="2803" y="163"/>
                  </a:lnTo>
                  <a:lnTo>
                    <a:pt x="2803" y="153"/>
                  </a:lnTo>
                  <a:lnTo>
                    <a:pt x="2709" y="153"/>
                  </a:lnTo>
                  <a:lnTo>
                    <a:pt x="2709" y="182"/>
                  </a:lnTo>
                  <a:lnTo>
                    <a:pt x="2810" y="182"/>
                  </a:lnTo>
                  <a:lnTo>
                    <a:pt x="2822" y="170"/>
                  </a:lnTo>
                  <a:lnTo>
                    <a:pt x="2834" y="184"/>
                  </a:lnTo>
                  <a:lnTo>
                    <a:pt x="2827" y="189"/>
                  </a:lnTo>
                  <a:cubicBezTo>
                    <a:pt x="2827" y="199"/>
                    <a:pt x="2827" y="206"/>
                    <a:pt x="2827" y="213"/>
                  </a:cubicBezTo>
                  <a:cubicBezTo>
                    <a:pt x="2827" y="220"/>
                    <a:pt x="2827" y="227"/>
                    <a:pt x="2827" y="235"/>
                  </a:cubicBezTo>
                  <a:lnTo>
                    <a:pt x="2812" y="240"/>
                  </a:lnTo>
                  <a:lnTo>
                    <a:pt x="2812" y="225"/>
                  </a:lnTo>
                  <a:lnTo>
                    <a:pt x="2709" y="225"/>
                  </a:lnTo>
                  <a:lnTo>
                    <a:pt x="2709" y="240"/>
                  </a:lnTo>
                  <a:lnTo>
                    <a:pt x="2695" y="242"/>
                  </a:lnTo>
                  <a:cubicBezTo>
                    <a:pt x="2695" y="220"/>
                    <a:pt x="2697" y="191"/>
                    <a:pt x="2697" y="163"/>
                  </a:cubicBezTo>
                  <a:cubicBezTo>
                    <a:pt x="2697" y="131"/>
                    <a:pt x="2695" y="112"/>
                    <a:pt x="2695" y="103"/>
                  </a:cubicBezTo>
                  <a:lnTo>
                    <a:pt x="2709" y="110"/>
                  </a:lnTo>
                  <a:lnTo>
                    <a:pt x="2800" y="110"/>
                  </a:lnTo>
                  <a:lnTo>
                    <a:pt x="2812" y="100"/>
                  </a:lnTo>
                  <a:close/>
                  <a:moveTo>
                    <a:pt x="172" y="93"/>
                  </a:moveTo>
                  <a:lnTo>
                    <a:pt x="189" y="107"/>
                  </a:lnTo>
                  <a:lnTo>
                    <a:pt x="180" y="115"/>
                  </a:lnTo>
                  <a:cubicBezTo>
                    <a:pt x="180" y="127"/>
                    <a:pt x="180" y="144"/>
                    <a:pt x="182" y="158"/>
                  </a:cubicBezTo>
                  <a:cubicBezTo>
                    <a:pt x="182" y="172"/>
                    <a:pt x="184" y="187"/>
                    <a:pt x="189" y="196"/>
                  </a:cubicBezTo>
                  <a:cubicBezTo>
                    <a:pt x="194" y="206"/>
                    <a:pt x="204" y="215"/>
                    <a:pt x="216" y="220"/>
                  </a:cubicBezTo>
                  <a:cubicBezTo>
                    <a:pt x="218" y="213"/>
                    <a:pt x="223" y="199"/>
                    <a:pt x="225" y="180"/>
                  </a:cubicBezTo>
                  <a:lnTo>
                    <a:pt x="230" y="180"/>
                  </a:lnTo>
                  <a:cubicBezTo>
                    <a:pt x="228" y="189"/>
                    <a:pt x="228" y="201"/>
                    <a:pt x="230" y="211"/>
                  </a:cubicBezTo>
                  <a:cubicBezTo>
                    <a:pt x="230" y="223"/>
                    <a:pt x="230" y="232"/>
                    <a:pt x="232" y="237"/>
                  </a:cubicBezTo>
                  <a:cubicBezTo>
                    <a:pt x="235" y="240"/>
                    <a:pt x="235" y="242"/>
                    <a:pt x="232" y="242"/>
                  </a:cubicBezTo>
                  <a:cubicBezTo>
                    <a:pt x="228" y="242"/>
                    <a:pt x="223" y="240"/>
                    <a:pt x="213" y="237"/>
                  </a:cubicBezTo>
                  <a:cubicBezTo>
                    <a:pt x="204" y="232"/>
                    <a:pt x="194" y="227"/>
                    <a:pt x="187" y="218"/>
                  </a:cubicBezTo>
                  <a:cubicBezTo>
                    <a:pt x="177" y="208"/>
                    <a:pt x="172" y="194"/>
                    <a:pt x="170" y="177"/>
                  </a:cubicBezTo>
                  <a:cubicBezTo>
                    <a:pt x="165" y="160"/>
                    <a:pt x="165" y="139"/>
                    <a:pt x="165" y="110"/>
                  </a:cubicBezTo>
                  <a:lnTo>
                    <a:pt x="67" y="110"/>
                  </a:lnTo>
                  <a:cubicBezTo>
                    <a:pt x="60" y="110"/>
                    <a:pt x="50" y="112"/>
                    <a:pt x="43" y="115"/>
                  </a:cubicBezTo>
                  <a:lnTo>
                    <a:pt x="33" y="105"/>
                  </a:lnTo>
                  <a:lnTo>
                    <a:pt x="163" y="105"/>
                  </a:lnTo>
                  <a:lnTo>
                    <a:pt x="172" y="93"/>
                  </a:lnTo>
                  <a:close/>
                  <a:moveTo>
                    <a:pt x="717" y="91"/>
                  </a:moveTo>
                  <a:lnTo>
                    <a:pt x="732" y="107"/>
                  </a:lnTo>
                  <a:lnTo>
                    <a:pt x="662" y="107"/>
                  </a:lnTo>
                  <a:cubicBezTo>
                    <a:pt x="652" y="107"/>
                    <a:pt x="645" y="107"/>
                    <a:pt x="638" y="110"/>
                  </a:cubicBezTo>
                  <a:lnTo>
                    <a:pt x="628" y="100"/>
                  </a:lnTo>
                  <a:lnTo>
                    <a:pt x="705" y="100"/>
                  </a:lnTo>
                  <a:lnTo>
                    <a:pt x="717" y="91"/>
                  </a:lnTo>
                  <a:close/>
                  <a:moveTo>
                    <a:pt x="3072" y="76"/>
                  </a:moveTo>
                  <a:lnTo>
                    <a:pt x="3072" y="120"/>
                  </a:lnTo>
                  <a:lnTo>
                    <a:pt x="3110" y="120"/>
                  </a:lnTo>
                  <a:lnTo>
                    <a:pt x="3110" y="76"/>
                  </a:lnTo>
                  <a:lnTo>
                    <a:pt x="3072" y="76"/>
                  </a:lnTo>
                  <a:close/>
                  <a:moveTo>
                    <a:pt x="3021" y="76"/>
                  </a:moveTo>
                  <a:lnTo>
                    <a:pt x="3021" y="120"/>
                  </a:lnTo>
                  <a:lnTo>
                    <a:pt x="3060" y="120"/>
                  </a:lnTo>
                  <a:lnTo>
                    <a:pt x="3060" y="76"/>
                  </a:lnTo>
                  <a:lnTo>
                    <a:pt x="3021" y="76"/>
                  </a:lnTo>
                  <a:close/>
                  <a:moveTo>
                    <a:pt x="2424" y="76"/>
                  </a:moveTo>
                  <a:lnTo>
                    <a:pt x="2424" y="88"/>
                  </a:lnTo>
                  <a:lnTo>
                    <a:pt x="2452" y="88"/>
                  </a:lnTo>
                  <a:lnTo>
                    <a:pt x="2452" y="76"/>
                  </a:lnTo>
                  <a:lnTo>
                    <a:pt x="2424" y="76"/>
                  </a:lnTo>
                  <a:close/>
                  <a:moveTo>
                    <a:pt x="1368" y="76"/>
                  </a:moveTo>
                  <a:lnTo>
                    <a:pt x="1368" y="88"/>
                  </a:lnTo>
                  <a:lnTo>
                    <a:pt x="1396" y="88"/>
                  </a:lnTo>
                  <a:lnTo>
                    <a:pt x="1396" y="76"/>
                  </a:lnTo>
                  <a:lnTo>
                    <a:pt x="1368" y="76"/>
                  </a:lnTo>
                  <a:close/>
                  <a:moveTo>
                    <a:pt x="1694" y="76"/>
                  </a:moveTo>
                  <a:lnTo>
                    <a:pt x="1713" y="88"/>
                  </a:lnTo>
                  <a:cubicBezTo>
                    <a:pt x="1706" y="93"/>
                    <a:pt x="1701" y="98"/>
                    <a:pt x="1694" y="105"/>
                  </a:cubicBezTo>
                  <a:lnTo>
                    <a:pt x="1759" y="105"/>
                  </a:lnTo>
                  <a:cubicBezTo>
                    <a:pt x="1756" y="95"/>
                    <a:pt x="1749" y="88"/>
                    <a:pt x="1737" y="81"/>
                  </a:cubicBezTo>
                  <a:lnTo>
                    <a:pt x="1740" y="79"/>
                  </a:lnTo>
                  <a:cubicBezTo>
                    <a:pt x="1754" y="81"/>
                    <a:pt x="1761" y="84"/>
                    <a:pt x="1766" y="88"/>
                  </a:cubicBezTo>
                  <a:cubicBezTo>
                    <a:pt x="1768" y="91"/>
                    <a:pt x="1771" y="93"/>
                    <a:pt x="1771" y="95"/>
                  </a:cubicBezTo>
                  <a:cubicBezTo>
                    <a:pt x="1771" y="98"/>
                    <a:pt x="1768" y="103"/>
                    <a:pt x="1766" y="105"/>
                  </a:cubicBezTo>
                  <a:lnTo>
                    <a:pt x="1785" y="105"/>
                  </a:lnTo>
                  <a:lnTo>
                    <a:pt x="1800" y="91"/>
                  </a:lnTo>
                  <a:lnTo>
                    <a:pt x="1821" y="112"/>
                  </a:lnTo>
                  <a:lnTo>
                    <a:pt x="1728" y="112"/>
                  </a:lnTo>
                  <a:cubicBezTo>
                    <a:pt x="1740" y="122"/>
                    <a:pt x="1754" y="131"/>
                    <a:pt x="1768" y="139"/>
                  </a:cubicBezTo>
                  <a:cubicBezTo>
                    <a:pt x="1785" y="148"/>
                    <a:pt x="1802" y="151"/>
                    <a:pt x="1826" y="153"/>
                  </a:cubicBezTo>
                  <a:lnTo>
                    <a:pt x="1826" y="155"/>
                  </a:lnTo>
                  <a:cubicBezTo>
                    <a:pt x="1814" y="158"/>
                    <a:pt x="1809" y="163"/>
                    <a:pt x="1807" y="170"/>
                  </a:cubicBezTo>
                  <a:lnTo>
                    <a:pt x="1790" y="165"/>
                  </a:lnTo>
                  <a:lnTo>
                    <a:pt x="1790" y="167"/>
                  </a:lnTo>
                  <a:cubicBezTo>
                    <a:pt x="1790" y="196"/>
                    <a:pt x="1790" y="215"/>
                    <a:pt x="1790" y="225"/>
                  </a:cubicBezTo>
                  <a:lnTo>
                    <a:pt x="1776" y="232"/>
                  </a:lnTo>
                  <a:lnTo>
                    <a:pt x="1776" y="215"/>
                  </a:lnTo>
                  <a:lnTo>
                    <a:pt x="1730" y="215"/>
                  </a:lnTo>
                  <a:lnTo>
                    <a:pt x="1730" y="230"/>
                  </a:lnTo>
                  <a:lnTo>
                    <a:pt x="1716" y="235"/>
                  </a:lnTo>
                  <a:cubicBezTo>
                    <a:pt x="1716" y="220"/>
                    <a:pt x="1716" y="206"/>
                    <a:pt x="1716" y="194"/>
                  </a:cubicBezTo>
                  <a:cubicBezTo>
                    <a:pt x="1716" y="180"/>
                    <a:pt x="1716" y="165"/>
                    <a:pt x="1716" y="153"/>
                  </a:cubicBezTo>
                  <a:lnTo>
                    <a:pt x="1730" y="160"/>
                  </a:lnTo>
                  <a:lnTo>
                    <a:pt x="1773" y="160"/>
                  </a:lnTo>
                  <a:lnTo>
                    <a:pt x="1773" y="158"/>
                  </a:lnTo>
                  <a:cubicBezTo>
                    <a:pt x="1752" y="144"/>
                    <a:pt x="1732" y="129"/>
                    <a:pt x="1723" y="112"/>
                  </a:cubicBezTo>
                  <a:lnTo>
                    <a:pt x="1692" y="112"/>
                  </a:lnTo>
                  <a:cubicBezTo>
                    <a:pt x="1672" y="134"/>
                    <a:pt x="1653" y="148"/>
                    <a:pt x="1632" y="160"/>
                  </a:cubicBezTo>
                  <a:lnTo>
                    <a:pt x="1675" y="160"/>
                  </a:lnTo>
                  <a:lnTo>
                    <a:pt x="1682" y="151"/>
                  </a:lnTo>
                  <a:lnTo>
                    <a:pt x="1699" y="163"/>
                  </a:lnTo>
                  <a:lnTo>
                    <a:pt x="1692" y="167"/>
                  </a:lnTo>
                  <a:cubicBezTo>
                    <a:pt x="1692" y="199"/>
                    <a:pt x="1692" y="215"/>
                    <a:pt x="1692" y="225"/>
                  </a:cubicBezTo>
                  <a:lnTo>
                    <a:pt x="1677" y="230"/>
                  </a:lnTo>
                  <a:lnTo>
                    <a:pt x="1677" y="215"/>
                  </a:lnTo>
                  <a:lnTo>
                    <a:pt x="1636" y="215"/>
                  </a:lnTo>
                  <a:lnTo>
                    <a:pt x="1636" y="227"/>
                  </a:lnTo>
                  <a:lnTo>
                    <a:pt x="1622" y="235"/>
                  </a:lnTo>
                  <a:cubicBezTo>
                    <a:pt x="1624" y="223"/>
                    <a:pt x="1624" y="211"/>
                    <a:pt x="1624" y="196"/>
                  </a:cubicBezTo>
                  <a:cubicBezTo>
                    <a:pt x="1624" y="184"/>
                    <a:pt x="1624" y="172"/>
                    <a:pt x="1624" y="163"/>
                  </a:cubicBezTo>
                  <a:cubicBezTo>
                    <a:pt x="1610" y="167"/>
                    <a:pt x="1598" y="172"/>
                    <a:pt x="1584" y="175"/>
                  </a:cubicBezTo>
                  <a:lnTo>
                    <a:pt x="1584" y="172"/>
                  </a:lnTo>
                  <a:cubicBezTo>
                    <a:pt x="1603" y="165"/>
                    <a:pt x="1620" y="158"/>
                    <a:pt x="1634" y="148"/>
                  </a:cubicBezTo>
                  <a:cubicBezTo>
                    <a:pt x="1648" y="139"/>
                    <a:pt x="1663" y="127"/>
                    <a:pt x="1675" y="112"/>
                  </a:cubicBezTo>
                  <a:lnTo>
                    <a:pt x="1624" y="112"/>
                  </a:lnTo>
                  <a:cubicBezTo>
                    <a:pt x="1615" y="112"/>
                    <a:pt x="1608" y="112"/>
                    <a:pt x="1600" y="115"/>
                  </a:cubicBezTo>
                  <a:lnTo>
                    <a:pt x="1591" y="105"/>
                  </a:lnTo>
                  <a:lnTo>
                    <a:pt x="1677" y="105"/>
                  </a:lnTo>
                  <a:cubicBezTo>
                    <a:pt x="1684" y="95"/>
                    <a:pt x="1689" y="86"/>
                    <a:pt x="1694" y="76"/>
                  </a:cubicBezTo>
                  <a:moveTo>
                    <a:pt x="854" y="71"/>
                  </a:moveTo>
                  <a:lnTo>
                    <a:pt x="856" y="71"/>
                  </a:lnTo>
                  <a:cubicBezTo>
                    <a:pt x="844" y="127"/>
                    <a:pt x="837" y="158"/>
                    <a:pt x="835" y="165"/>
                  </a:cubicBezTo>
                  <a:cubicBezTo>
                    <a:pt x="832" y="175"/>
                    <a:pt x="830" y="184"/>
                    <a:pt x="832" y="199"/>
                  </a:cubicBezTo>
                  <a:cubicBezTo>
                    <a:pt x="832" y="211"/>
                    <a:pt x="832" y="218"/>
                    <a:pt x="832" y="223"/>
                  </a:cubicBezTo>
                  <a:cubicBezTo>
                    <a:pt x="832" y="225"/>
                    <a:pt x="830" y="227"/>
                    <a:pt x="828" y="227"/>
                  </a:cubicBezTo>
                  <a:cubicBezTo>
                    <a:pt x="825" y="227"/>
                    <a:pt x="820" y="227"/>
                    <a:pt x="818" y="225"/>
                  </a:cubicBezTo>
                  <a:cubicBezTo>
                    <a:pt x="813" y="225"/>
                    <a:pt x="811" y="220"/>
                    <a:pt x="811" y="215"/>
                  </a:cubicBezTo>
                  <a:cubicBezTo>
                    <a:pt x="811" y="213"/>
                    <a:pt x="813" y="208"/>
                    <a:pt x="813" y="201"/>
                  </a:cubicBezTo>
                  <a:cubicBezTo>
                    <a:pt x="816" y="194"/>
                    <a:pt x="818" y="189"/>
                    <a:pt x="818" y="184"/>
                  </a:cubicBezTo>
                  <a:cubicBezTo>
                    <a:pt x="818" y="180"/>
                    <a:pt x="816" y="175"/>
                    <a:pt x="813" y="172"/>
                  </a:cubicBezTo>
                  <a:cubicBezTo>
                    <a:pt x="808" y="170"/>
                    <a:pt x="804" y="167"/>
                    <a:pt x="792" y="165"/>
                  </a:cubicBezTo>
                  <a:lnTo>
                    <a:pt x="792" y="160"/>
                  </a:lnTo>
                  <a:cubicBezTo>
                    <a:pt x="806" y="163"/>
                    <a:pt x="813" y="163"/>
                    <a:pt x="816" y="163"/>
                  </a:cubicBezTo>
                  <a:cubicBezTo>
                    <a:pt x="818" y="163"/>
                    <a:pt x="823" y="158"/>
                    <a:pt x="825" y="153"/>
                  </a:cubicBezTo>
                  <a:cubicBezTo>
                    <a:pt x="830" y="146"/>
                    <a:pt x="840" y="120"/>
                    <a:pt x="854" y="71"/>
                  </a:cubicBezTo>
                  <a:moveTo>
                    <a:pt x="1884" y="60"/>
                  </a:moveTo>
                  <a:lnTo>
                    <a:pt x="1884" y="127"/>
                  </a:lnTo>
                  <a:lnTo>
                    <a:pt x="1936" y="127"/>
                  </a:lnTo>
                  <a:lnTo>
                    <a:pt x="1936" y="60"/>
                  </a:lnTo>
                  <a:lnTo>
                    <a:pt x="1884" y="60"/>
                  </a:lnTo>
                  <a:close/>
                  <a:moveTo>
                    <a:pt x="796" y="60"/>
                  </a:moveTo>
                  <a:cubicBezTo>
                    <a:pt x="816" y="71"/>
                    <a:pt x="825" y="81"/>
                    <a:pt x="828" y="88"/>
                  </a:cubicBezTo>
                  <a:cubicBezTo>
                    <a:pt x="828" y="95"/>
                    <a:pt x="828" y="100"/>
                    <a:pt x="825" y="103"/>
                  </a:cubicBezTo>
                  <a:cubicBezTo>
                    <a:pt x="823" y="103"/>
                    <a:pt x="820" y="105"/>
                    <a:pt x="818" y="105"/>
                  </a:cubicBezTo>
                  <a:cubicBezTo>
                    <a:pt x="816" y="105"/>
                    <a:pt x="813" y="100"/>
                    <a:pt x="811" y="93"/>
                  </a:cubicBezTo>
                  <a:cubicBezTo>
                    <a:pt x="808" y="84"/>
                    <a:pt x="801" y="74"/>
                    <a:pt x="794" y="64"/>
                  </a:cubicBezTo>
                  <a:lnTo>
                    <a:pt x="796" y="60"/>
                  </a:lnTo>
                  <a:close/>
                  <a:moveTo>
                    <a:pt x="182" y="60"/>
                  </a:moveTo>
                  <a:lnTo>
                    <a:pt x="201" y="79"/>
                  </a:lnTo>
                  <a:lnTo>
                    <a:pt x="96" y="79"/>
                  </a:lnTo>
                  <a:cubicBezTo>
                    <a:pt x="84" y="79"/>
                    <a:pt x="74" y="81"/>
                    <a:pt x="69" y="81"/>
                  </a:cubicBezTo>
                  <a:lnTo>
                    <a:pt x="60" y="74"/>
                  </a:lnTo>
                  <a:lnTo>
                    <a:pt x="170" y="74"/>
                  </a:lnTo>
                  <a:lnTo>
                    <a:pt x="182" y="60"/>
                  </a:lnTo>
                  <a:close/>
                  <a:moveTo>
                    <a:pt x="3576" y="60"/>
                  </a:moveTo>
                  <a:cubicBezTo>
                    <a:pt x="3626" y="76"/>
                    <a:pt x="3652" y="91"/>
                    <a:pt x="3657" y="98"/>
                  </a:cubicBezTo>
                  <a:cubicBezTo>
                    <a:pt x="3662" y="105"/>
                    <a:pt x="3664" y="110"/>
                    <a:pt x="3664" y="115"/>
                  </a:cubicBezTo>
                  <a:cubicBezTo>
                    <a:pt x="3662" y="120"/>
                    <a:pt x="3660" y="122"/>
                    <a:pt x="3657" y="122"/>
                  </a:cubicBezTo>
                  <a:cubicBezTo>
                    <a:pt x="3657" y="122"/>
                    <a:pt x="3655" y="120"/>
                    <a:pt x="3650" y="117"/>
                  </a:cubicBezTo>
                  <a:cubicBezTo>
                    <a:pt x="3645" y="110"/>
                    <a:pt x="3636" y="100"/>
                    <a:pt x="3624" y="93"/>
                  </a:cubicBezTo>
                  <a:cubicBezTo>
                    <a:pt x="3612" y="84"/>
                    <a:pt x="3595" y="74"/>
                    <a:pt x="3576" y="64"/>
                  </a:cubicBezTo>
                  <a:lnTo>
                    <a:pt x="3576" y="60"/>
                  </a:lnTo>
                  <a:close/>
                  <a:moveTo>
                    <a:pt x="3244" y="57"/>
                  </a:moveTo>
                  <a:lnTo>
                    <a:pt x="3244" y="88"/>
                  </a:lnTo>
                  <a:lnTo>
                    <a:pt x="3336" y="88"/>
                  </a:lnTo>
                  <a:lnTo>
                    <a:pt x="3336" y="57"/>
                  </a:lnTo>
                  <a:lnTo>
                    <a:pt x="3244" y="57"/>
                  </a:lnTo>
                  <a:close/>
                  <a:moveTo>
                    <a:pt x="895" y="52"/>
                  </a:moveTo>
                  <a:lnTo>
                    <a:pt x="916" y="64"/>
                  </a:lnTo>
                  <a:lnTo>
                    <a:pt x="909" y="71"/>
                  </a:lnTo>
                  <a:cubicBezTo>
                    <a:pt x="912" y="117"/>
                    <a:pt x="907" y="153"/>
                    <a:pt x="900" y="177"/>
                  </a:cubicBezTo>
                  <a:cubicBezTo>
                    <a:pt x="892" y="201"/>
                    <a:pt x="871" y="223"/>
                    <a:pt x="837" y="242"/>
                  </a:cubicBezTo>
                  <a:lnTo>
                    <a:pt x="835" y="237"/>
                  </a:lnTo>
                  <a:cubicBezTo>
                    <a:pt x="859" y="220"/>
                    <a:pt x="876" y="204"/>
                    <a:pt x="883" y="187"/>
                  </a:cubicBezTo>
                  <a:cubicBezTo>
                    <a:pt x="890" y="170"/>
                    <a:pt x="895" y="148"/>
                    <a:pt x="895" y="127"/>
                  </a:cubicBezTo>
                  <a:cubicBezTo>
                    <a:pt x="897" y="103"/>
                    <a:pt x="897" y="79"/>
                    <a:pt x="895" y="52"/>
                  </a:cubicBezTo>
                  <a:moveTo>
                    <a:pt x="2745" y="50"/>
                  </a:moveTo>
                  <a:cubicBezTo>
                    <a:pt x="2762" y="60"/>
                    <a:pt x="2772" y="64"/>
                    <a:pt x="2772" y="71"/>
                  </a:cubicBezTo>
                  <a:cubicBezTo>
                    <a:pt x="2772" y="76"/>
                    <a:pt x="2769" y="81"/>
                    <a:pt x="2764" y="84"/>
                  </a:cubicBezTo>
                  <a:lnTo>
                    <a:pt x="2851" y="84"/>
                  </a:lnTo>
                  <a:lnTo>
                    <a:pt x="2860" y="71"/>
                  </a:lnTo>
                  <a:lnTo>
                    <a:pt x="2880" y="91"/>
                  </a:lnTo>
                  <a:cubicBezTo>
                    <a:pt x="2870" y="93"/>
                    <a:pt x="2865" y="95"/>
                    <a:pt x="2863" y="98"/>
                  </a:cubicBezTo>
                  <a:cubicBezTo>
                    <a:pt x="2858" y="100"/>
                    <a:pt x="2853" y="105"/>
                    <a:pt x="2844" y="115"/>
                  </a:cubicBezTo>
                  <a:lnTo>
                    <a:pt x="2841" y="112"/>
                  </a:lnTo>
                  <a:lnTo>
                    <a:pt x="2851" y="88"/>
                  </a:lnTo>
                  <a:lnTo>
                    <a:pt x="2671" y="88"/>
                  </a:lnTo>
                  <a:cubicBezTo>
                    <a:pt x="2671" y="100"/>
                    <a:pt x="2668" y="107"/>
                    <a:pt x="2668" y="110"/>
                  </a:cubicBezTo>
                  <a:cubicBezTo>
                    <a:pt x="2666" y="112"/>
                    <a:pt x="2664" y="115"/>
                    <a:pt x="2661" y="117"/>
                  </a:cubicBezTo>
                  <a:cubicBezTo>
                    <a:pt x="2659" y="117"/>
                    <a:pt x="2656" y="117"/>
                    <a:pt x="2654" y="117"/>
                  </a:cubicBezTo>
                  <a:cubicBezTo>
                    <a:pt x="2654" y="117"/>
                    <a:pt x="2652" y="117"/>
                    <a:pt x="2649" y="115"/>
                  </a:cubicBezTo>
                  <a:cubicBezTo>
                    <a:pt x="2647" y="115"/>
                    <a:pt x="2647" y="112"/>
                    <a:pt x="2647" y="110"/>
                  </a:cubicBezTo>
                  <a:lnTo>
                    <a:pt x="2647" y="107"/>
                  </a:lnTo>
                  <a:cubicBezTo>
                    <a:pt x="2649" y="105"/>
                    <a:pt x="2652" y="103"/>
                    <a:pt x="2654" y="100"/>
                  </a:cubicBezTo>
                  <a:cubicBezTo>
                    <a:pt x="2659" y="98"/>
                    <a:pt x="2661" y="93"/>
                    <a:pt x="2661" y="88"/>
                  </a:cubicBezTo>
                  <a:cubicBezTo>
                    <a:pt x="2664" y="84"/>
                    <a:pt x="2666" y="79"/>
                    <a:pt x="2668" y="74"/>
                  </a:cubicBezTo>
                  <a:lnTo>
                    <a:pt x="2671" y="74"/>
                  </a:lnTo>
                  <a:lnTo>
                    <a:pt x="2671" y="84"/>
                  </a:lnTo>
                  <a:lnTo>
                    <a:pt x="2757" y="84"/>
                  </a:lnTo>
                  <a:cubicBezTo>
                    <a:pt x="2757" y="79"/>
                    <a:pt x="2755" y="74"/>
                    <a:pt x="2752" y="69"/>
                  </a:cubicBezTo>
                  <a:cubicBezTo>
                    <a:pt x="2750" y="64"/>
                    <a:pt x="2748" y="60"/>
                    <a:pt x="2743" y="52"/>
                  </a:cubicBezTo>
                  <a:lnTo>
                    <a:pt x="2745" y="50"/>
                  </a:lnTo>
                  <a:close/>
                  <a:moveTo>
                    <a:pt x="2534" y="40"/>
                  </a:moveTo>
                  <a:cubicBezTo>
                    <a:pt x="2539" y="55"/>
                    <a:pt x="2544" y="67"/>
                    <a:pt x="2553" y="79"/>
                  </a:cubicBezTo>
                  <a:cubicBezTo>
                    <a:pt x="2560" y="64"/>
                    <a:pt x="2568" y="52"/>
                    <a:pt x="2570" y="40"/>
                  </a:cubicBezTo>
                  <a:lnTo>
                    <a:pt x="2534" y="40"/>
                  </a:lnTo>
                  <a:close/>
                  <a:moveTo>
                    <a:pt x="1478" y="40"/>
                  </a:moveTo>
                  <a:cubicBezTo>
                    <a:pt x="1483" y="55"/>
                    <a:pt x="1488" y="67"/>
                    <a:pt x="1497" y="79"/>
                  </a:cubicBezTo>
                  <a:cubicBezTo>
                    <a:pt x="1504" y="64"/>
                    <a:pt x="1512" y="52"/>
                    <a:pt x="1514" y="40"/>
                  </a:cubicBezTo>
                  <a:lnTo>
                    <a:pt x="1478" y="40"/>
                  </a:lnTo>
                  <a:close/>
                  <a:moveTo>
                    <a:pt x="967" y="38"/>
                  </a:moveTo>
                  <a:lnTo>
                    <a:pt x="988" y="50"/>
                  </a:lnTo>
                  <a:lnTo>
                    <a:pt x="981" y="57"/>
                  </a:lnTo>
                  <a:lnTo>
                    <a:pt x="981" y="146"/>
                  </a:lnTo>
                  <a:cubicBezTo>
                    <a:pt x="981" y="155"/>
                    <a:pt x="981" y="167"/>
                    <a:pt x="981" y="177"/>
                  </a:cubicBezTo>
                  <a:lnTo>
                    <a:pt x="967" y="182"/>
                  </a:lnTo>
                  <a:cubicBezTo>
                    <a:pt x="967" y="172"/>
                    <a:pt x="967" y="160"/>
                    <a:pt x="967" y="146"/>
                  </a:cubicBezTo>
                  <a:lnTo>
                    <a:pt x="967" y="76"/>
                  </a:lnTo>
                  <a:cubicBezTo>
                    <a:pt x="967" y="60"/>
                    <a:pt x="967" y="47"/>
                    <a:pt x="967" y="38"/>
                  </a:cubicBezTo>
                  <a:moveTo>
                    <a:pt x="2412" y="35"/>
                  </a:moveTo>
                  <a:lnTo>
                    <a:pt x="2428" y="47"/>
                  </a:lnTo>
                  <a:cubicBezTo>
                    <a:pt x="2426" y="50"/>
                    <a:pt x="2421" y="50"/>
                    <a:pt x="2421" y="52"/>
                  </a:cubicBezTo>
                  <a:lnTo>
                    <a:pt x="2484" y="52"/>
                  </a:lnTo>
                  <a:lnTo>
                    <a:pt x="2493" y="43"/>
                  </a:lnTo>
                  <a:lnTo>
                    <a:pt x="2505" y="57"/>
                  </a:lnTo>
                  <a:lnTo>
                    <a:pt x="2498" y="62"/>
                  </a:lnTo>
                  <a:cubicBezTo>
                    <a:pt x="2496" y="79"/>
                    <a:pt x="2493" y="93"/>
                    <a:pt x="2491" y="105"/>
                  </a:cubicBezTo>
                  <a:cubicBezTo>
                    <a:pt x="2488" y="115"/>
                    <a:pt x="2479" y="122"/>
                    <a:pt x="2467" y="127"/>
                  </a:cubicBezTo>
                  <a:cubicBezTo>
                    <a:pt x="2464" y="120"/>
                    <a:pt x="2460" y="115"/>
                    <a:pt x="2448" y="110"/>
                  </a:cubicBezTo>
                  <a:lnTo>
                    <a:pt x="2448" y="107"/>
                  </a:lnTo>
                  <a:cubicBezTo>
                    <a:pt x="2460" y="110"/>
                    <a:pt x="2469" y="110"/>
                    <a:pt x="2472" y="110"/>
                  </a:cubicBezTo>
                  <a:cubicBezTo>
                    <a:pt x="2474" y="107"/>
                    <a:pt x="2476" y="105"/>
                    <a:pt x="2479" y="100"/>
                  </a:cubicBezTo>
                  <a:cubicBezTo>
                    <a:pt x="2481" y="93"/>
                    <a:pt x="2484" y="81"/>
                    <a:pt x="2486" y="57"/>
                  </a:cubicBezTo>
                  <a:lnTo>
                    <a:pt x="2419" y="57"/>
                  </a:lnTo>
                  <a:cubicBezTo>
                    <a:pt x="2416" y="60"/>
                    <a:pt x="2414" y="62"/>
                    <a:pt x="2412" y="64"/>
                  </a:cubicBezTo>
                  <a:lnTo>
                    <a:pt x="2426" y="71"/>
                  </a:lnTo>
                  <a:lnTo>
                    <a:pt x="2450" y="71"/>
                  </a:lnTo>
                  <a:lnTo>
                    <a:pt x="2457" y="62"/>
                  </a:lnTo>
                  <a:lnTo>
                    <a:pt x="2469" y="74"/>
                  </a:lnTo>
                  <a:lnTo>
                    <a:pt x="2462" y="79"/>
                  </a:lnTo>
                  <a:cubicBezTo>
                    <a:pt x="2462" y="88"/>
                    <a:pt x="2464" y="95"/>
                    <a:pt x="2464" y="98"/>
                  </a:cubicBezTo>
                  <a:lnTo>
                    <a:pt x="2452" y="103"/>
                  </a:lnTo>
                  <a:lnTo>
                    <a:pt x="2452" y="95"/>
                  </a:lnTo>
                  <a:lnTo>
                    <a:pt x="2424" y="95"/>
                  </a:lnTo>
                  <a:lnTo>
                    <a:pt x="2424" y="103"/>
                  </a:lnTo>
                  <a:lnTo>
                    <a:pt x="2412" y="107"/>
                  </a:lnTo>
                  <a:cubicBezTo>
                    <a:pt x="2412" y="100"/>
                    <a:pt x="2412" y="93"/>
                    <a:pt x="2412" y="86"/>
                  </a:cubicBezTo>
                  <a:cubicBezTo>
                    <a:pt x="2412" y="79"/>
                    <a:pt x="2412" y="71"/>
                    <a:pt x="2412" y="67"/>
                  </a:cubicBezTo>
                  <a:cubicBezTo>
                    <a:pt x="2404" y="76"/>
                    <a:pt x="2395" y="84"/>
                    <a:pt x="2383" y="91"/>
                  </a:cubicBezTo>
                  <a:lnTo>
                    <a:pt x="2383" y="88"/>
                  </a:lnTo>
                  <a:cubicBezTo>
                    <a:pt x="2390" y="79"/>
                    <a:pt x="2397" y="69"/>
                    <a:pt x="2402" y="62"/>
                  </a:cubicBezTo>
                  <a:cubicBezTo>
                    <a:pt x="2407" y="52"/>
                    <a:pt x="2409" y="45"/>
                    <a:pt x="2412" y="35"/>
                  </a:cubicBezTo>
                  <a:moveTo>
                    <a:pt x="1356" y="35"/>
                  </a:moveTo>
                  <a:lnTo>
                    <a:pt x="1372" y="47"/>
                  </a:lnTo>
                  <a:cubicBezTo>
                    <a:pt x="1370" y="50"/>
                    <a:pt x="1365" y="50"/>
                    <a:pt x="1365" y="52"/>
                  </a:cubicBezTo>
                  <a:lnTo>
                    <a:pt x="1428" y="52"/>
                  </a:lnTo>
                  <a:lnTo>
                    <a:pt x="1437" y="43"/>
                  </a:lnTo>
                  <a:lnTo>
                    <a:pt x="1449" y="57"/>
                  </a:lnTo>
                  <a:lnTo>
                    <a:pt x="1442" y="62"/>
                  </a:lnTo>
                  <a:cubicBezTo>
                    <a:pt x="1440" y="79"/>
                    <a:pt x="1437" y="93"/>
                    <a:pt x="1435" y="105"/>
                  </a:cubicBezTo>
                  <a:cubicBezTo>
                    <a:pt x="1432" y="115"/>
                    <a:pt x="1423" y="122"/>
                    <a:pt x="1411" y="127"/>
                  </a:cubicBezTo>
                  <a:cubicBezTo>
                    <a:pt x="1408" y="120"/>
                    <a:pt x="1404" y="115"/>
                    <a:pt x="1392" y="110"/>
                  </a:cubicBezTo>
                  <a:lnTo>
                    <a:pt x="1392" y="107"/>
                  </a:lnTo>
                  <a:cubicBezTo>
                    <a:pt x="1404" y="110"/>
                    <a:pt x="1413" y="110"/>
                    <a:pt x="1416" y="110"/>
                  </a:cubicBezTo>
                  <a:cubicBezTo>
                    <a:pt x="1418" y="107"/>
                    <a:pt x="1420" y="105"/>
                    <a:pt x="1423" y="100"/>
                  </a:cubicBezTo>
                  <a:cubicBezTo>
                    <a:pt x="1425" y="93"/>
                    <a:pt x="1428" y="81"/>
                    <a:pt x="1430" y="57"/>
                  </a:cubicBezTo>
                  <a:lnTo>
                    <a:pt x="1363" y="57"/>
                  </a:lnTo>
                  <a:cubicBezTo>
                    <a:pt x="1360" y="60"/>
                    <a:pt x="1358" y="62"/>
                    <a:pt x="1356" y="64"/>
                  </a:cubicBezTo>
                  <a:lnTo>
                    <a:pt x="1370" y="71"/>
                  </a:lnTo>
                  <a:lnTo>
                    <a:pt x="1394" y="71"/>
                  </a:lnTo>
                  <a:lnTo>
                    <a:pt x="1401" y="62"/>
                  </a:lnTo>
                  <a:lnTo>
                    <a:pt x="1413" y="74"/>
                  </a:lnTo>
                  <a:lnTo>
                    <a:pt x="1406" y="79"/>
                  </a:lnTo>
                  <a:cubicBezTo>
                    <a:pt x="1406" y="88"/>
                    <a:pt x="1408" y="95"/>
                    <a:pt x="1408" y="98"/>
                  </a:cubicBezTo>
                  <a:lnTo>
                    <a:pt x="1396" y="103"/>
                  </a:lnTo>
                  <a:lnTo>
                    <a:pt x="1396" y="95"/>
                  </a:lnTo>
                  <a:lnTo>
                    <a:pt x="1368" y="95"/>
                  </a:lnTo>
                  <a:lnTo>
                    <a:pt x="1368" y="103"/>
                  </a:lnTo>
                  <a:lnTo>
                    <a:pt x="1356" y="107"/>
                  </a:lnTo>
                  <a:cubicBezTo>
                    <a:pt x="1356" y="100"/>
                    <a:pt x="1356" y="93"/>
                    <a:pt x="1356" y="86"/>
                  </a:cubicBezTo>
                  <a:cubicBezTo>
                    <a:pt x="1356" y="79"/>
                    <a:pt x="1356" y="71"/>
                    <a:pt x="1356" y="67"/>
                  </a:cubicBezTo>
                  <a:cubicBezTo>
                    <a:pt x="1348" y="76"/>
                    <a:pt x="1339" y="84"/>
                    <a:pt x="1327" y="91"/>
                  </a:cubicBezTo>
                  <a:lnTo>
                    <a:pt x="1327" y="88"/>
                  </a:lnTo>
                  <a:cubicBezTo>
                    <a:pt x="1334" y="79"/>
                    <a:pt x="1341" y="69"/>
                    <a:pt x="1346" y="62"/>
                  </a:cubicBezTo>
                  <a:cubicBezTo>
                    <a:pt x="1351" y="52"/>
                    <a:pt x="1353" y="45"/>
                    <a:pt x="1356" y="35"/>
                  </a:cubicBezTo>
                  <a:moveTo>
                    <a:pt x="3859" y="35"/>
                  </a:moveTo>
                  <a:lnTo>
                    <a:pt x="3883" y="47"/>
                  </a:lnTo>
                  <a:lnTo>
                    <a:pt x="3873" y="55"/>
                  </a:lnTo>
                  <a:lnTo>
                    <a:pt x="3873" y="151"/>
                  </a:lnTo>
                  <a:cubicBezTo>
                    <a:pt x="3873" y="158"/>
                    <a:pt x="3873" y="167"/>
                    <a:pt x="3873" y="180"/>
                  </a:cubicBezTo>
                  <a:lnTo>
                    <a:pt x="3859" y="184"/>
                  </a:lnTo>
                  <a:cubicBezTo>
                    <a:pt x="3859" y="163"/>
                    <a:pt x="3859" y="136"/>
                    <a:pt x="3859" y="107"/>
                  </a:cubicBezTo>
                  <a:cubicBezTo>
                    <a:pt x="3859" y="79"/>
                    <a:pt x="3859" y="55"/>
                    <a:pt x="3859" y="35"/>
                  </a:cubicBezTo>
                  <a:moveTo>
                    <a:pt x="3072" y="28"/>
                  </a:moveTo>
                  <a:lnTo>
                    <a:pt x="3072" y="71"/>
                  </a:lnTo>
                  <a:lnTo>
                    <a:pt x="3110" y="71"/>
                  </a:lnTo>
                  <a:lnTo>
                    <a:pt x="3110" y="28"/>
                  </a:lnTo>
                  <a:lnTo>
                    <a:pt x="3072" y="28"/>
                  </a:lnTo>
                  <a:close/>
                  <a:moveTo>
                    <a:pt x="3021" y="28"/>
                  </a:moveTo>
                  <a:lnTo>
                    <a:pt x="3021" y="71"/>
                  </a:lnTo>
                  <a:lnTo>
                    <a:pt x="3060" y="71"/>
                  </a:lnTo>
                  <a:lnTo>
                    <a:pt x="3060" y="28"/>
                  </a:lnTo>
                  <a:lnTo>
                    <a:pt x="3021" y="28"/>
                  </a:lnTo>
                  <a:close/>
                  <a:moveTo>
                    <a:pt x="1735" y="26"/>
                  </a:moveTo>
                  <a:lnTo>
                    <a:pt x="1735" y="67"/>
                  </a:lnTo>
                  <a:lnTo>
                    <a:pt x="1776" y="67"/>
                  </a:lnTo>
                  <a:lnTo>
                    <a:pt x="1776" y="26"/>
                  </a:lnTo>
                  <a:lnTo>
                    <a:pt x="1735" y="26"/>
                  </a:lnTo>
                  <a:close/>
                  <a:moveTo>
                    <a:pt x="1634" y="26"/>
                  </a:moveTo>
                  <a:lnTo>
                    <a:pt x="1634" y="67"/>
                  </a:lnTo>
                  <a:lnTo>
                    <a:pt x="1675" y="67"/>
                  </a:lnTo>
                  <a:lnTo>
                    <a:pt x="1675" y="26"/>
                  </a:lnTo>
                  <a:lnTo>
                    <a:pt x="1634" y="26"/>
                  </a:lnTo>
                  <a:close/>
                  <a:moveTo>
                    <a:pt x="2985" y="24"/>
                  </a:moveTo>
                  <a:lnTo>
                    <a:pt x="3002" y="43"/>
                  </a:lnTo>
                  <a:lnTo>
                    <a:pt x="2961" y="43"/>
                  </a:lnTo>
                  <a:lnTo>
                    <a:pt x="2961" y="105"/>
                  </a:lnTo>
                  <a:lnTo>
                    <a:pt x="2973" y="105"/>
                  </a:lnTo>
                  <a:lnTo>
                    <a:pt x="2985" y="93"/>
                  </a:lnTo>
                  <a:lnTo>
                    <a:pt x="3002" y="110"/>
                  </a:lnTo>
                  <a:lnTo>
                    <a:pt x="2961" y="110"/>
                  </a:lnTo>
                  <a:lnTo>
                    <a:pt x="2961" y="175"/>
                  </a:lnTo>
                  <a:lnTo>
                    <a:pt x="3004" y="160"/>
                  </a:lnTo>
                  <a:lnTo>
                    <a:pt x="3004" y="165"/>
                  </a:lnTo>
                  <a:cubicBezTo>
                    <a:pt x="2980" y="177"/>
                    <a:pt x="2954" y="189"/>
                    <a:pt x="2928" y="204"/>
                  </a:cubicBezTo>
                  <a:lnTo>
                    <a:pt x="2918" y="211"/>
                  </a:lnTo>
                  <a:lnTo>
                    <a:pt x="2906" y="191"/>
                  </a:lnTo>
                  <a:cubicBezTo>
                    <a:pt x="2928" y="187"/>
                    <a:pt x="2942" y="182"/>
                    <a:pt x="2949" y="180"/>
                  </a:cubicBezTo>
                  <a:lnTo>
                    <a:pt x="2949" y="110"/>
                  </a:lnTo>
                  <a:lnTo>
                    <a:pt x="2944" y="110"/>
                  </a:lnTo>
                  <a:cubicBezTo>
                    <a:pt x="2935" y="110"/>
                    <a:pt x="2928" y="112"/>
                    <a:pt x="2918" y="115"/>
                  </a:cubicBezTo>
                  <a:lnTo>
                    <a:pt x="2911" y="105"/>
                  </a:lnTo>
                  <a:lnTo>
                    <a:pt x="2949" y="105"/>
                  </a:lnTo>
                  <a:lnTo>
                    <a:pt x="2949" y="43"/>
                  </a:lnTo>
                  <a:lnTo>
                    <a:pt x="2942" y="43"/>
                  </a:lnTo>
                  <a:cubicBezTo>
                    <a:pt x="2932" y="43"/>
                    <a:pt x="2925" y="43"/>
                    <a:pt x="2918" y="45"/>
                  </a:cubicBezTo>
                  <a:lnTo>
                    <a:pt x="2908" y="35"/>
                  </a:lnTo>
                  <a:lnTo>
                    <a:pt x="2973" y="35"/>
                  </a:lnTo>
                  <a:lnTo>
                    <a:pt x="2985" y="24"/>
                  </a:lnTo>
                  <a:close/>
                  <a:moveTo>
                    <a:pt x="3244" y="21"/>
                  </a:moveTo>
                  <a:lnTo>
                    <a:pt x="3244" y="50"/>
                  </a:lnTo>
                  <a:lnTo>
                    <a:pt x="3336" y="50"/>
                  </a:lnTo>
                  <a:lnTo>
                    <a:pt x="3336" y="21"/>
                  </a:lnTo>
                  <a:lnTo>
                    <a:pt x="3244" y="21"/>
                  </a:lnTo>
                  <a:close/>
                  <a:moveTo>
                    <a:pt x="3009" y="14"/>
                  </a:moveTo>
                  <a:lnTo>
                    <a:pt x="3021" y="24"/>
                  </a:lnTo>
                  <a:lnTo>
                    <a:pt x="3108" y="24"/>
                  </a:lnTo>
                  <a:lnTo>
                    <a:pt x="3115" y="14"/>
                  </a:lnTo>
                  <a:lnTo>
                    <a:pt x="3129" y="26"/>
                  </a:lnTo>
                  <a:lnTo>
                    <a:pt x="3122" y="33"/>
                  </a:lnTo>
                  <a:lnTo>
                    <a:pt x="3122" y="81"/>
                  </a:lnTo>
                  <a:cubicBezTo>
                    <a:pt x="3122" y="103"/>
                    <a:pt x="3122" y="120"/>
                    <a:pt x="3122" y="131"/>
                  </a:cubicBezTo>
                  <a:lnTo>
                    <a:pt x="3110" y="139"/>
                  </a:lnTo>
                  <a:lnTo>
                    <a:pt x="3110" y="127"/>
                  </a:lnTo>
                  <a:lnTo>
                    <a:pt x="3072" y="127"/>
                  </a:lnTo>
                  <a:lnTo>
                    <a:pt x="3072" y="170"/>
                  </a:lnTo>
                  <a:lnTo>
                    <a:pt x="3103" y="170"/>
                  </a:lnTo>
                  <a:lnTo>
                    <a:pt x="3115" y="158"/>
                  </a:lnTo>
                  <a:lnTo>
                    <a:pt x="3132" y="177"/>
                  </a:lnTo>
                  <a:lnTo>
                    <a:pt x="3072" y="177"/>
                  </a:lnTo>
                  <a:lnTo>
                    <a:pt x="3072" y="220"/>
                  </a:lnTo>
                  <a:lnTo>
                    <a:pt x="3115" y="220"/>
                  </a:lnTo>
                  <a:lnTo>
                    <a:pt x="3129" y="206"/>
                  </a:lnTo>
                  <a:lnTo>
                    <a:pt x="3148" y="225"/>
                  </a:lnTo>
                  <a:lnTo>
                    <a:pt x="3007" y="225"/>
                  </a:lnTo>
                  <a:cubicBezTo>
                    <a:pt x="3000" y="225"/>
                    <a:pt x="2990" y="227"/>
                    <a:pt x="2983" y="227"/>
                  </a:cubicBezTo>
                  <a:lnTo>
                    <a:pt x="2973" y="220"/>
                  </a:lnTo>
                  <a:lnTo>
                    <a:pt x="3060" y="220"/>
                  </a:lnTo>
                  <a:lnTo>
                    <a:pt x="3060" y="177"/>
                  </a:lnTo>
                  <a:lnTo>
                    <a:pt x="3038" y="177"/>
                  </a:lnTo>
                  <a:cubicBezTo>
                    <a:pt x="3028" y="177"/>
                    <a:pt x="3021" y="177"/>
                    <a:pt x="3014" y="180"/>
                  </a:cubicBezTo>
                  <a:lnTo>
                    <a:pt x="3004" y="170"/>
                  </a:lnTo>
                  <a:lnTo>
                    <a:pt x="3060" y="170"/>
                  </a:lnTo>
                  <a:lnTo>
                    <a:pt x="3060" y="127"/>
                  </a:lnTo>
                  <a:lnTo>
                    <a:pt x="3021" y="127"/>
                  </a:lnTo>
                  <a:lnTo>
                    <a:pt x="3021" y="136"/>
                  </a:lnTo>
                  <a:lnTo>
                    <a:pt x="3009" y="141"/>
                  </a:lnTo>
                  <a:cubicBezTo>
                    <a:pt x="3009" y="120"/>
                    <a:pt x="3009" y="98"/>
                    <a:pt x="3009" y="79"/>
                  </a:cubicBezTo>
                  <a:cubicBezTo>
                    <a:pt x="3009" y="57"/>
                    <a:pt x="3009" y="35"/>
                    <a:pt x="3009" y="14"/>
                  </a:cubicBezTo>
                  <a:moveTo>
                    <a:pt x="1720" y="9"/>
                  </a:moveTo>
                  <a:lnTo>
                    <a:pt x="1735" y="19"/>
                  </a:lnTo>
                  <a:lnTo>
                    <a:pt x="1773" y="19"/>
                  </a:lnTo>
                  <a:lnTo>
                    <a:pt x="1780" y="9"/>
                  </a:lnTo>
                  <a:lnTo>
                    <a:pt x="1797" y="21"/>
                  </a:lnTo>
                  <a:lnTo>
                    <a:pt x="1788" y="28"/>
                  </a:lnTo>
                  <a:cubicBezTo>
                    <a:pt x="1788" y="52"/>
                    <a:pt x="1790" y="69"/>
                    <a:pt x="1790" y="76"/>
                  </a:cubicBezTo>
                  <a:lnTo>
                    <a:pt x="1776" y="81"/>
                  </a:lnTo>
                  <a:lnTo>
                    <a:pt x="1776" y="71"/>
                  </a:lnTo>
                  <a:lnTo>
                    <a:pt x="1735" y="71"/>
                  </a:lnTo>
                  <a:lnTo>
                    <a:pt x="1735" y="79"/>
                  </a:lnTo>
                  <a:lnTo>
                    <a:pt x="1720" y="84"/>
                  </a:lnTo>
                  <a:cubicBezTo>
                    <a:pt x="1720" y="71"/>
                    <a:pt x="1723" y="60"/>
                    <a:pt x="1723" y="47"/>
                  </a:cubicBezTo>
                  <a:cubicBezTo>
                    <a:pt x="1723" y="33"/>
                    <a:pt x="1720" y="21"/>
                    <a:pt x="1720" y="9"/>
                  </a:cubicBezTo>
                  <a:moveTo>
                    <a:pt x="1620" y="9"/>
                  </a:moveTo>
                  <a:lnTo>
                    <a:pt x="1634" y="19"/>
                  </a:lnTo>
                  <a:lnTo>
                    <a:pt x="1675" y="19"/>
                  </a:lnTo>
                  <a:lnTo>
                    <a:pt x="1682" y="9"/>
                  </a:lnTo>
                  <a:lnTo>
                    <a:pt x="1699" y="24"/>
                  </a:lnTo>
                  <a:lnTo>
                    <a:pt x="1689" y="28"/>
                  </a:lnTo>
                  <a:cubicBezTo>
                    <a:pt x="1689" y="55"/>
                    <a:pt x="1689" y="71"/>
                    <a:pt x="1689" y="79"/>
                  </a:cubicBezTo>
                  <a:lnTo>
                    <a:pt x="1675" y="84"/>
                  </a:lnTo>
                  <a:lnTo>
                    <a:pt x="1675" y="71"/>
                  </a:lnTo>
                  <a:lnTo>
                    <a:pt x="1634" y="71"/>
                  </a:lnTo>
                  <a:lnTo>
                    <a:pt x="1634" y="81"/>
                  </a:lnTo>
                  <a:lnTo>
                    <a:pt x="1620" y="88"/>
                  </a:lnTo>
                  <a:cubicBezTo>
                    <a:pt x="1620" y="76"/>
                    <a:pt x="1620" y="62"/>
                    <a:pt x="1620" y="47"/>
                  </a:cubicBezTo>
                  <a:cubicBezTo>
                    <a:pt x="1620" y="35"/>
                    <a:pt x="1620" y="21"/>
                    <a:pt x="1620" y="9"/>
                  </a:cubicBezTo>
                  <a:moveTo>
                    <a:pt x="864" y="9"/>
                  </a:moveTo>
                  <a:lnTo>
                    <a:pt x="878" y="19"/>
                  </a:lnTo>
                  <a:lnTo>
                    <a:pt x="928" y="19"/>
                  </a:lnTo>
                  <a:lnTo>
                    <a:pt x="938" y="11"/>
                  </a:lnTo>
                  <a:lnTo>
                    <a:pt x="950" y="24"/>
                  </a:lnTo>
                  <a:lnTo>
                    <a:pt x="943" y="31"/>
                  </a:lnTo>
                  <a:lnTo>
                    <a:pt x="943" y="120"/>
                  </a:lnTo>
                  <a:cubicBezTo>
                    <a:pt x="943" y="134"/>
                    <a:pt x="943" y="146"/>
                    <a:pt x="943" y="160"/>
                  </a:cubicBezTo>
                  <a:lnTo>
                    <a:pt x="931" y="167"/>
                  </a:lnTo>
                  <a:lnTo>
                    <a:pt x="931" y="26"/>
                  </a:lnTo>
                  <a:lnTo>
                    <a:pt x="878" y="26"/>
                  </a:lnTo>
                  <a:lnTo>
                    <a:pt x="878" y="167"/>
                  </a:lnTo>
                  <a:lnTo>
                    <a:pt x="864" y="175"/>
                  </a:lnTo>
                  <a:cubicBezTo>
                    <a:pt x="864" y="163"/>
                    <a:pt x="864" y="136"/>
                    <a:pt x="864" y="95"/>
                  </a:cubicBezTo>
                  <a:cubicBezTo>
                    <a:pt x="864" y="55"/>
                    <a:pt x="864" y="26"/>
                    <a:pt x="864" y="9"/>
                  </a:cubicBezTo>
                  <a:moveTo>
                    <a:pt x="3825" y="9"/>
                  </a:moveTo>
                  <a:lnTo>
                    <a:pt x="3844" y="28"/>
                  </a:lnTo>
                  <a:lnTo>
                    <a:pt x="3772" y="28"/>
                  </a:lnTo>
                  <a:lnTo>
                    <a:pt x="3789" y="40"/>
                  </a:lnTo>
                  <a:cubicBezTo>
                    <a:pt x="3782" y="43"/>
                    <a:pt x="3772" y="47"/>
                    <a:pt x="3765" y="57"/>
                  </a:cubicBezTo>
                  <a:cubicBezTo>
                    <a:pt x="3756" y="69"/>
                    <a:pt x="3744" y="79"/>
                    <a:pt x="3732" y="88"/>
                  </a:cubicBezTo>
                  <a:lnTo>
                    <a:pt x="3816" y="88"/>
                  </a:lnTo>
                  <a:cubicBezTo>
                    <a:pt x="3808" y="79"/>
                    <a:pt x="3801" y="67"/>
                    <a:pt x="3792" y="57"/>
                  </a:cubicBezTo>
                  <a:lnTo>
                    <a:pt x="3794" y="55"/>
                  </a:lnTo>
                  <a:cubicBezTo>
                    <a:pt x="3823" y="74"/>
                    <a:pt x="3840" y="88"/>
                    <a:pt x="3840" y="95"/>
                  </a:cubicBezTo>
                  <a:cubicBezTo>
                    <a:pt x="3842" y="100"/>
                    <a:pt x="3840" y="107"/>
                    <a:pt x="3837" y="110"/>
                  </a:cubicBezTo>
                  <a:cubicBezTo>
                    <a:pt x="3832" y="112"/>
                    <a:pt x="3830" y="115"/>
                    <a:pt x="3830" y="115"/>
                  </a:cubicBezTo>
                  <a:cubicBezTo>
                    <a:pt x="3828" y="115"/>
                    <a:pt x="3828" y="115"/>
                    <a:pt x="3828" y="110"/>
                  </a:cubicBezTo>
                  <a:cubicBezTo>
                    <a:pt x="3825" y="105"/>
                    <a:pt x="3820" y="100"/>
                    <a:pt x="3818" y="93"/>
                  </a:cubicBezTo>
                  <a:cubicBezTo>
                    <a:pt x="3801" y="93"/>
                    <a:pt x="3787" y="95"/>
                    <a:pt x="3772" y="95"/>
                  </a:cubicBezTo>
                  <a:lnTo>
                    <a:pt x="3789" y="105"/>
                  </a:lnTo>
                  <a:lnTo>
                    <a:pt x="3782" y="112"/>
                  </a:lnTo>
                  <a:lnTo>
                    <a:pt x="3782" y="146"/>
                  </a:lnTo>
                  <a:lnTo>
                    <a:pt x="3808" y="146"/>
                  </a:lnTo>
                  <a:lnTo>
                    <a:pt x="3820" y="131"/>
                  </a:lnTo>
                  <a:lnTo>
                    <a:pt x="3840" y="151"/>
                  </a:lnTo>
                  <a:lnTo>
                    <a:pt x="3782" y="151"/>
                  </a:lnTo>
                  <a:lnTo>
                    <a:pt x="3782" y="201"/>
                  </a:lnTo>
                  <a:lnTo>
                    <a:pt x="3840" y="189"/>
                  </a:lnTo>
                  <a:lnTo>
                    <a:pt x="3842" y="194"/>
                  </a:lnTo>
                  <a:cubicBezTo>
                    <a:pt x="3763" y="215"/>
                    <a:pt x="3720" y="227"/>
                    <a:pt x="3715" y="235"/>
                  </a:cubicBezTo>
                  <a:lnTo>
                    <a:pt x="3703" y="213"/>
                  </a:lnTo>
                  <a:cubicBezTo>
                    <a:pt x="3715" y="211"/>
                    <a:pt x="3736" y="208"/>
                    <a:pt x="3768" y="204"/>
                  </a:cubicBezTo>
                  <a:lnTo>
                    <a:pt x="3768" y="151"/>
                  </a:lnTo>
                  <a:lnTo>
                    <a:pt x="3727" y="151"/>
                  </a:lnTo>
                  <a:lnTo>
                    <a:pt x="3715" y="153"/>
                  </a:lnTo>
                  <a:lnTo>
                    <a:pt x="3708" y="146"/>
                  </a:lnTo>
                  <a:lnTo>
                    <a:pt x="3768" y="146"/>
                  </a:lnTo>
                  <a:lnTo>
                    <a:pt x="3768" y="95"/>
                  </a:lnTo>
                  <a:cubicBezTo>
                    <a:pt x="3741" y="100"/>
                    <a:pt x="3727" y="103"/>
                    <a:pt x="3722" y="107"/>
                  </a:cubicBezTo>
                  <a:lnTo>
                    <a:pt x="3712" y="88"/>
                  </a:lnTo>
                  <a:cubicBezTo>
                    <a:pt x="3722" y="88"/>
                    <a:pt x="3732" y="81"/>
                    <a:pt x="3744" y="69"/>
                  </a:cubicBezTo>
                  <a:cubicBezTo>
                    <a:pt x="3753" y="55"/>
                    <a:pt x="3760" y="43"/>
                    <a:pt x="3768" y="28"/>
                  </a:cubicBezTo>
                  <a:lnTo>
                    <a:pt x="3741" y="28"/>
                  </a:lnTo>
                  <a:cubicBezTo>
                    <a:pt x="3732" y="28"/>
                    <a:pt x="3724" y="28"/>
                    <a:pt x="3717" y="31"/>
                  </a:cubicBezTo>
                  <a:lnTo>
                    <a:pt x="3708" y="21"/>
                  </a:lnTo>
                  <a:lnTo>
                    <a:pt x="3811" y="21"/>
                  </a:lnTo>
                  <a:lnTo>
                    <a:pt x="3825" y="9"/>
                  </a:lnTo>
                  <a:close/>
                  <a:moveTo>
                    <a:pt x="2222" y="7"/>
                  </a:moveTo>
                  <a:lnTo>
                    <a:pt x="2239" y="16"/>
                  </a:lnTo>
                  <a:lnTo>
                    <a:pt x="2301" y="16"/>
                  </a:lnTo>
                  <a:lnTo>
                    <a:pt x="2308" y="7"/>
                  </a:lnTo>
                  <a:lnTo>
                    <a:pt x="2323" y="21"/>
                  </a:lnTo>
                  <a:lnTo>
                    <a:pt x="2316" y="28"/>
                  </a:lnTo>
                  <a:cubicBezTo>
                    <a:pt x="2316" y="38"/>
                    <a:pt x="2313" y="47"/>
                    <a:pt x="2313" y="57"/>
                  </a:cubicBezTo>
                  <a:cubicBezTo>
                    <a:pt x="2313" y="69"/>
                    <a:pt x="2311" y="76"/>
                    <a:pt x="2308" y="81"/>
                  </a:cubicBezTo>
                  <a:cubicBezTo>
                    <a:pt x="2304" y="86"/>
                    <a:pt x="2299" y="91"/>
                    <a:pt x="2289" y="95"/>
                  </a:cubicBezTo>
                  <a:cubicBezTo>
                    <a:pt x="2284" y="86"/>
                    <a:pt x="2277" y="81"/>
                    <a:pt x="2265" y="76"/>
                  </a:cubicBezTo>
                  <a:lnTo>
                    <a:pt x="2265" y="71"/>
                  </a:lnTo>
                  <a:cubicBezTo>
                    <a:pt x="2275" y="74"/>
                    <a:pt x="2282" y="74"/>
                    <a:pt x="2287" y="74"/>
                  </a:cubicBezTo>
                  <a:cubicBezTo>
                    <a:pt x="2289" y="74"/>
                    <a:pt x="2294" y="74"/>
                    <a:pt x="2294" y="74"/>
                  </a:cubicBezTo>
                  <a:cubicBezTo>
                    <a:pt x="2296" y="71"/>
                    <a:pt x="2299" y="67"/>
                    <a:pt x="2299" y="57"/>
                  </a:cubicBezTo>
                  <a:cubicBezTo>
                    <a:pt x="2299" y="47"/>
                    <a:pt x="2301" y="38"/>
                    <a:pt x="2301" y="24"/>
                  </a:cubicBezTo>
                  <a:lnTo>
                    <a:pt x="2236" y="24"/>
                  </a:lnTo>
                  <a:lnTo>
                    <a:pt x="2236" y="105"/>
                  </a:lnTo>
                  <a:lnTo>
                    <a:pt x="2308" y="105"/>
                  </a:lnTo>
                  <a:lnTo>
                    <a:pt x="2316" y="95"/>
                  </a:lnTo>
                  <a:lnTo>
                    <a:pt x="2332" y="112"/>
                  </a:lnTo>
                  <a:lnTo>
                    <a:pt x="2323" y="117"/>
                  </a:lnTo>
                  <a:cubicBezTo>
                    <a:pt x="2313" y="144"/>
                    <a:pt x="2304" y="163"/>
                    <a:pt x="2294" y="175"/>
                  </a:cubicBezTo>
                  <a:cubicBezTo>
                    <a:pt x="2313" y="196"/>
                    <a:pt x="2332" y="206"/>
                    <a:pt x="2354" y="211"/>
                  </a:cubicBezTo>
                  <a:lnTo>
                    <a:pt x="2354" y="213"/>
                  </a:lnTo>
                  <a:cubicBezTo>
                    <a:pt x="2342" y="215"/>
                    <a:pt x="2335" y="220"/>
                    <a:pt x="2332" y="225"/>
                  </a:cubicBezTo>
                  <a:cubicBezTo>
                    <a:pt x="2316" y="215"/>
                    <a:pt x="2301" y="201"/>
                    <a:pt x="2287" y="184"/>
                  </a:cubicBezTo>
                  <a:cubicBezTo>
                    <a:pt x="2272" y="201"/>
                    <a:pt x="2256" y="213"/>
                    <a:pt x="2236" y="225"/>
                  </a:cubicBezTo>
                  <a:lnTo>
                    <a:pt x="2236" y="232"/>
                  </a:lnTo>
                  <a:lnTo>
                    <a:pt x="2222" y="240"/>
                  </a:lnTo>
                  <a:cubicBezTo>
                    <a:pt x="2222" y="215"/>
                    <a:pt x="2222" y="194"/>
                    <a:pt x="2222" y="180"/>
                  </a:cubicBezTo>
                  <a:lnTo>
                    <a:pt x="2222" y="57"/>
                  </a:lnTo>
                  <a:cubicBezTo>
                    <a:pt x="2222" y="40"/>
                    <a:pt x="2222" y="24"/>
                    <a:pt x="2222" y="7"/>
                  </a:cubicBezTo>
                  <a:moveTo>
                    <a:pt x="1166" y="7"/>
                  </a:moveTo>
                  <a:lnTo>
                    <a:pt x="1183" y="16"/>
                  </a:lnTo>
                  <a:lnTo>
                    <a:pt x="1245" y="16"/>
                  </a:lnTo>
                  <a:lnTo>
                    <a:pt x="1252" y="7"/>
                  </a:lnTo>
                  <a:lnTo>
                    <a:pt x="1267" y="21"/>
                  </a:lnTo>
                  <a:lnTo>
                    <a:pt x="1260" y="28"/>
                  </a:lnTo>
                  <a:cubicBezTo>
                    <a:pt x="1260" y="38"/>
                    <a:pt x="1257" y="47"/>
                    <a:pt x="1257" y="57"/>
                  </a:cubicBezTo>
                  <a:cubicBezTo>
                    <a:pt x="1257" y="69"/>
                    <a:pt x="1255" y="76"/>
                    <a:pt x="1252" y="81"/>
                  </a:cubicBezTo>
                  <a:cubicBezTo>
                    <a:pt x="1248" y="86"/>
                    <a:pt x="1243" y="91"/>
                    <a:pt x="1233" y="95"/>
                  </a:cubicBezTo>
                  <a:cubicBezTo>
                    <a:pt x="1228" y="86"/>
                    <a:pt x="1221" y="81"/>
                    <a:pt x="1209" y="76"/>
                  </a:cubicBezTo>
                  <a:lnTo>
                    <a:pt x="1209" y="71"/>
                  </a:lnTo>
                  <a:cubicBezTo>
                    <a:pt x="1219" y="74"/>
                    <a:pt x="1226" y="74"/>
                    <a:pt x="1231" y="74"/>
                  </a:cubicBezTo>
                  <a:cubicBezTo>
                    <a:pt x="1233" y="74"/>
                    <a:pt x="1238" y="74"/>
                    <a:pt x="1238" y="74"/>
                  </a:cubicBezTo>
                  <a:cubicBezTo>
                    <a:pt x="1240" y="71"/>
                    <a:pt x="1243" y="67"/>
                    <a:pt x="1243" y="57"/>
                  </a:cubicBezTo>
                  <a:cubicBezTo>
                    <a:pt x="1243" y="47"/>
                    <a:pt x="1245" y="38"/>
                    <a:pt x="1245" y="24"/>
                  </a:cubicBezTo>
                  <a:lnTo>
                    <a:pt x="1180" y="24"/>
                  </a:lnTo>
                  <a:lnTo>
                    <a:pt x="1180" y="105"/>
                  </a:lnTo>
                  <a:lnTo>
                    <a:pt x="1252" y="105"/>
                  </a:lnTo>
                  <a:lnTo>
                    <a:pt x="1260" y="95"/>
                  </a:lnTo>
                  <a:lnTo>
                    <a:pt x="1276" y="112"/>
                  </a:lnTo>
                  <a:lnTo>
                    <a:pt x="1267" y="117"/>
                  </a:lnTo>
                  <a:cubicBezTo>
                    <a:pt x="1257" y="144"/>
                    <a:pt x="1248" y="163"/>
                    <a:pt x="1238" y="175"/>
                  </a:cubicBezTo>
                  <a:cubicBezTo>
                    <a:pt x="1257" y="196"/>
                    <a:pt x="1276" y="206"/>
                    <a:pt x="1298" y="211"/>
                  </a:cubicBezTo>
                  <a:lnTo>
                    <a:pt x="1298" y="213"/>
                  </a:lnTo>
                  <a:cubicBezTo>
                    <a:pt x="1286" y="215"/>
                    <a:pt x="1279" y="220"/>
                    <a:pt x="1276" y="225"/>
                  </a:cubicBezTo>
                  <a:cubicBezTo>
                    <a:pt x="1260" y="215"/>
                    <a:pt x="1245" y="201"/>
                    <a:pt x="1231" y="184"/>
                  </a:cubicBezTo>
                  <a:cubicBezTo>
                    <a:pt x="1216" y="201"/>
                    <a:pt x="1200" y="213"/>
                    <a:pt x="1180" y="225"/>
                  </a:cubicBezTo>
                  <a:lnTo>
                    <a:pt x="1180" y="232"/>
                  </a:lnTo>
                  <a:lnTo>
                    <a:pt x="1166" y="240"/>
                  </a:lnTo>
                  <a:cubicBezTo>
                    <a:pt x="1166" y="215"/>
                    <a:pt x="1166" y="194"/>
                    <a:pt x="1166" y="180"/>
                  </a:cubicBezTo>
                  <a:lnTo>
                    <a:pt x="1166" y="57"/>
                  </a:lnTo>
                  <a:cubicBezTo>
                    <a:pt x="1166" y="40"/>
                    <a:pt x="1166" y="24"/>
                    <a:pt x="1166" y="7"/>
                  </a:cubicBezTo>
                  <a:moveTo>
                    <a:pt x="813" y="7"/>
                  </a:moveTo>
                  <a:cubicBezTo>
                    <a:pt x="832" y="16"/>
                    <a:pt x="842" y="24"/>
                    <a:pt x="844" y="31"/>
                  </a:cubicBezTo>
                  <a:cubicBezTo>
                    <a:pt x="847" y="35"/>
                    <a:pt x="847" y="40"/>
                    <a:pt x="844" y="43"/>
                  </a:cubicBezTo>
                  <a:cubicBezTo>
                    <a:pt x="842" y="47"/>
                    <a:pt x="840" y="47"/>
                    <a:pt x="837" y="47"/>
                  </a:cubicBezTo>
                  <a:cubicBezTo>
                    <a:pt x="835" y="47"/>
                    <a:pt x="832" y="45"/>
                    <a:pt x="830" y="38"/>
                  </a:cubicBezTo>
                  <a:cubicBezTo>
                    <a:pt x="828" y="28"/>
                    <a:pt x="820" y="19"/>
                    <a:pt x="813" y="9"/>
                  </a:cubicBezTo>
                  <a:lnTo>
                    <a:pt x="813" y="7"/>
                  </a:lnTo>
                  <a:close/>
                  <a:moveTo>
                    <a:pt x="3643" y="4"/>
                  </a:moveTo>
                  <a:lnTo>
                    <a:pt x="3664" y="26"/>
                  </a:lnTo>
                  <a:lnTo>
                    <a:pt x="3566" y="26"/>
                  </a:lnTo>
                  <a:cubicBezTo>
                    <a:pt x="3559" y="33"/>
                    <a:pt x="3556" y="38"/>
                    <a:pt x="3554" y="43"/>
                  </a:cubicBezTo>
                  <a:lnTo>
                    <a:pt x="3568" y="50"/>
                  </a:lnTo>
                  <a:lnTo>
                    <a:pt x="3561" y="57"/>
                  </a:lnTo>
                  <a:lnTo>
                    <a:pt x="3561" y="98"/>
                  </a:lnTo>
                  <a:cubicBezTo>
                    <a:pt x="3561" y="107"/>
                    <a:pt x="3561" y="115"/>
                    <a:pt x="3564" y="124"/>
                  </a:cubicBezTo>
                  <a:lnTo>
                    <a:pt x="3544" y="129"/>
                  </a:lnTo>
                  <a:cubicBezTo>
                    <a:pt x="3547" y="107"/>
                    <a:pt x="3547" y="91"/>
                    <a:pt x="3547" y="81"/>
                  </a:cubicBezTo>
                  <a:lnTo>
                    <a:pt x="3547" y="50"/>
                  </a:lnTo>
                  <a:cubicBezTo>
                    <a:pt x="3530" y="69"/>
                    <a:pt x="3516" y="84"/>
                    <a:pt x="3496" y="95"/>
                  </a:cubicBezTo>
                  <a:cubicBezTo>
                    <a:pt x="3480" y="107"/>
                    <a:pt x="3460" y="117"/>
                    <a:pt x="3441" y="124"/>
                  </a:cubicBezTo>
                  <a:lnTo>
                    <a:pt x="3439" y="120"/>
                  </a:lnTo>
                  <a:cubicBezTo>
                    <a:pt x="3460" y="110"/>
                    <a:pt x="3480" y="95"/>
                    <a:pt x="3496" y="81"/>
                  </a:cubicBezTo>
                  <a:cubicBezTo>
                    <a:pt x="3516" y="67"/>
                    <a:pt x="3532" y="47"/>
                    <a:pt x="3547" y="26"/>
                  </a:cubicBezTo>
                  <a:lnTo>
                    <a:pt x="3477" y="26"/>
                  </a:lnTo>
                  <a:cubicBezTo>
                    <a:pt x="3470" y="26"/>
                    <a:pt x="3463" y="28"/>
                    <a:pt x="3456" y="28"/>
                  </a:cubicBezTo>
                  <a:lnTo>
                    <a:pt x="3446" y="21"/>
                  </a:lnTo>
                  <a:lnTo>
                    <a:pt x="3628" y="21"/>
                  </a:lnTo>
                  <a:lnTo>
                    <a:pt x="3643" y="4"/>
                  </a:lnTo>
                  <a:close/>
                  <a:moveTo>
                    <a:pt x="1003" y="4"/>
                  </a:moveTo>
                  <a:lnTo>
                    <a:pt x="1024" y="14"/>
                  </a:lnTo>
                  <a:lnTo>
                    <a:pt x="1017" y="21"/>
                  </a:lnTo>
                  <a:lnTo>
                    <a:pt x="1017" y="213"/>
                  </a:lnTo>
                  <a:cubicBezTo>
                    <a:pt x="1017" y="220"/>
                    <a:pt x="1015" y="227"/>
                    <a:pt x="1012" y="230"/>
                  </a:cubicBezTo>
                  <a:cubicBezTo>
                    <a:pt x="1010" y="235"/>
                    <a:pt x="1003" y="237"/>
                    <a:pt x="996" y="242"/>
                  </a:cubicBezTo>
                  <a:cubicBezTo>
                    <a:pt x="991" y="230"/>
                    <a:pt x="981" y="223"/>
                    <a:pt x="964" y="218"/>
                  </a:cubicBezTo>
                  <a:lnTo>
                    <a:pt x="964" y="213"/>
                  </a:lnTo>
                  <a:cubicBezTo>
                    <a:pt x="984" y="218"/>
                    <a:pt x="993" y="218"/>
                    <a:pt x="998" y="218"/>
                  </a:cubicBezTo>
                  <a:cubicBezTo>
                    <a:pt x="1000" y="218"/>
                    <a:pt x="1003" y="215"/>
                    <a:pt x="1003" y="211"/>
                  </a:cubicBezTo>
                  <a:lnTo>
                    <a:pt x="1003" y="50"/>
                  </a:lnTo>
                  <a:cubicBezTo>
                    <a:pt x="1003" y="31"/>
                    <a:pt x="1003" y="14"/>
                    <a:pt x="1003" y="4"/>
                  </a:cubicBezTo>
                  <a:moveTo>
                    <a:pt x="3343" y="4"/>
                  </a:moveTo>
                  <a:lnTo>
                    <a:pt x="3357" y="16"/>
                  </a:lnTo>
                  <a:lnTo>
                    <a:pt x="3350" y="24"/>
                  </a:lnTo>
                  <a:cubicBezTo>
                    <a:pt x="3350" y="62"/>
                    <a:pt x="3350" y="88"/>
                    <a:pt x="3350" y="98"/>
                  </a:cubicBezTo>
                  <a:lnTo>
                    <a:pt x="3336" y="107"/>
                  </a:lnTo>
                  <a:lnTo>
                    <a:pt x="3336" y="93"/>
                  </a:lnTo>
                  <a:lnTo>
                    <a:pt x="3244" y="93"/>
                  </a:lnTo>
                  <a:lnTo>
                    <a:pt x="3244" y="103"/>
                  </a:lnTo>
                  <a:lnTo>
                    <a:pt x="3230" y="110"/>
                  </a:lnTo>
                  <a:cubicBezTo>
                    <a:pt x="3230" y="91"/>
                    <a:pt x="3230" y="74"/>
                    <a:pt x="3230" y="57"/>
                  </a:cubicBezTo>
                  <a:cubicBezTo>
                    <a:pt x="3230" y="40"/>
                    <a:pt x="3230" y="24"/>
                    <a:pt x="3230" y="4"/>
                  </a:cubicBezTo>
                  <a:lnTo>
                    <a:pt x="3247" y="14"/>
                  </a:lnTo>
                  <a:lnTo>
                    <a:pt x="3333" y="14"/>
                  </a:lnTo>
                  <a:lnTo>
                    <a:pt x="3343" y="4"/>
                  </a:lnTo>
                  <a:close/>
                  <a:moveTo>
                    <a:pt x="3907" y="2"/>
                  </a:moveTo>
                  <a:lnTo>
                    <a:pt x="3931" y="14"/>
                  </a:lnTo>
                  <a:lnTo>
                    <a:pt x="3921" y="21"/>
                  </a:lnTo>
                  <a:lnTo>
                    <a:pt x="3921" y="208"/>
                  </a:lnTo>
                  <a:cubicBezTo>
                    <a:pt x="3924" y="225"/>
                    <a:pt x="3916" y="237"/>
                    <a:pt x="3900" y="242"/>
                  </a:cubicBezTo>
                  <a:cubicBezTo>
                    <a:pt x="3897" y="232"/>
                    <a:pt x="3888" y="225"/>
                    <a:pt x="3866" y="220"/>
                  </a:cubicBezTo>
                  <a:lnTo>
                    <a:pt x="3866" y="213"/>
                  </a:lnTo>
                  <a:cubicBezTo>
                    <a:pt x="3876" y="215"/>
                    <a:pt x="3885" y="215"/>
                    <a:pt x="3895" y="215"/>
                  </a:cubicBezTo>
                  <a:cubicBezTo>
                    <a:pt x="3900" y="215"/>
                    <a:pt x="3902" y="215"/>
                    <a:pt x="3907" y="215"/>
                  </a:cubicBezTo>
                  <a:cubicBezTo>
                    <a:pt x="3909" y="213"/>
                    <a:pt x="3909" y="208"/>
                    <a:pt x="3909" y="199"/>
                  </a:cubicBezTo>
                  <a:lnTo>
                    <a:pt x="3909" y="38"/>
                  </a:lnTo>
                  <a:cubicBezTo>
                    <a:pt x="3909" y="28"/>
                    <a:pt x="3909" y="16"/>
                    <a:pt x="3907" y="2"/>
                  </a:cubicBezTo>
                  <a:moveTo>
                    <a:pt x="2160" y="2"/>
                  </a:moveTo>
                  <a:lnTo>
                    <a:pt x="2184" y="14"/>
                  </a:lnTo>
                  <a:lnTo>
                    <a:pt x="2174" y="21"/>
                  </a:lnTo>
                  <a:lnTo>
                    <a:pt x="2174" y="62"/>
                  </a:lnTo>
                  <a:lnTo>
                    <a:pt x="2188" y="62"/>
                  </a:lnTo>
                  <a:lnTo>
                    <a:pt x="2198" y="50"/>
                  </a:lnTo>
                  <a:lnTo>
                    <a:pt x="2217" y="69"/>
                  </a:lnTo>
                  <a:lnTo>
                    <a:pt x="2174" y="69"/>
                  </a:lnTo>
                  <a:lnTo>
                    <a:pt x="2174" y="117"/>
                  </a:lnTo>
                  <a:lnTo>
                    <a:pt x="2212" y="103"/>
                  </a:lnTo>
                  <a:lnTo>
                    <a:pt x="2212" y="105"/>
                  </a:lnTo>
                  <a:lnTo>
                    <a:pt x="2174" y="127"/>
                  </a:lnTo>
                  <a:lnTo>
                    <a:pt x="2174" y="218"/>
                  </a:lnTo>
                  <a:cubicBezTo>
                    <a:pt x="2174" y="230"/>
                    <a:pt x="2167" y="237"/>
                    <a:pt x="2152" y="242"/>
                  </a:cubicBezTo>
                  <a:cubicBezTo>
                    <a:pt x="2152" y="235"/>
                    <a:pt x="2140" y="227"/>
                    <a:pt x="2121" y="220"/>
                  </a:cubicBezTo>
                  <a:lnTo>
                    <a:pt x="2121" y="215"/>
                  </a:lnTo>
                  <a:cubicBezTo>
                    <a:pt x="2138" y="218"/>
                    <a:pt x="2148" y="220"/>
                    <a:pt x="2152" y="220"/>
                  </a:cubicBezTo>
                  <a:cubicBezTo>
                    <a:pt x="2157" y="218"/>
                    <a:pt x="2160" y="213"/>
                    <a:pt x="2160" y="206"/>
                  </a:cubicBezTo>
                  <a:lnTo>
                    <a:pt x="2160" y="131"/>
                  </a:lnTo>
                  <a:cubicBezTo>
                    <a:pt x="2138" y="144"/>
                    <a:pt x="2126" y="151"/>
                    <a:pt x="2124" y="153"/>
                  </a:cubicBezTo>
                  <a:lnTo>
                    <a:pt x="2112" y="136"/>
                  </a:lnTo>
                  <a:cubicBezTo>
                    <a:pt x="2116" y="136"/>
                    <a:pt x="2131" y="131"/>
                    <a:pt x="2160" y="120"/>
                  </a:cubicBezTo>
                  <a:lnTo>
                    <a:pt x="2160" y="69"/>
                  </a:lnTo>
                  <a:lnTo>
                    <a:pt x="2131" y="69"/>
                  </a:lnTo>
                  <a:lnTo>
                    <a:pt x="2119" y="71"/>
                  </a:lnTo>
                  <a:lnTo>
                    <a:pt x="2109" y="62"/>
                  </a:lnTo>
                  <a:lnTo>
                    <a:pt x="2160" y="62"/>
                  </a:lnTo>
                  <a:cubicBezTo>
                    <a:pt x="2160" y="40"/>
                    <a:pt x="2160" y="19"/>
                    <a:pt x="2160" y="2"/>
                  </a:cubicBezTo>
                  <a:moveTo>
                    <a:pt x="1104" y="2"/>
                  </a:moveTo>
                  <a:lnTo>
                    <a:pt x="1128" y="14"/>
                  </a:lnTo>
                  <a:lnTo>
                    <a:pt x="1118" y="21"/>
                  </a:lnTo>
                  <a:lnTo>
                    <a:pt x="1118" y="62"/>
                  </a:lnTo>
                  <a:lnTo>
                    <a:pt x="1132" y="62"/>
                  </a:lnTo>
                  <a:lnTo>
                    <a:pt x="1142" y="50"/>
                  </a:lnTo>
                  <a:lnTo>
                    <a:pt x="1161" y="69"/>
                  </a:lnTo>
                  <a:lnTo>
                    <a:pt x="1118" y="69"/>
                  </a:lnTo>
                  <a:lnTo>
                    <a:pt x="1118" y="117"/>
                  </a:lnTo>
                  <a:lnTo>
                    <a:pt x="1156" y="103"/>
                  </a:lnTo>
                  <a:lnTo>
                    <a:pt x="1156" y="105"/>
                  </a:lnTo>
                  <a:lnTo>
                    <a:pt x="1118" y="127"/>
                  </a:lnTo>
                  <a:lnTo>
                    <a:pt x="1118" y="218"/>
                  </a:lnTo>
                  <a:cubicBezTo>
                    <a:pt x="1118" y="230"/>
                    <a:pt x="1111" y="237"/>
                    <a:pt x="1096" y="242"/>
                  </a:cubicBezTo>
                  <a:cubicBezTo>
                    <a:pt x="1096" y="235"/>
                    <a:pt x="1084" y="227"/>
                    <a:pt x="1065" y="220"/>
                  </a:cubicBezTo>
                  <a:lnTo>
                    <a:pt x="1065" y="215"/>
                  </a:lnTo>
                  <a:cubicBezTo>
                    <a:pt x="1082" y="218"/>
                    <a:pt x="1092" y="220"/>
                    <a:pt x="1096" y="220"/>
                  </a:cubicBezTo>
                  <a:cubicBezTo>
                    <a:pt x="1101" y="218"/>
                    <a:pt x="1104" y="213"/>
                    <a:pt x="1104" y="206"/>
                  </a:cubicBezTo>
                  <a:lnTo>
                    <a:pt x="1104" y="131"/>
                  </a:lnTo>
                  <a:cubicBezTo>
                    <a:pt x="1082" y="144"/>
                    <a:pt x="1070" y="151"/>
                    <a:pt x="1068" y="153"/>
                  </a:cubicBezTo>
                  <a:lnTo>
                    <a:pt x="1056" y="136"/>
                  </a:lnTo>
                  <a:cubicBezTo>
                    <a:pt x="1060" y="136"/>
                    <a:pt x="1075" y="131"/>
                    <a:pt x="1104" y="120"/>
                  </a:cubicBezTo>
                  <a:lnTo>
                    <a:pt x="1104" y="69"/>
                  </a:lnTo>
                  <a:lnTo>
                    <a:pt x="1075" y="69"/>
                  </a:lnTo>
                  <a:lnTo>
                    <a:pt x="1063" y="71"/>
                  </a:lnTo>
                  <a:lnTo>
                    <a:pt x="1053" y="62"/>
                  </a:lnTo>
                  <a:lnTo>
                    <a:pt x="1104" y="62"/>
                  </a:lnTo>
                  <a:cubicBezTo>
                    <a:pt x="1104" y="40"/>
                    <a:pt x="1104" y="19"/>
                    <a:pt x="1104" y="2"/>
                  </a:cubicBezTo>
                  <a:moveTo>
                    <a:pt x="2001" y="2"/>
                  </a:moveTo>
                  <a:lnTo>
                    <a:pt x="2023" y="14"/>
                  </a:lnTo>
                  <a:cubicBezTo>
                    <a:pt x="2018" y="19"/>
                    <a:pt x="2011" y="33"/>
                    <a:pt x="1999" y="57"/>
                  </a:cubicBezTo>
                  <a:lnTo>
                    <a:pt x="2054" y="57"/>
                  </a:lnTo>
                  <a:lnTo>
                    <a:pt x="2066" y="45"/>
                  </a:lnTo>
                  <a:lnTo>
                    <a:pt x="2080" y="62"/>
                  </a:lnTo>
                  <a:lnTo>
                    <a:pt x="2071" y="69"/>
                  </a:lnTo>
                  <a:cubicBezTo>
                    <a:pt x="2071" y="148"/>
                    <a:pt x="2068" y="194"/>
                    <a:pt x="2066" y="206"/>
                  </a:cubicBezTo>
                  <a:cubicBezTo>
                    <a:pt x="2064" y="215"/>
                    <a:pt x="2059" y="223"/>
                    <a:pt x="2056" y="227"/>
                  </a:cubicBezTo>
                  <a:cubicBezTo>
                    <a:pt x="2052" y="232"/>
                    <a:pt x="2044" y="235"/>
                    <a:pt x="2035" y="240"/>
                  </a:cubicBezTo>
                  <a:cubicBezTo>
                    <a:pt x="2030" y="227"/>
                    <a:pt x="2020" y="220"/>
                    <a:pt x="2001" y="213"/>
                  </a:cubicBezTo>
                  <a:lnTo>
                    <a:pt x="2001" y="208"/>
                  </a:lnTo>
                  <a:cubicBezTo>
                    <a:pt x="2018" y="213"/>
                    <a:pt x="2030" y="213"/>
                    <a:pt x="2037" y="213"/>
                  </a:cubicBezTo>
                  <a:cubicBezTo>
                    <a:pt x="2044" y="213"/>
                    <a:pt x="2049" y="208"/>
                    <a:pt x="2052" y="196"/>
                  </a:cubicBezTo>
                  <a:cubicBezTo>
                    <a:pt x="2054" y="184"/>
                    <a:pt x="2054" y="141"/>
                    <a:pt x="2056" y="64"/>
                  </a:cubicBezTo>
                  <a:lnTo>
                    <a:pt x="1996" y="64"/>
                  </a:lnTo>
                  <a:cubicBezTo>
                    <a:pt x="1984" y="84"/>
                    <a:pt x="1970" y="100"/>
                    <a:pt x="1958" y="115"/>
                  </a:cubicBezTo>
                  <a:lnTo>
                    <a:pt x="1953" y="112"/>
                  </a:lnTo>
                  <a:cubicBezTo>
                    <a:pt x="1968" y="91"/>
                    <a:pt x="1980" y="71"/>
                    <a:pt x="1987" y="52"/>
                  </a:cubicBezTo>
                  <a:cubicBezTo>
                    <a:pt x="1992" y="35"/>
                    <a:pt x="1999" y="19"/>
                    <a:pt x="2001" y="2"/>
                  </a:cubicBezTo>
                  <a:moveTo>
                    <a:pt x="408" y="2"/>
                  </a:moveTo>
                  <a:lnTo>
                    <a:pt x="432" y="14"/>
                  </a:lnTo>
                  <a:lnTo>
                    <a:pt x="422" y="21"/>
                  </a:lnTo>
                  <a:lnTo>
                    <a:pt x="422" y="62"/>
                  </a:lnTo>
                  <a:lnTo>
                    <a:pt x="468" y="62"/>
                  </a:lnTo>
                  <a:lnTo>
                    <a:pt x="482" y="50"/>
                  </a:lnTo>
                  <a:lnTo>
                    <a:pt x="501" y="69"/>
                  </a:lnTo>
                  <a:lnTo>
                    <a:pt x="432" y="69"/>
                  </a:lnTo>
                  <a:cubicBezTo>
                    <a:pt x="441" y="98"/>
                    <a:pt x="453" y="120"/>
                    <a:pt x="468" y="139"/>
                  </a:cubicBezTo>
                  <a:cubicBezTo>
                    <a:pt x="482" y="155"/>
                    <a:pt x="494" y="167"/>
                    <a:pt x="506" y="170"/>
                  </a:cubicBezTo>
                  <a:lnTo>
                    <a:pt x="506" y="175"/>
                  </a:lnTo>
                  <a:cubicBezTo>
                    <a:pt x="494" y="175"/>
                    <a:pt x="487" y="177"/>
                    <a:pt x="484" y="184"/>
                  </a:cubicBezTo>
                  <a:cubicBezTo>
                    <a:pt x="475" y="177"/>
                    <a:pt x="465" y="163"/>
                    <a:pt x="453" y="139"/>
                  </a:cubicBezTo>
                  <a:cubicBezTo>
                    <a:pt x="441" y="117"/>
                    <a:pt x="432" y="93"/>
                    <a:pt x="427" y="69"/>
                  </a:cubicBezTo>
                  <a:lnTo>
                    <a:pt x="422" y="69"/>
                  </a:lnTo>
                  <a:lnTo>
                    <a:pt x="422" y="175"/>
                  </a:lnTo>
                  <a:lnTo>
                    <a:pt x="444" y="175"/>
                  </a:lnTo>
                  <a:lnTo>
                    <a:pt x="456" y="163"/>
                  </a:lnTo>
                  <a:lnTo>
                    <a:pt x="475" y="182"/>
                  </a:lnTo>
                  <a:lnTo>
                    <a:pt x="422" y="182"/>
                  </a:lnTo>
                  <a:lnTo>
                    <a:pt x="422" y="191"/>
                  </a:lnTo>
                  <a:cubicBezTo>
                    <a:pt x="422" y="206"/>
                    <a:pt x="422" y="218"/>
                    <a:pt x="424" y="232"/>
                  </a:cubicBezTo>
                  <a:lnTo>
                    <a:pt x="408" y="240"/>
                  </a:lnTo>
                  <a:cubicBezTo>
                    <a:pt x="408" y="218"/>
                    <a:pt x="408" y="204"/>
                    <a:pt x="408" y="196"/>
                  </a:cubicBezTo>
                  <a:lnTo>
                    <a:pt x="408" y="182"/>
                  </a:lnTo>
                  <a:lnTo>
                    <a:pt x="391" y="182"/>
                  </a:lnTo>
                  <a:cubicBezTo>
                    <a:pt x="384" y="182"/>
                    <a:pt x="374" y="182"/>
                    <a:pt x="367" y="184"/>
                  </a:cubicBezTo>
                  <a:lnTo>
                    <a:pt x="357" y="175"/>
                  </a:lnTo>
                  <a:lnTo>
                    <a:pt x="408" y="175"/>
                  </a:lnTo>
                  <a:lnTo>
                    <a:pt x="408" y="76"/>
                  </a:lnTo>
                  <a:cubicBezTo>
                    <a:pt x="398" y="103"/>
                    <a:pt x="386" y="124"/>
                    <a:pt x="372" y="144"/>
                  </a:cubicBezTo>
                  <a:cubicBezTo>
                    <a:pt x="357" y="160"/>
                    <a:pt x="343" y="177"/>
                    <a:pt x="328" y="189"/>
                  </a:cubicBezTo>
                  <a:lnTo>
                    <a:pt x="324" y="187"/>
                  </a:lnTo>
                  <a:cubicBezTo>
                    <a:pt x="338" y="175"/>
                    <a:pt x="350" y="155"/>
                    <a:pt x="364" y="134"/>
                  </a:cubicBezTo>
                  <a:cubicBezTo>
                    <a:pt x="376" y="110"/>
                    <a:pt x="388" y="88"/>
                    <a:pt x="396" y="69"/>
                  </a:cubicBezTo>
                  <a:lnTo>
                    <a:pt x="372" y="69"/>
                  </a:lnTo>
                  <a:cubicBezTo>
                    <a:pt x="362" y="69"/>
                    <a:pt x="355" y="69"/>
                    <a:pt x="348" y="71"/>
                  </a:cubicBezTo>
                  <a:lnTo>
                    <a:pt x="338" y="62"/>
                  </a:lnTo>
                  <a:lnTo>
                    <a:pt x="408" y="62"/>
                  </a:lnTo>
                  <a:lnTo>
                    <a:pt x="408" y="31"/>
                  </a:lnTo>
                  <a:cubicBezTo>
                    <a:pt x="408" y="24"/>
                    <a:pt x="408" y="14"/>
                    <a:pt x="408" y="2"/>
                  </a:cubicBezTo>
                  <a:moveTo>
                    <a:pt x="2534" y="0"/>
                  </a:moveTo>
                  <a:lnTo>
                    <a:pt x="2553" y="11"/>
                  </a:lnTo>
                  <a:lnTo>
                    <a:pt x="2544" y="16"/>
                  </a:lnTo>
                  <a:cubicBezTo>
                    <a:pt x="2541" y="21"/>
                    <a:pt x="2539" y="28"/>
                    <a:pt x="2536" y="35"/>
                  </a:cubicBezTo>
                  <a:lnTo>
                    <a:pt x="2589" y="35"/>
                  </a:lnTo>
                  <a:lnTo>
                    <a:pt x="2599" y="24"/>
                  </a:lnTo>
                  <a:lnTo>
                    <a:pt x="2616" y="40"/>
                  </a:lnTo>
                  <a:lnTo>
                    <a:pt x="2584" y="40"/>
                  </a:lnTo>
                  <a:cubicBezTo>
                    <a:pt x="2580" y="57"/>
                    <a:pt x="2572" y="71"/>
                    <a:pt x="2560" y="86"/>
                  </a:cubicBezTo>
                  <a:cubicBezTo>
                    <a:pt x="2572" y="98"/>
                    <a:pt x="2592" y="103"/>
                    <a:pt x="2618" y="105"/>
                  </a:cubicBezTo>
                  <a:lnTo>
                    <a:pt x="2618" y="110"/>
                  </a:lnTo>
                  <a:cubicBezTo>
                    <a:pt x="2608" y="110"/>
                    <a:pt x="2604" y="115"/>
                    <a:pt x="2601" y="122"/>
                  </a:cubicBezTo>
                  <a:cubicBezTo>
                    <a:pt x="2582" y="115"/>
                    <a:pt x="2565" y="105"/>
                    <a:pt x="2553" y="95"/>
                  </a:cubicBezTo>
                  <a:cubicBezTo>
                    <a:pt x="2541" y="105"/>
                    <a:pt x="2524" y="115"/>
                    <a:pt x="2505" y="120"/>
                  </a:cubicBezTo>
                  <a:lnTo>
                    <a:pt x="2505" y="117"/>
                  </a:lnTo>
                  <a:cubicBezTo>
                    <a:pt x="2522" y="110"/>
                    <a:pt x="2534" y="98"/>
                    <a:pt x="2546" y="86"/>
                  </a:cubicBezTo>
                  <a:cubicBezTo>
                    <a:pt x="2539" y="76"/>
                    <a:pt x="2534" y="62"/>
                    <a:pt x="2529" y="45"/>
                  </a:cubicBezTo>
                  <a:cubicBezTo>
                    <a:pt x="2522" y="57"/>
                    <a:pt x="2515" y="69"/>
                    <a:pt x="2505" y="76"/>
                  </a:cubicBezTo>
                  <a:lnTo>
                    <a:pt x="2503" y="74"/>
                  </a:lnTo>
                  <a:cubicBezTo>
                    <a:pt x="2512" y="60"/>
                    <a:pt x="2517" y="47"/>
                    <a:pt x="2522" y="33"/>
                  </a:cubicBezTo>
                  <a:cubicBezTo>
                    <a:pt x="2527" y="21"/>
                    <a:pt x="2532" y="9"/>
                    <a:pt x="2534" y="0"/>
                  </a:cubicBezTo>
                  <a:moveTo>
                    <a:pt x="2424" y="0"/>
                  </a:moveTo>
                  <a:lnTo>
                    <a:pt x="2443" y="9"/>
                  </a:lnTo>
                  <a:lnTo>
                    <a:pt x="2438" y="14"/>
                  </a:lnTo>
                  <a:lnTo>
                    <a:pt x="2438" y="26"/>
                  </a:lnTo>
                  <a:lnTo>
                    <a:pt x="2464" y="26"/>
                  </a:lnTo>
                  <a:cubicBezTo>
                    <a:pt x="2464" y="19"/>
                    <a:pt x="2464" y="11"/>
                    <a:pt x="2462" y="0"/>
                  </a:cubicBezTo>
                  <a:lnTo>
                    <a:pt x="2481" y="9"/>
                  </a:lnTo>
                  <a:lnTo>
                    <a:pt x="2476" y="14"/>
                  </a:lnTo>
                  <a:lnTo>
                    <a:pt x="2476" y="26"/>
                  </a:lnTo>
                  <a:lnTo>
                    <a:pt x="2491" y="26"/>
                  </a:lnTo>
                  <a:lnTo>
                    <a:pt x="2500" y="16"/>
                  </a:lnTo>
                  <a:lnTo>
                    <a:pt x="2515" y="31"/>
                  </a:lnTo>
                  <a:lnTo>
                    <a:pt x="2476" y="31"/>
                  </a:lnTo>
                  <a:cubicBezTo>
                    <a:pt x="2476" y="33"/>
                    <a:pt x="2476" y="35"/>
                    <a:pt x="2476" y="40"/>
                  </a:cubicBezTo>
                  <a:lnTo>
                    <a:pt x="2464" y="43"/>
                  </a:lnTo>
                  <a:lnTo>
                    <a:pt x="2464" y="31"/>
                  </a:lnTo>
                  <a:lnTo>
                    <a:pt x="2438" y="31"/>
                  </a:lnTo>
                  <a:lnTo>
                    <a:pt x="2438" y="40"/>
                  </a:lnTo>
                  <a:lnTo>
                    <a:pt x="2426" y="43"/>
                  </a:lnTo>
                  <a:cubicBezTo>
                    <a:pt x="2426" y="40"/>
                    <a:pt x="2426" y="38"/>
                    <a:pt x="2426" y="31"/>
                  </a:cubicBezTo>
                  <a:lnTo>
                    <a:pt x="2407" y="31"/>
                  </a:lnTo>
                  <a:cubicBezTo>
                    <a:pt x="2402" y="31"/>
                    <a:pt x="2397" y="33"/>
                    <a:pt x="2390" y="35"/>
                  </a:cubicBezTo>
                  <a:lnTo>
                    <a:pt x="2380" y="26"/>
                  </a:lnTo>
                  <a:lnTo>
                    <a:pt x="2426" y="26"/>
                  </a:lnTo>
                  <a:cubicBezTo>
                    <a:pt x="2426" y="14"/>
                    <a:pt x="2424" y="7"/>
                    <a:pt x="2424" y="0"/>
                  </a:cubicBezTo>
                  <a:moveTo>
                    <a:pt x="1905" y="0"/>
                  </a:moveTo>
                  <a:lnTo>
                    <a:pt x="1929" y="14"/>
                  </a:lnTo>
                  <a:cubicBezTo>
                    <a:pt x="1922" y="16"/>
                    <a:pt x="1912" y="31"/>
                    <a:pt x="1900" y="55"/>
                  </a:cubicBezTo>
                  <a:lnTo>
                    <a:pt x="1934" y="55"/>
                  </a:lnTo>
                  <a:lnTo>
                    <a:pt x="1946" y="43"/>
                  </a:lnTo>
                  <a:lnTo>
                    <a:pt x="1960" y="60"/>
                  </a:lnTo>
                  <a:lnTo>
                    <a:pt x="1951" y="67"/>
                  </a:lnTo>
                  <a:cubicBezTo>
                    <a:pt x="1951" y="146"/>
                    <a:pt x="1951" y="199"/>
                    <a:pt x="1951" y="225"/>
                  </a:cubicBezTo>
                  <a:lnTo>
                    <a:pt x="1936" y="232"/>
                  </a:lnTo>
                  <a:lnTo>
                    <a:pt x="1936" y="211"/>
                  </a:lnTo>
                  <a:lnTo>
                    <a:pt x="1884" y="211"/>
                  </a:lnTo>
                  <a:lnTo>
                    <a:pt x="1884" y="227"/>
                  </a:lnTo>
                  <a:lnTo>
                    <a:pt x="1869" y="237"/>
                  </a:lnTo>
                  <a:cubicBezTo>
                    <a:pt x="1869" y="204"/>
                    <a:pt x="1869" y="172"/>
                    <a:pt x="1869" y="141"/>
                  </a:cubicBezTo>
                  <a:cubicBezTo>
                    <a:pt x="1869" y="107"/>
                    <a:pt x="1869" y="76"/>
                    <a:pt x="1869" y="45"/>
                  </a:cubicBezTo>
                  <a:lnTo>
                    <a:pt x="1884" y="55"/>
                  </a:lnTo>
                  <a:lnTo>
                    <a:pt x="1896" y="55"/>
                  </a:lnTo>
                  <a:cubicBezTo>
                    <a:pt x="1903" y="31"/>
                    <a:pt x="1905" y="14"/>
                    <a:pt x="1905" y="0"/>
                  </a:cubicBezTo>
                  <a:moveTo>
                    <a:pt x="1478" y="0"/>
                  </a:moveTo>
                  <a:lnTo>
                    <a:pt x="1497" y="11"/>
                  </a:lnTo>
                  <a:lnTo>
                    <a:pt x="1488" y="16"/>
                  </a:lnTo>
                  <a:cubicBezTo>
                    <a:pt x="1485" y="21"/>
                    <a:pt x="1483" y="28"/>
                    <a:pt x="1480" y="35"/>
                  </a:cubicBezTo>
                  <a:lnTo>
                    <a:pt x="1533" y="35"/>
                  </a:lnTo>
                  <a:lnTo>
                    <a:pt x="1543" y="24"/>
                  </a:lnTo>
                  <a:lnTo>
                    <a:pt x="1560" y="40"/>
                  </a:lnTo>
                  <a:lnTo>
                    <a:pt x="1528" y="40"/>
                  </a:lnTo>
                  <a:cubicBezTo>
                    <a:pt x="1524" y="57"/>
                    <a:pt x="1516" y="71"/>
                    <a:pt x="1504" y="86"/>
                  </a:cubicBezTo>
                  <a:cubicBezTo>
                    <a:pt x="1516" y="98"/>
                    <a:pt x="1536" y="103"/>
                    <a:pt x="1562" y="105"/>
                  </a:cubicBezTo>
                  <a:lnTo>
                    <a:pt x="1562" y="110"/>
                  </a:lnTo>
                  <a:cubicBezTo>
                    <a:pt x="1552" y="110"/>
                    <a:pt x="1548" y="115"/>
                    <a:pt x="1545" y="122"/>
                  </a:cubicBezTo>
                  <a:cubicBezTo>
                    <a:pt x="1526" y="115"/>
                    <a:pt x="1509" y="105"/>
                    <a:pt x="1497" y="95"/>
                  </a:cubicBezTo>
                  <a:cubicBezTo>
                    <a:pt x="1485" y="105"/>
                    <a:pt x="1468" y="115"/>
                    <a:pt x="1449" y="120"/>
                  </a:cubicBezTo>
                  <a:lnTo>
                    <a:pt x="1449" y="117"/>
                  </a:lnTo>
                  <a:cubicBezTo>
                    <a:pt x="1466" y="110"/>
                    <a:pt x="1478" y="98"/>
                    <a:pt x="1490" y="86"/>
                  </a:cubicBezTo>
                  <a:cubicBezTo>
                    <a:pt x="1483" y="76"/>
                    <a:pt x="1478" y="62"/>
                    <a:pt x="1473" y="45"/>
                  </a:cubicBezTo>
                  <a:cubicBezTo>
                    <a:pt x="1466" y="57"/>
                    <a:pt x="1459" y="69"/>
                    <a:pt x="1449" y="76"/>
                  </a:cubicBezTo>
                  <a:lnTo>
                    <a:pt x="1447" y="74"/>
                  </a:lnTo>
                  <a:cubicBezTo>
                    <a:pt x="1456" y="60"/>
                    <a:pt x="1461" y="47"/>
                    <a:pt x="1466" y="33"/>
                  </a:cubicBezTo>
                  <a:cubicBezTo>
                    <a:pt x="1471" y="21"/>
                    <a:pt x="1476" y="9"/>
                    <a:pt x="1478" y="0"/>
                  </a:cubicBezTo>
                  <a:moveTo>
                    <a:pt x="1368" y="0"/>
                  </a:moveTo>
                  <a:lnTo>
                    <a:pt x="1387" y="9"/>
                  </a:lnTo>
                  <a:lnTo>
                    <a:pt x="1382" y="14"/>
                  </a:lnTo>
                  <a:lnTo>
                    <a:pt x="1382" y="26"/>
                  </a:lnTo>
                  <a:lnTo>
                    <a:pt x="1408" y="26"/>
                  </a:lnTo>
                  <a:cubicBezTo>
                    <a:pt x="1408" y="19"/>
                    <a:pt x="1408" y="11"/>
                    <a:pt x="1406" y="0"/>
                  </a:cubicBezTo>
                  <a:lnTo>
                    <a:pt x="1425" y="9"/>
                  </a:lnTo>
                  <a:lnTo>
                    <a:pt x="1420" y="14"/>
                  </a:lnTo>
                  <a:lnTo>
                    <a:pt x="1420" y="26"/>
                  </a:lnTo>
                  <a:lnTo>
                    <a:pt x="1435" y="26"/>
                  </a:lnTo>
                  <a:lnTo>
                    <a:pt x="1444" y="16"/>
                  </a:lnTo>
                  <a:lnTo>
                    <a:pt x="1459" y="31"/>
                  </a:lnTo>
                  <a:lnTo>
                    <a:pt x="1420" y="31"/>
                  </a:lnTo>
                  <a:cubicBezTo>
                    <a:pt x="1420" y="33"/>
                    <a:pt x="1420" y="35"/>
                    <a:pt x="1420" y="40"/>
                  </a:cubicBezTo>
                  <a:lnTo>
                    <a:pt x="1408" y="43"/>
                  </a:lnTo>
                  <a:lnTo>
                    <a:pt x="1408" y="31"/>
                  </a:lnTo>
                  <a:lnTo>
                    <a:pt x="1382" y="31"/>
                  </a:lnTo>
                  <a:lnTo>
                    <a:pt x="1382" y="40"/>
                  </a:lnTo>
                  <a:lnTo>
                    <a:pt x="1370" y="43"/>
                  </a:lnTo>
                  <a:cubicBezTo>
                    <a:pt x="1370" y="40"/>
                    <a:pt x="1370" y="38"/>
                    <a:pt x="1370" y="31"/>
                  </a:cubicBezTo>
                  <a:lnTo>
                    <a:pt x="1351" y="31"/>
                  </a:lnTo>
                  <a:cubicBezTo>
                    <a:pt x="1346" y="31"/>
                    <a:pt x="1341" y="33"/>
                    <a:pt x="1334" y="35"/>
                  </a:cubicBezTo>
                  <a:lnTo>
                    <a:pt x="1324" y="26"/>
                  </a:lnTo>
                  <a:lnTo>
                    <a:pt x="1370" y="26"/>
                  </a:lnTo>
                  <a:cubicBezTo>
                    <a:pt x="1370" y="14"/>
                    <a:pt x="1368" y="7"/>
                    <a:pt x="1368" y="0"/>
                  </a:cubicBezTo>
                  <a:moveTo>
                    <a:pt x="324" y="0"/>
                  </a:moveTo>
                  <a:lnTo>
                    <a:pt x="345" y="14"/>
                  </a:lnTo>
                  <a:lnTo>
                    <a:pt x="338" y="19"/>
                  </a:lnTo>
                  <a:cubicBezTo>
                    <a:pt x="326" y="43"/>
                    <a:pt x="319" y="60"/>
                    <a:pt x="312" y="74"/>
                  </a:cubicBezTo>
                  <a:lnTo>
                    <a:pt x="328" y="81"/>
                  </a:lnTo>
                  <a:lnTo>
                    <a:pt x="321" y="88"/>
                  </a:lnTo>
                  <a:lnTo>
                    <a:pt x="321" y="232"/>
                  </a:lnTo>
                  <a:lnTo>
                    <a:pt x="307" y="242"/>
                  </a:lnTo>
                  <a:cubicBezTo>
                    <a:pt x="307" y="218"/>
                    <a:pt x="307" y="201"/>
                    <a:pt x="307" y="189"/>
                  </a:cubicBezTo>
                  <a:lnTo>
                    <a:pt x="307" y="84"/>
                  </a:lnTo>
                  <a:cubicBezTo>
                    <a:pt x="295" y="100"/>
                    <a:pt x="283" y="117"/>
                    <a:pt x="266" y="134"/>
                  </a:cubicBezTo>
                  <a:lnTo>
                    <a:pt x="264" y="131"/>
                  </a:lnTo>
                  <a:cubicBezTo>
                    <a:pt x="280" y="110"/>
                    <a:pt x="292" y="86"/>
                    <a:pt x="304" y="60"/>
                  </a:cubicBezTo>
                  <a:cubicBezTo>
                    <a:pt x="316" y="31"/>
                    <a:pt x="321" y="11"/>
                    <a:pt x="324" y="0"/>
                  </a:cubicBezTo>
                  <a:moveTo>
                    <a:pt x="62" y="0"/>
                  </a:moveTo>
                  <a:lnTo>
                    <a:pt x="86" y="14"/>
                  </a:lnTo>
                  <a:lnTo>
                    <a:pt x="76" y="19"/>
                  </a:lnTo>
                  <a:cubicBezTo>
                    <a:pt x="69" y="28"/>
                    <a:pt x="67" y="35"/>
                    <a:pt x="62" y="40"/>
                  </a:cubicBezTo>
                  <a:lnTo>
                    <a:pt x="187" y="40"/>
                  </a:lnTo>
                  <a:lnTo>
                    <a:pt x="204" y="26"/>
                  </a:lnTo>
                  <a:lnTo>
                    <a:pt x="225" y="47"/>
                  </a:lnTo>
                  <a:lnTo>
                    <a:pt x="60" y="47"/>
                  </a:lnTo>
                  <a:cubicBezTo>
                    <a:pt x="43" y="76"/>
                    <a:pt x="26" y="98"/>
                    <a:pt x="4" y="117"/>
                  </a:cubicBezTo>
                  <a:lnTo>
                    <a:pt x="0" y="115"/>
                  </a:lnTo>
                  <a:cubicBezTo>
                    <a:pt x="19" y="93"/>
                    <a:pt x="33" y="71"/>
                    <a:pt x="43" y="50"/>
                  </a:cubicBezTo>
                  <a:cubicBezTo>
                    <a:pt x="52" y="31"/>
                    <a:pt x="60" y="14"/>
                    <a:pt x="62" y="0"/>
                  </a:cubicBezTo>
                  <a:moveTo>
                    <a:pt x="2791" y="0"/>
                  </a:moveTo>
                  <a:lnTo>
                    <a:pt x="2810" y="14"/>
                  </a:lnTo>
                  <a:lnTo>
                    <a:pt x="2800" y="19"/>
                  </a:lnTo>
                  <a:lnTo>
                    <a:pt x="2791" y="31"/>
                  </a:lnTo>
                  <a:lnTo>
                    <a:pt x="2846" y="31"/>
                  </a:lnTo>
                  <a:lnTo>
                    <a:pt x="2858" y="21"/>
                  </a:lnTo>
                  <a:lnTo>
                    <a:pt x="2872" y="38"/>
                  </a:lnTo>
                  <a:lnTo>
                    <a:pt x="2810" y="38"/>
                  </a:lnTo>
                  <a:cubicBezTo>
                    <a:pt x="2820" y="43"/>
                    <a:pt x="2824" y="47"/>
                    <a:pt x="2829" y="52"/>
                  </a:cubicBezTo>
                  <a:cubicBezTo>
                    <a:pt x="2832" y="57"/>
                    <a:pt x="2834" y="60"/>
                    <a:pt x="2832" y="64"/>
                  </a:cubicBezTo>
                  <a:cubicBezTo>
                    <a:pt x="2832" y="67"/>
                    <a:pt x="2829" y="69"/>
                    <a:pt x="2827" y="71"/>
                  </a:cubicBezTo>
                  <a:cubicBezTo>
                    <a:pt x="2822" y="74"/>
                    <a:pt x="2820" y="71"/>
                    <a:pt x="2817" y="64"/>
                  </a:cubicBezTo>
                  <a:cubicBezTo>
                    <a:pt x="2815" y="57"/>
                    <a:pt x="2815" y="52"/>
                    <a:pt x="2812" y="47"/>
                  </a:cubicBezTo>
                  <a:cubicBezTo>
                    <a:pt x="2810" y="45"/>
                    <a:pt x="2808" y="40"/>
                    <a:pt x="2805" y="38"/>
                  </a:cubicBezTo>
                  <a:lnTo>
                    <a:pt x="2786" y="38"/>
                  </a:lnTo>
                  <a:cubicBezTo>
                    <a:pt x="2779" y="43"/>
                    <a:pt x="2772" y="50"/>
                    <a:pt x="2764" y="55"/>
                  </a:cubicBezTo>
                  <a:lnTo>
                    <a:pt x="2762" y="52"/>
                  </a:lnTo>
                  <a:cubicBezTo>
                    <a:pt x="2769" y="43"/>
                    <a:pt x="2776" y="33"/>
                    <a:pt x="2781" y="24"/>
                  </a:cubicBezTo>
                  <a:cubicBezTo>
                    <a:pt x="2786" y="14"/>
                    <a:pt x="2788" y="7"/>
                    <a:pt x="2791" y="0"/>
                  </a:cubicBezTo>
                  <a:moveTo>
                    <a:pt x="571" y="0"/>
                  </a:moveTo>
                  <a:lnTo>
                    <a:pt x="595" y="9"/>
                  </a:lnTo>
                  <a:lnTo>
                    <a:pt x="585" y="16"/>
                  </a:lnTo>
                  <a:lnTo>
                    <a:pt x="585" y="64"/>
                  </a:lnTo>
                  <a:lnTo>
                    <a:pt x="600" y="64"/>
                  </a:lnTo>
                  <a:lnTo>
                    <a:pt x="612" y="52"/>
                  </a:lnTo>
                  <a:lnTo>
                    <a:pt x="628" y="69"/>
                  </a:lnTo>
                  <a:lnTo>
                    <a:pt x="585" y="69"/>
                  </a:lnTo>
                  <a:lnTo>
                    <a:pt x="585" y="93"/>
                  </a:lnTo>
                  <a:cubicBezTo>
                    <a:pt x="597" y="98"/>
                    <a:pt x="604" y="103"/>
                    <a:pt x="609" y="107"/>
                  </a:cubicBezTo>
                  <a:cubicBezTo>
                    <a:pt x="616" y="112"/>
                    <a:pt x="619" y="117"/>
                    <a:pt x="619" y="122"/>
                  </a:cubicBezTo>
                  <a:cubicBezTo>
                    <a:pt x="619" y="124"/>
                    <a:pt x="616" y="127"/>
                    <a:pt x="614" y="131"/>
                  </a:cubicBezTo>
                  <a:cubicBezTo>
                    <a:pt x="614" y="136"/>
                    <a:pt x="612" y="139"/>
                    <a:pt x="612" y="139"/>
                  </a:cubicBezTo>
                  <a:cubicBezTo>
                    <a:pt x="609" y="139"/>
                    <a:pt x="607" y="134"/>
                    <a:pt x="604" y="127"/>
                  </a:cubicBezTo>
                  <a:cubicBezTo>
                    <a:pt x="600" y="117"/>
                    <a:pt x="592" y="107"/>
                    <a:pt x="585" y="100"/>
                  </a:cubicBezTo>
                  <a:lnTo>
                    <a:pt x="585" y="184"/>
                  </a:lnTo>
                  <a:cubicBezTo>
                    <a:pt x="585" y="194"/>
                    <a:pt x="585" y="213"/>
                    <a:pt x="585" y="237"/>
                  </a:cubicBezTo>
                  <a:lnTo>
                    <a:pt x="571" y="242"/>
                  </a:lnTo>
                  <a:cubicBezTo>
                    <a:pt x="571" y="204"/>
                    <a:pt x="571" y="160"/>
                    <a:pt x="571" y="117"/>
                  </a:cubicBezTo>
                  <a:cubicBezTo>
                    <a:pt x="559" y="144"/>
                    <a:pt x="547" y="163"/>
                    <a:pt x="530" y="182"/>
                  </a:cubicBezTo>
                  <a:lnTo>
                    <a:pt x="528" y="177"/>
                  </a:lnTo>
                  <a:cubicBezTo>
                    <a:pt x="547" y="151"/>
                    <a:pt x="561" y="115"/>
                    <a:pt x="571" y="69"/>
                  </a:cubicBezTo>
                  <a:lnTo>
                    <a:pt x="544" y="69"/>
                  </a:lnTo>
                  <a:lnTo>
                    <a:pt x="535" y="71"/>
                  </a:lnTo>
                  <a:lnTo>
                    <a:pt x="528" y="64"/>
                  </a:lnTo>
                  <a:lnTo>
                    <a:pt x="571" y="64"/>
                  </a:lnTo>
                  <a:cubicBezTo>
                    <a:pt x="571" y="45"/>
                    <a:pt x="571" y="24"/>
                    <a:pt x="571" y="0"/>
                  </a:cubicBezTo>
                  <a:moveTo>
                    <a:pt x="2690" y="0"/>
                  </a:moveTo>
                  <a:lnTo>
                    <a:pt x="2709" y="11"/>
                  </a:lnTo>
                  <a:lnTo>
                    <a:pt x="2700" y="16"/>
                  </a:lnTo>
                  <a:lnTo>
                    <a:pt x="2690" y="31"/>
                  </a:lnTo>
                  <a:lnTo>
                    <a:pt x="2738" y="31"/>
                  </a:lnTo>
                  <a:lnTo>
                    <a:pt x="2748" y="21"/>
                  </a:lnTo>
                  <a:lnTo>
                    <a:pt x="2764" y="38"/>
                  </a:lnTo>
                  <a:lnTo>
                    <a:pt x="2707" y="38"/>
                  </a:lnTo>
                  <a:cubicBezTo>
                    <a:pt x="2714" y="43"/>
                    <a:pt x="2719" y="47"/>
                    <a:pt x="2721" y="50"/>
                  </a:cubicBezTo>
                  <a:cubicBezTo>
                    <a:pt x="2724" y="55"/>
                    <a:pt x="2724" y="57"/>
                    <a:pt x="2724" y="60"/>
                  </a:cubicBezTo>
                  <a:cubicBezTo>
                    <a:pt x="2724" y="62"/>
                    <a:pt x="2724" y="64"/>
                    <a:pt x="2724" y="67"/>
                  </a:cubicBezTo>
                  <a:cubicBezTo>
                    <a:pt x="2721" y="69"/>
                    <a:pt x="2719" y="69"/>
                    <a:pt x="2716" y="71"/>
                  </a:cubicBezTo>
                  <a:cubicBezTo>
                    <a:pt x="2714" y="71"/>
                    <a:pt x="2712" y="71"/>
                    <a:pt x="2712" y="67"/>
                  </a:cubicBezTo>
                  <a:cubicBezTo>
                    <a:pt x="2709" y="62"/>
                    <a:pt x="2709" y="57"/>
                    <a:pt x="2707" y="50"/>
                  </a:cubicBezTo>
                  <a:cubicBezTo>
                    <a:pt x="2707" y="45"/>
                    <a:pt x="2704" y="40"/>
                    <a:pt x="2702" y="38"/>
                  </a:cubicBezTo>
                  <a:lnTo>
                    <a:pt x="2685" y="38"/>
                  </a:lnTo>
                  <a:cubicBezTo>
                    <a:pt x="2678" y="47"/>
                    <a:pt x="2666" y="60"/>
                    <a:pt x="2649" y="74"/>
                  </a:cubicBezTo>
                  <a:lnTo>
                    <a:pt x="2647" y="69"/>
                  </a:lnTo>
                  <a:cubicBezTo>
                    <a:pt x="2656" y="60"/>
                    <a:pt x="2666" y="47"/>
                    <a:pt x="2673" y="35"/>
                  </a:cubicBezTo>
                  <a:cubicBezTo>
                    <a:pt x="2680" y="24"/>
                    <a:pt x="2685" y="11"/>
                    <a:pt x="2690" y="0"/>
                  </a:cubicBezTo>
                  <a:moveTo>
                    <a:pt x="672" y="0"/>
                  </a:moveTo>
                  <a:lnTo>
                    <a:pt x="693" y="11"/>
                  </a:lnTo>
                  <a:lnTo>
                    <a:pt x="686" y="16"/>
                  </a:lnTo>
                  <a:cubicBezTo>
                    <a:pt x="705" y="55"/>
                    <a:pt x="732" y="76"/>
                    <a:pt x="770" y="81"/>
                  </a:cubicBezTo>
                  <a:lnTo>
                    <a:pt x="770" y="86"/>
                  </a:lnTo>
                  <a:cubicBezTo>
                    <a:pt x="758" y="86"/>
                    <a:pt x="751" y="91"/>
                    <a:pt x="748" y="98"/>
                  </a:cubicBezTo>
                  <a:cubicBezTo>
                    <a:pt x="717" y="84"/>
                    <a:pt x="696" y="57"/>
                    <a:pt x="681" y="19"/>
                  </a:cubicBezTo>
                  <a:cubicBezTo>
                    <a:pt x="669" y="57"/>
                    <a:pt x="645" y="86"/>
                    <a:pt x="612" y="105"/>
                  </a:cubicBezTo>
                  <a:lnTo>
                    <a:pt x="607" y="103"/>
                  </a:lnTo>
                  <a:cubicBezTo>
                    <a:pt x="640" y="76"/>
                    <a:pt x="662" y="40"/>
                    <a:pt x="672" y="0"/>
                  </a:cubicBezTo>
                </a:path>
              </a:pathLst>
            </a:custGeom>
            <a:solidFill>
              <a:srgbClr val="000000">
                <a:alpha val="100000"/>
              </a:srgbClr>
            </a:solidFill>
            <a:ln cap="flat">
              <a:noFill/>
              <a:prstDash val="solid"/>
              <a:miter lim="0"/>
            </a:ln>
          </p:spPr>
          <p:txBody>
            <a:bodyPr rtlCol="0"/>
            <a:lstStyle/>
            <a:p>
              <a:pPr algn="ctr"/>
              <a:endParaRPr lang="zh-CN" altLang="en-US"/>
            </a:p>
          </p:txBody>
        </p:sp>
        <p:sp>
          <p:nvSpPr>
            <p:cNvPr id="642" name="path"/>
            <p:cNvSpPr/>
            <p:nvPr/>
          </p:nvSpPr>
          <p:spPr>
            <a:xfrm>
              <a:off x="164591" y="0"/>
              <a:ext cx="2502408" cy="160020"/>
            </a:xfrm>
            <a:custGeom>
              <a:avLst/>
              <a:gdLst/>
              <a:ahLst/>
              <a:cxnLst/>
              <a:rect l="0" t="0" r="0" b="0"/>
              <a:pathLst>
                <a:path w="3940" h="252">
                  <a:moveTo>
                    <a:pt x="2443" y="206"/>
                  </a:moveTo>
                  <a:lnTo>
                    <a:pt x="2443" y="225"/>
                  </a:lnTo>
                  <a:lnTo>
                    <a:pt x="2551" y="225"/>
                  </a:lnTo>
                  <a:lnTo>
                    <a:pt x="2551" y="206"/>
                  </a:lnTo>
                  <a:lnTo>
                    <a:pt x="2443" y="206"/>
                  </a:lnTo>
                  <a:close/>
                  <a:moveTo>
                    <a:pt x="1387" y="206"/>
                  </a:moveTo>
                  <a:lnTo>
                    <a:pt x="1387" y="225"/>
                  </a:lnTo>
                  <a:lnTo>
                    <a:pt x="1495" y="225"/>
                  </a:lnTo>
                  <a:lnTo>
                    <a:pt x="1495" y="206"/>
                  </a:lnTo>
                  <a:lnTo>
                    <a:pt x="1387" y="206"/>
                  </a:lnTo>
                  <a:close/>
                  <a:moveTo>
                    <a:pt x="2714" y="192"/>
                  </a:moveTo>
                  <a:lnTo>
                    <a:pt x="2714" y="225"/>
                  </a:lnTo>
                  <a:lnTo>
                    <a:pt x="2817" y="225"/>
                  </a:lnTo>
                  <a:lnTo>
                    <a:pt x="2817" y="192"/>
                  </a:lnTo>
                  <a:lnTo>
                    <a:pt x="2714" y="192"/>
                  </a:lnTo>
                  <a:close/>
                  <a:moveTo>
                    <a:pt x="2558" y="192"/>
                  </a:moveTo>
                  <a:lnTo>
                    <a:pt x="2572" y="203"/>
                  </a:lnTo>
                  <a:lnTo>
                    <a:pt x="2565" y="211"/>
                  </a:lnTo>
                  <a:cubicBezTo>
                    <a:pt x="2565" y="225"/>
                    <a:pt x="2565" y="235"/>
                    <a:pt x="2565" y="240"/>
                  </a:cubicBezTo>
                  <a:lnTo>
                    <a:pt x="2551" y="244"/>
                  </a:lnTo>
                  <a:lnTo>
                    <a:pt x="2551" y="232"/>
                  </a:lnTo>
                  <a:lnTo>
                    <a:pt x="2443" y="232"/>
                  </a:lnTo>
                  <a:lnTo>
                    <a:pt x="2443" y="242"/>
                  </a:lnTo>
                  <a:lnTo>
                    <a:pt x="2428" y="247"/>
                  </a:lnTo>
                  <a:cubicBezTo>
                    <a:pt x="2428" y="240"/>
                    <a:pt x="2428" y="230"/>
                    <a:pt x="2428" y="220"/>
                  </a:cubicBezTo>
                  <a:cubicBezTo>
                    <a:pt x="2428" y="211"/>
                    <a:pt x="2428" y="201"/>
                    <a:pt x="2428" y="194"/>
                  </a:cubicBezTo>
                  <a:lnTo>
                    <a:pt x="2443" y="201"/>
                  </a:lnTo>
                  <a:lnTo>
                    <a:pt x="2548" y="201"/>
                  </a:lnTo>
                  <a:lnTo>
                    <a:pt x="2558" y="192"/>
                  </a:lnTo>
                  <a:close/>
                  <a:moveTo>
                    <a:pt x="1502" y="192"/>
                  </a:moveTo>
                  <a:lnTo>
                    <a:pt x="1516" y="203"/>
                  </a:lnTo>
                  <a:lnTo>
                    <a:pt x="1509" y="211"/>
                  </a:lnTo>
                  <a:cubicBezTo>
                    <a:pt x="1509" y="225"/>
                    <a:pt x="1509" y="235"/>
                    <a:pt x="1509" y="240"/>
                  </a:cubicBezTo>
                  <a:lnTo>
                    <a:pt x="1495" y="244"/>
                  </a:lnTo>
                  <a:lnTo>
                    <a:pt x="1495" y="232"/>
                  </a:lnTo>
                  <a:lnTo>
                    <a:pt x="1387" y="232"/>
                  </a:lnTo>
                  <a:lnTo>
                    <a:pt x="1387" y="242"/>
                  </a:lnTo>
                  <a:lnTo>
                    <a:pt x="1372" y="247"/>
                  </a:lnTo>
                  <a:cubicBezTo>
                    <a:pt x="1372" y="240"/>
                    <a:pt x="1372" y="230"/>
                    <a:pt x="1372" y="220"/>
                  </a:cubicBezTo>
                  <a:cubicBezTo>
                    <a:pt x="1372" y="211"/>
                    <a:pt x="1372" y="201"/>
                    <a:pt x="1372" y="194"/>
                  </a:cubicBezTo>
                  <a:lnTo>
                    <a:pt x="1387" y="201"/>
                  </a:lnTo>
                  <a:lnTo>
                    <a:pt x="1492" y="201"/>
                  </a:lnTo>
                  <a:lnTo>
                    <a:pt x="1502" y="192"/>
                  </a:lnTo>
                  <a:close/>
                  <a:moveTo>
                    <a:pt x="914" y="182"/>
                  </a:moveTo>
                  <a:cubicBezTo>
                    <a:pt x="933" y="196"/>
                    <a:pt x="945" y="206"/>
                    <a:pt x="947" y="211"/>
                  </a:cubicBezTo>
                  <a:cubicBezTo>
                    <a:pt x="952" y="216"/>
                    <a:pt x="952" y="220"/>
                    <a:pt x="952" y="223"/>
                  </a:cubicBezTo>
                  <a:cubicBezTo>
                    <a:pt x="952" y="225"/>
                    <a:pt x="952" y="227"/>
                    <a:pt x="950" y="232"/>
                  </a:cubicBezTo>
                  <a:cubicBezTo>
                    <a:pt x="947" y="235"/>
                    <a:pt x="945" y="237"/>
                    <a:pt x="945" y="237"/>
                  </a:cubicBezTo>
                  <a:cubicBezTo>
                    <a:pt x="943" y="237"/>
                    <a:pt x="940" y="232"/>
                    <a:pt x="936" y="225"/>
                  </a:cubicBezTo>
                  <a:cubicBezTo>
                    <a:pt x="933" y="211"/>
                    <a:pt x="924" y="199"/>
                    <a:pt x="911" y="184"/>
                  </a:cubicBezTo>
                  <a:lnTo>
                    <a:pt x="914" y="182"/>
                  </a:lnTo>
                  <a:close/>
                  <a:moveTo>
                    <a:pt x="1735" y="170"/>
                  </a:moveTo>
                  <a:lnTo>
                    <a:pt x="1735" y="213"/>
                  </a:lnTo>
                  <a:lnTo>
                    <a:pt x="1780" y="213"/>
                  </a:lnTo>
                  <a:lnTo>
                    <a:pt x="1780" y="170"/>
                  </a:lnTo>
                  <a:lnTo>
                    <a:pt x="1735" y="170"/>
                  </a:lnTo>
                  <a:close/>
                  <a:moveTo>
                    <a:pt x="1641" y="170"/>
                  </a:moveTo>
                  <a:lnTo>
                    <a:pt x="1641" y="213"/>
                  </a:lnTo>
                  <a:lnTo>
                    <a:pt x="1682" y="213"/>
                  </a:lnTo>
                  <a:lnTo>
                    <a:pt x="1682" y="170"/>
                  </a:lnTo>
                  <a:lnTo>
                    <a:pt x="1641" y="170"/>
                  </a:lnTo>
                  <a:close/>
                  <a:moveTo>
                    <a:pt x="2560" y="170"/>
                  </a:moveTo>
                  <a:lnTo>
                    <a:pt x="2575" y="184"/>
                  </a:lnTo>
                  <a:lnTo>
                    <a:pt x="2457" y="184"/>
                  </a:lnTo>
                  <a:cubicBezTo>
                    <a:pt x="2452" y="184"/>
                    <a:pt x="2445" y="184"/>
                    <a:pt x="2438" y="187"/>
                  </a:cubicBezTo>
                  <a:lnTo>
                    <a:pt x="2428" y="177"/>
                  </a:lnTo>
                  <a:lnTo>
                    <a:pt x="2553" y="177"/>
                  </a:lnTo>
                  <a:lnTo>
                    <a:pt x="2560" y="170"/>
                  </a:lnTo>
                  <a:close/>
                  <a:moveTo>
                    <a:pt x="1504" y="170"/>
                  </a:moveTo>
                  <a:lnTo>
                    <a:pt x="1519" y="184"/>
                  </a:lnTo>
                  <a:lnTo>
                    <a:pt x="1401" y="184"/>
                  </a:lnTo>
                  <a:cubicBezTo>
                    <a:pt x="1396" y="184"/>
                    <a:pt x="1389" y="184"/>
                    <a:pt x="1382" y="187"/>
                  </a:cubicBezTo>
                  <a:lnTo>
                    <a:pt x="1372" y="177"/>
                  </a:lnTo>
                  <a:lnTo>
                    <a:pt x="1497" y="177"/>
                  </a:lnTo>
                  <a:lnTo>
                    <a:pt x="1504" y="170"/>
                  </a:lnTo>
                  <a:close/>
                  <a:moveTo>
                    <a:pt x="3508" y="151"/>
                  </a:moveTo>
                  <a:lnTo>
                    <a:pt x="3508" y="213"/>
                  </a:lnTo>
                  <a:lnTo>
                    <a:pt x="3619" y="213"/>
                  </a:lnTo>
                  <a:lnTo>
                    <a:pt x="3619" y="151"/>
                  </a:lnTo>
                  <a:lnTo>
                    <a:pt x="3508" y="151"/>
                  </a:lnTo>
                  <a:close/>
                  <a:moveTo>
                    <a:pt x="2558" y="151"/>
                  </a:moveTo>
                  <a:lnTo>
                    <a:pt x="2570" y="165"/>
                  </a:lnTo>
                  <a:lnTo>
                    <a:pt x="2452" y="165"/>
                  </a:lnTo>
                  <a:cubicBezTo>
                    <a:pt x="2447" y="165"/>
                    <a:pt x="2440" y="165"/>
                    <a:pt x="2433" y="167"/>
                  </a:cubicBezTo>
                  <a:lnTo>
                    <a:pt x="2424" y="158"/>
                  </a:lnTo>
                  <a:lnTo>
                    <a:pt x="2548" y="158"/>
                  </a:lnTo>
                  <a:lnTo>
                    <a:pt x="2558" y="151"/>
                  </a:lnTo>
                  <a:close/>
                  <a:moveTo>
                    <a:pt x="1502" y="151"/>
                  </a:moveTo>
                  <a:lnTo>
                    <a:pt x="1514" y="165"/>
                  </a:lnTo>
                  <a:lnTo>
                    <a:pt x="1396" y="165"/>
                  </a:lnTo>
                  <a:cubicBezTo>
                    <a:pt x="1391" y="165"/>
                    <a:pt x="1384" y="165"/>
                    <a:pt x="1377" y="167"/>
                  </a:cubicBezTo>
                  <a:lnTo>
                    <a:pt x="1367" y="158"/>
                  </a:lnTo>
                  <a:lnTo>
                    <a:pt x="1492" y="158"/>
                  </a:lnTo>
                  <a:lnTo>
                    <a:pt x="1502" y="151"/>
                  </a:lnTo>
                  <a:close/>
                  <a:moveTo>
                    <a:pt x="633" y="141"/>
                  </a:moveTo>
                  <a:cubicBezTo>
                    <a:pt x="647" y="160"/>
                    <a:pt x="655" y="175"/>
                    <a:pt x="657" y="180"/>
                  </a:cubicBezTo>
                  <a:cubicBezTo>
                    <a:pt x="657" y="187"/>
                    <a:pt x="660" y="192"/>
                    <a:pt x="660" y="194"/>
                  </a:cubicBezTo>
                  <a:cubicBezTo>
                    <a:pt x="660" y="199"/>
                    <a:pt x="657" y="203"/>
                    <a:pt x="655" y="206"/>
                  </a:cubicBezTo>
                  <a:cubicBezTo>
                    <a:pt x="652" y="208"/>
                    <a:pt x="650" y="211"/>
                    <a:pt x="650" y="211"/>
                  </a:cubicBezTo>
                  <a:cubicBezTo>
                    <a:pt x="645" y="211"/>
                    <a:pt x="645" y="206"/>
                    <a:pt x="643" y="196"/>
                  </a:cubicBezTo>
                  <a:cubicBezTo>
                    <a:pt x="643" y="184"/>
                    <a:pt x="638" y="167"/>
                    <a:pt x="631" y="143"/>
                  </a:cubicBezTo>
                  <a:lnTo>
                    <a:pt x="633" y="141"/>
                  </a:lnTo>
                  <a:close/>
                  <a:moveTo>
                    <a:pt x="1888" y="136"/>
                  </a:moveTo>
                  <a:lnTo>
                    <a:pt x="1888" y="211"/>
                  </a:lnTo>
                  <a:lnTo>
                    <a:pt x="1941" y="211"/>
                  </a:lnTo>
                  <a:lnTo>
                    <a:pt x="1941" y="136"/>
                  </a:lnTo>
                  <a:lnTo>
                    <a:pt x="1888" y="136"/>
                  </a:lnTo>
                  <a:close/>
                  <a:moveTo>
                    <a:pt x="3626" y="134"/>
                  </a:moveTo>
                  <a:lnTo>
                    <a:pt x="3640" y="148"/>
                  </a:lnTo>
                  <a:lnTo>
                    <a:pt x="3633" y="156"/>
                  </a:lnTo>
                  <a:lnTo>
                    <a:pt x="3633" y="201"/>
                  </a:lnTo>
                  <a:cubicBezTo>
                    <a:pt x="3633" y="211"/>
                    <a:pt x="3633" y="223"/>
                    <a:pt x="3633" y="237"/>
                  </a:cubicBezTo>
                  <a:lnTo>
                    <a:pt x="3619" y="244"/>
                  </a:lnTo>
                  <a:lnTo>
                    <a:pt x="3619" y="220"/>
                  </a:lnTo>
                  <a:lnTo>
                    <a:pt x="3508" y="220"/>
                  </a:lnTo>
                  <a:lnTo>
                    <a:pt x="3508" y="240"/>
                  </a:lnTo>
                  <a:lnTo>
                    <a:pt x="3491" y="247"/>
                  </a:lnTo>
                  <a:cubicBezTo>
                    <a:pt x="3491" y="227"/>
                    <a:pt x="3491" y="211"/>
                    <a:pt x="3491" y="192"/>
                  </a:cubicBezTo>
                  <a:cubicBezTo>
                    <a:pt x="3491" y="172"/>
                    <a:pt x="3491" y="153"/>
                    <a:pt x="3491" y="136"/>
                  </a:cubicBezTo>
                  <a:lnTo>
                    <a:pt x="3508" y="143"/>
                  </a:lnTo>
                  <a:lnTo>
                    <a:pt x="3614" y="143"/>
                  </a:lnTo>
                  <a:lnTo>
                    <a:pt x="3626" y="134"/>
                  </a:lnTo>
                  <a:close/>
                  <a:moveTo>
                    <a:pt x="671" y="122"/>
                  </a:moveTo>
                  <a:cubicBezTo>
                    <a:pt x="686" y="146"/>
                    <a:pt x="696" y="160"/>
                    <a:pt x="698" y="170"/>
                  </a:cubicBezTo>
                  <a:cubicBezTo>
                    <a:pt x="700" y="180"/>
                    <a:pt x="698" y="187"/>
                    <a:pt x="696" y="189"/>
                  </a:cubicBezTo>
                  <a:cubicBezTo>
                    <a:pt x="691" y="192"/>
                    <a:pt x="688" y="194"/>
                    <a:pt x="686" y="194"/>
                  </a:cubicBezTo>
                  <a:cubicBezTo>
                    <a:pt x="684" y="194"/>
                    <a:pt x="684" y="189"/>
                    <a:pt x="681" y="180"/>
                  </a:cubicBezTo>
                  <a:cubicBezTo>
                    <a:pt x="681" y="167"/>
                    <a:pt x="676" y="148"/>
                    <a:pt x="667" y="124"/>
                  </a:cubicBezTo>
                  <a:lnTo>
                    <a:pt x="671" y="122"/>
                  </a:lnTo>
                  <a:close/>
                  <a:moveTo>
                    <a:pt x="2714" y="122"/>
                  </a:moveTo>
                  <a:lnTo>
                    <a:pt x="2714" y="151"/>
                  </a:lnTo>
                  <a:lnTo>
                    <a:pt x="2807" y="151"/>
                  </a:lnTo>
                  <a:lnTo>
                    <a:pt x="2807" y="122"/>
                  </a:lnTo>
                  <a:lnTo>
                    <a:pt x="2714" y="122"/>
                  </a:lnTo>
                  <a:close/>
                  <a:moveTo>
                    <a:pt x="727" y="122"/>
                  </a:moveTo>
                  <a:lnTo>
                    <a:pt x="748" y="134"/>
                  </a:lnTo>
                  <a:lnTo>
                    <a:pt x="739" y="139"/>
                  </a:lnTo>
                  <a:cubicBezTo>
                    <a:pt x="729" y="177"/>
                    <a:pt x="720" y="206"/>
                    <a:pt x="707" y="225"/>
                  </a:cubicBezTo>
                  <a:lnTo>
                    <a:pt x="739" y="225"/>
                  </a:lnTo>
                  <a:lnTo>
                    <a:pt x="753" y="213"/>
                  </a:lnTo>
                  <a:lnTo>
                    <a:pt x="772" y="232"/>
                  </a:lnTo>
                  <a:lnTo>
                    <a:pt x="640" y="232"/>
                  </a:lnTo>
                  <a:cubicBezTo>
                    <a:pt x="631" y="232"/>
                    <a:pt x="624" y="232"/>
                    <a:pt x="616" y="235"/>
                  </a:cubicBezTo>
                  <a:lnTo>
                    <a:pt x="607" y="225"/>
                  </a:lnTo>
                  <a:lnTo>
                    <a:pt x="700" y="225"/>
                  </a:lnTo>
                  <a:cubicBezTo>
                    <a:pt x="715" y="189"/>
                    <a:pt x="722" y="156"/>
                    <a:pt x="727" y="122"/>
                  </a:cubicBezTo>
                  <a:moveTo>
                    <a:pt x="2260" y="117"/>
                  </a:moveTo>
                  <a:cubicBezTo>
                    <a:pt x="2267" y="139"/>
                    <a:pt x="2277" y="156"/>
                    <a:pt x="2289" y="172"/>
                  </a:cubicBezTo>
                  <a:cubicBezTo>
                    <a:pt x="2299" y="156"/>
                    <a:pt x="2306" y="136"/>
                    <a:pt x="2313" y="117"/>
                  </a:cubicBezTo>
                  <a:lnTo>
                    <a:pt x="2260" y="117"/>
                  </a:lnTo>
                  <a:close/>
                  <a:moveTo>
                    <a:pt x="2241" y="117"/>
                  </a:moveTo>
                  <a:lnTo>
                    <a:pt x="2241" y="225"/>
                  </a:lnTo>
                  <a:cubicBezTo>
                    <a:pt x="2258" y="211"/>
                    <a:pt x="2272" y="196"/>
                    <a:pt x="2284" y="180"/>
                  </a:cubicBezTo>
                  <a:cubicBezTo>
                    <a:pt x="2270" y="165"/>
                    <a:pt x="2260" y="143"/>
                    <a:pt x="2256" y="117"/>
                  </a:cubicBezTo>
                  <a:lnTo>
                    <a:pt x="2241" y="117"/>
                  </a:lnTo>
                  <a:close/>
                  <a:moveTo>
                    <a:pt x="1204" y="117"/>
                  </a:moveTo>
                  <a:cubicBezTo>
                    <a:pt x="1211" y="139"/>
                    <a:pt x="1221" y="156"/>
                    <a:pt x="1233" y="172"/>
                  </a:cubicBezTo>
                  <a:cubicBezTo>
                    <a:pt x="1243" y="156"/>
                    <a:pt x="1250" y="136"/>
                    <a:pt x="1257" y="117"/>
                  </a:cubicBezTo>
                  <a:lnTo>
                    <a:pt x="1204" y="117"/>
                  </a:lnTo>
                  <a:close/>
                  <a:moveTo>
                    <a:pt x="1185" y="117"/>
                  </a:moveTo>
                  <a:lnTo>
                    <a:pt x="1185" y="225"/>
                  </a:lnTo>
                  <a:cubicBezTo>
                    <a:pt x="1202" y="211"/>
                    <a:pt x="1216" y="196"/>
                    <a:pt x="1228" y="180"/>
                  </a:cubicBezTo>
                  <a:cubicBezTo>
                    <a:pt x="1214" y="165"/>
                    <a:pt x="1204" y="143"/>
                    <a:pt x="1200" y="117"/>
                  </a:cubicBezTo>
                  <a:lnTo>
                    <a:pt x="1185" y="117"/>
                  </a:lnTo>
                  <a:close/>
                  <a:moveTo>
                    <a:pt x="2496" y="115"/>
                  </a:moveTo>
                  <a:cubicBezTo>
                    <a:pt x="2503" y="120"/>
                    <a:pt x="2510" y="124"/>
                    <a:pt x="2510" y="127"/>
                  </a:cubicBezTo>
                  <a:cubicBezTo>
                    <a:pt x="2512" y="129"/>
                    <a:pt x="2512" y="132"/>
                    <a:pt x="2512" y="132"/>
                  </a:cubicBezTo>
                  <a:cubicBezTo>
                    <a:pt x="2512" y="134"/>
                    <a:pt x="2512" y="136"/>
                    <a:pt x="2510" y="139"/>
                  </a:cubicBezTo>
                  <a:lnTo>
                    <a:pt x="2584" y="139"/>
                  </a:lnTo>
                  <a:lnTo>
                    <a:pt x="2594" y="129"/>
                  </a:lnTo>
                  <a:lnTo>
                    <a:pt x="2611" y="146"/>
                  </a:lnTo>
                  <a:lnTo>
                    <a:pt x="2416" y="146"/>
                  </a:lnTo>
                  <a:cubicBezTo>
                    <a:pt x="2411" y="146"/>
                    <a:pt x="2404" y="146"/>
                    <a:pt x="2397" y="148"/>
                  </a:cubicBezTo>
                  <a:lnTo>
                    <a:pt x="2387" y="139"/>
                  </a:lnTo>
                  <a:lnTo>
                    <a:pt x="2500" y="139"/>
                  </a:lnTo>
                  <a:cubicBezTo>
                    <a:pt x="2500" y="132"/>
                    <a:pt x="2498" y="127"/>
                    <a:pt x="2493" y="120"/>
                  </a:cubicBezTo>
                  <a:lnTo>
                    <a:pt x="2496" y="115"/>
                  </a:lnTo>
                  <a:close/>
                  <a:moveTo>
                    <a:pt x="1440" y="115"/>
                  </a:moveTo>
                  <a:cubicBezTo>
                    <a:pt x="1447" y="120"/>
                    <a:pt x="1454" y="124"/>
                    <a:pt x="1454" y="127"/>
                  </a:cubicBezTo>
                  <a:cubicBezTo>
                    <a:pt x="1456" y="129"/>
                    <a:pt x="1456" y="132"/>
                    <a:pt x="1456" y="132"/>
                  </a:cubicBezTo>
                  <a:cubicBezTo>
                    <a:pt x="1456" y="134"/>
                    <a:pt x="1456" y="136"/>
                    <a:pt x="1454" y="139"/>
                  </a:cubicBezTo>
                  <a:lnTo>
                    <a:pt x="1528" y="139"/>
                  </a:lnTo>
                  <a:lnTo>
                    <a:pt x="1538" y="129"/>
                  </a:lnTo>
                  <a:lnTo>
                    <a:pt x="1555" y="146"/>
                  </a:lnTo>
                  <a:lnTo>
                    <a:pt x="1360" y="146"/>
                  </a:lnTo>
                  <a:cubicBezTo>
                    <a:pt x="1356" y="146"/>
                    <a:pt x="1348" y="146"/>
                    <a:pt x="1341" y="148"/>
                  </a:cubicBezTo>
                  <a:lnTo>
                    <a:pt x="1331" y="139"/>
                  </a:lnTo>
                  <a:lnTo>
                    <a:pt x="1444" y="139"/>
                  </a:lnTo>
                  <a:cubicBezTo>
                    <a:pt x="1444" y="132"/>
                    <a:pt x="1442" y="127"/>
                    <a:pt x="1437" y="120"/>
                  </a:cubicBezTo>
                  <a:lnTo>
                    <a:pt x="1440" y="115"/>
                  </a:lnTo>
                  <a:close/>
                  <a:moveTo>
                    <a:pt x="3386" y="110"/>
                  </a:moveTo>
                  <a:lnTo>
                    <a:pt x="3407" y="132"/>
                  </a:lnTo>
                  <a:lnTo>
                    <a:pt x="3304" y="132"/>
                  </a:lnTo>
                  <a:lnTo>
                    <a:pt x="3304" y="165"/>
                  </a:lnTo>
                  <a:lnTo>
                    <a:pt x="3357" y="165"/>
                  </a:lnTo>
                  <a:lnTo>
                    <a:pt x="3369" y="153"/>
                  </a:lnTo>
                  <a:lnTo>
                    <a:pt x="3391" y="172"/>
                  </a:lnTo>
                  <a:lnTo>
                    <a:pt x="3304" y="172"/>
                  </a:lnTo>
                  <a:lnTo>
                    <a:pt x="3304" y="216"/>
                  </a:lnTo>
                  <a:cubicBezTo>
                    <a:pt x="3316" y="218"/>
                    <a:pt x="3333" y="220"/>
                    <a:pt x="3357" y="220"/>
                  </a:cubicBezTo>
                  <a:cubicBezTo>
                    <a:pt x="3379" y="220"/>
                    <a:pt x="3398" y="220"/>
                    <a:pt x="3412" y="218"/>
                  </a:cubicBezTo>
                  <a:lnTo>
                    <a:pt x="3412" y="223"/>
                  </a:lnTo>
                  <a:cubicBezTo>
                    <a:pt x="3400" y="225"/>
                    <a:pt x="3393" y="232"/>
                    <a:pt x="3391" y="240"/>
                  </a:cubicBezTo>
                  <a:cubicBezTo>
                    <a:pt x="3352" y="237"/>
                    <a:pt x="3324" y="235"/>
                    <a:pt x="3307" y="230"/>
                  </a:cubicBezTo>
                  <a:cubicBezTo>
                    <a:pt x="3290" y="225"/>
                    <a:pt x="3276" y="218"/>
                    <a:pt x="3264" y="211"/>
                  </a:cubicBezTo>
                  <a:cubicBezTo>
                    <a:pt x="3254" y="201"/>
                    <a:pt x="3244" y="192"/>
                    <a:pt x="3237" y="180"/>
                  </a:cubicBezTo>
                  <a:cubicBezTo>
                    <a:pt x="3223" y="211"/>
                    <a:pt x="3204" y="230"/>
                    <a:pt x="3180" y="242"/>
                  </a:cubicBezTo>
                  <a:lnTo>
                    <a:pt x="3177" y="240"/>
                  </a:lnTo>
                  <a:cubicBezTo>
                    <a:pt x="3206" y="218"/>
                    <a:pt x="3225" y="182"/>
                    <a:pt x="3232" y="136"/>
                  </a:cubicBezTo>
                  <a:lnTo>
                    <a:pt x="3256" y="151"/>
                  </a:lnTo>
                  <a:cubicBezTo>
                    <a:pt x="3251" y="153"/>
                    <a:pt x="3249" y="156"/>
                    <a:pt x="3247" y="158"/>
                  </a:cubicBezTo>
                  <a:cubicBezTo>
                    <a:pt x="3244" y="163"/>
                    <a:pt x="3242" y="167"/>
                    <a:pt x="3240" y="175"/>
                  </a:cubicBezTo>
                  <a:cubicBezTo>
                    <a:pt x="3251" y="189"/>
                    <a:pt x="3268" y="201"/>
                    <a:pt x="3290" y="211"/>
                  </a:cubicBezTo>
                  <a:lnTo>
                    <a:pt x="3290" y="132"/>
                  </a:lnTo>
                  <a:lnTo>
                    <a:pt x="3213" y="132"/>
                  </a:lnTo>
                  <a:cubicBezTo>
                    <a:pt x="3204" y="132"/>
                    <a:pt x="3196" y="132"/>
                    <a:pt x="3189" y="134"/>
                  </a:cubicBezTo>
                  <a:lnTo>
                    <a:pt x="3180" y="124"/>
                  </a:lnTo>
                  <a:lnTo>
                    <a:pt x="3369" y="124"/>
                  </a:lnTo>
                  <a:lnTo>
                    <a:pt x="3386" y="110"/>
                  </a:lnTo>
                  <a:close/>
                  <a:moveTo>
                    <a:pt x="1987" y="107"/>
                  </a:moveTo>
                  <a:cubicBezTo>
                    <a:pt x="2004" y="120"/>
                    <a:pt x="2013" y="129"/>
                    <a:pt x="2016" y="134"/>
                  </a:cubicBezTo>
                  <a:cubicBezTo>
                    <a:pt x="2018" y="141"/>
                    <a:pt x="2020" y="146"/>
                    <a:pt x="2020" y="148"/>
                  </a:cubicBezTo>
                  <a:cubicBezTo>
                    <a:pt x="2020" y="153"/>
                    <a:pt x="2018" y="156"/>
                    <a:pt x="2016" y="160"/>
                  </a:cubicBezTo>
                  <a:cubicBezTo>
                    <a:pt x="2013" y="163"/>
                    <a:pt x="2011" y="165"/>
                    <a:pt x="2011" y="165"/>
                  </a:cubicBezTo>
                  <a:cubicBezTo>
                    <a:pt x="2008" y="165"/>
                    <a:pt x="2006" y="160"/>
                    <a:pt x="2004" y="151"/>
                  </a:cubicBezTo>
                  <a:cubicBezTo>
                    <a:pt x="2001" y="136"/>
                    <a:pt x="1994" y="124"/>
                    <a:pt x="1984" y="110"/>
                  </a:cubicBezTo>
                  <a:lnTo>
                    <a:pt x="1987" y="107"/>
                  </a:lnTo>
                  <a:close/>
                  <a:moveTo>
                    <a:pt x="2817" y="105"/>
                  </a:moveTo>
                  <a:lnTo>
                    <a:pt x="2829" y="120"/>
                  </a:lnTo>
                  <a:lnTo>
                    <a:pt x="2822" y="124"/>
                  </a:lnTo>
                  <a:lnTo>
                    <a:pt x="2822" y="146"/>
                  </a:lnTo>
                  <a:cubicBezTo>
                    <a:pt x="2822" y="151"/>
                    <a:pt x="2822" y="158"/>
                    <a:pt x="2822" y="163"/>
                  </a:cubicBezTo>
                  <a:lnTo>
                    <a:pt x="2807" y="167"/>
                  </a:lnTo>
                  <a:lnTo>
                    <a:pt x="2807" y="158"/>
                  </a:lnTo>
                  <a:lnTo>
                    <a:pt x="2714" y="158"/>
                  </a:lnTo>
                  <a:lnTo>
                    <a:pt x="2714" y="187"/>
                  </a:lnTo>
                  <a:lnTo>
                    <a:pt x="2815" y="187"/>
                  </a:lnTo>
                  <a:lnTo>
                    <a:pt x="2827" y="175"/>
                  </a:lnTo>
                  <a:lnTo>
                    <a:pt x="2839" y="189"/>
                  </a:lnTo>
                  <a:lnTo>
                    <a:pt x="2831" y="194"/>
                  </a:lnTo>
                  <a:cubicBezTo>
                    <a:pt x="2831" y="203"/>
                    <a:pt x="2831" y="211"/>
                    <a:pt x="2831" y="218"/>
                  </a:cubicBezTo>
                  <a:cubicBezTo>
                    <a:pt x="2831" y="225"/>
                    <a:pt x="2831" y="232"/>
                    <a:pt x="2831" y="240"/>
                  </a:cubicBezTo>
                  <a:lnTo>
                    <a:pt x="2817" y="244"/>
                  </a:lnTo>
                  <a:lnTo>
                    <a:pt x="2817" y="230"/>
                  </a:lnTo>
                  <a:lnTo>
                    <a:pt x="2714" y="230"/>
                  </a:lnTo>
                  <a:lnTo>
                    <a:pt x="2714" y="244"/>
                  </a:lnTo>
                  <a:lnTo>
                    <a:pt x="2700" y="247"/>
                  </a:lnTo>
                  <a:cubicBezTo>
                    <a:pt x="2700" y="225"/>
                    <a:pt x="2702" y="196"/>
                    <a:pt x="2702" y="167"/>
                  </a:cubicBezTo>
                  <a:cubicBezTo>
                    <a:pt x="2702" y="136"/>
                    <a:pt x="2700" y="117"/>
                    <a:pt x="2700" y="107"/>
                  </a:cubicBezTo>
                  <a:lnTo>
                    <a:pt x="2714" y="115"/>
                  </a:lnTo>
                  <a:lnTo>
                    <a:pt x="2805" y="115"/>
                  </a:lnTo>
                  <a:lnTo>
                    <a:pt x="2817" y="105"/>
                  </a:lnTo>
                  <a:close/>
                  <a:moveTo>
                    <a:pt x="177" y="98"/>
                  </a:moveTo>
                  <a:lnTo>
                    <a:pt x="194" y="112"/>
                  </a:lnTo>
                  <a:lnTo>
                    <a:pt x="184" y="120"/>
                  </a:lnTo>
                  <a:cubicBezTo>
                    <a:pt x="184" y="132"/>
                    <a:pt x="184" y="148"/>
                    <a:pt x="187" y="163"/>
                  </a:cubicBezTo>
                  <a:cubicBezTo>
                    <a:pt x="187" y="177"/>
                    <a:pt x="189" y="192"/>
                    <a:pt x="194" y="201"/>
                  </a:cubicBezTo>
                  <a:cubicBezTo>
                    <a:pt x="199" y="211"/>
                    <a:pt x="208" y="220"/>
                    <a:pt x="220" y="225"/>
                  </a:cubicBezTo>
                  <a:cubicBezTo>
                    <a:pt x="223" y="218"/>
                    <a:pt x="227" y="203"/>
                    <a:pt x="230" y="184"/>
                  </a:cubicBezTo>
                  <a:lnTo>
                    <a:pt x="235" y="184"/>
                  </a:lnTo>
                  <a:cubicBezTo>
                    <a:pt x="232" y="194"/>
                    <a:pt x="232" y="206"/>
                    <a:pt x="235" y="216"/>
                  </a:cubicBezTo>
                  <a:cubicBezTo>
                    <a:pt x="235" y="227"/>
                    <a:pt x="235" y="237"/>
                    <a:pt x="237" y="242"/>
                  </a:cubicBezTo>
                  <a:cubicBezTo>
                    <a:pt x="240" y="244"/>
                    <a:pt x="240" y="247"/>
                    <a:pt x="237" y="247"/>
                  </a:cubicBezTo>
                  <a:cubicBezTo>
                    <a:pt x="232" y="247"/>
                    <a:pt x="227" y="244"/>
                    <a:pt x="218" y="242"/>
                  </a:cubicBezTo>
                  <a:cubicBezTo>
                    <a:pt x="208" y="237"/>
                    <a:pt x="199" y="232"/>
                    <a:pt x="191" y="223"/>
                  </a:cubicBezTo>
                  <a:cubicBezTo>
                    <a:pt x="182" y="213"/>
                    <a:pt x="177" y="199"/>
                    <a:pt x="175" y="182"/>
                  </a:cubicBezTo>
                  <a:cubicBezTo>
                    <a:pt x="170" y="165"/>
                    <a:pt x="170" y="143"/>
                    <a:pt x="170" y="115"/>
                  </a:cubicBezTo>
                  <a:lnTo>
                    <a:pt x="71" y="115"/>
                  </a:lnTo>
                  <a:cubicBezTo>
                    <a:pt x="64" y="115"/>
                    <a:pt x="55" y="117"/>
                    <a:pt x="47" y="120"/>
                  </a:cubicBezTo>
                  <a:lnTo>
                    <a:pt x="38" y="110"/>
                  </a:lnTo>
                  <a:lnTo>
                    <a:pt x="167" y="110"/>
                  </a:lnTo>
                  <a:lnTo>
                    <a:pt x="177" y="98"/>
                  </a:lnTo>
                  <a:close/>
                  <a:moveTo>
                    <a:pt x="722" y="96"/>
                  </a:moveTo>
                  <a:lnTo>
                    <a:pt x="736" y="112"/>
                  </a:lnTo>
                  <a:lnTo>
                    <a:pt x="667" y="112"/>
                  </a:lnTo>
                  <a:cubicBezTo>
                    <a:pt x="657" y="112"/>
                    <a:pt x="650" y="112"/>
                    <a:pt x="643" y="115"/>
                  </a:cubicBezTo>
                  <a:lnTo>
                    <a:pt x="633" y="105"/>
                  </a:lnTo>
                  <a:lnTo>
                    <a:pt x="710" y="105"/>
                  </a:lnTo>
                  <a:lnTo>
                    <a:pt x="722" y="96"/>
                  </a:lnTo>
                  <a:close/>
                  <a:moveTo>
                    <a:pt x="3076" y="81"/>
                  </a:moveTo>
                  <a:lnTo>
                    <a:pt x="3076" y="124"/>
                  </a:lnTo>
                  <a:lnTo>
                    <a:pt x="3115" y="124"/>
                  </a:lnTo>
                  <a:lnTo>
                    <a:pt x="3115" y="81"/>
                  </a:lnTo>
                  <a:lnTo>
                    <a:pt x="3076" y="81"/>
                  </a:lnTo>
                  <a:close/>
                  <a:moveTo>
                    <a:pt x="3026" y="81"/>
                  </a:moveTo>
                  <a:lnTo>
                    <a:pt x="3026" y="124"/>
                  </a:lnTo>
                  <a:lnTo>
                    <a:pt x="3064" y="124"/>
                  </a:lnTo>
                  <a:lnTo>
                    <a:pt x="3064" y="81"/>
                  </a:lnTo>
                  <a:lnTo>
                    <a:pt x="3026" y="81"/>
                  </a:lnTo>
                  <a:close/>
                  <a:moveTo>
                    <a:pt x="2428" y="81"/>
                  </a:moveTo>
                  <a:lnTo>
                    <a:pt x="2428" y="93"/>
                  </a:lnTo>
                  <a:lnTo>
                    <a:pt x="2457" y="93"/>
                  </a:lnTo>
                  <a:lnTo>
                    <a:pt x="2457" y="81"/>
                  </a:lnTo>
                  <a:lnTo>
                    <a:pt x="2428" y="81"/>
                  </a:lnTo>
                  <a:close/>
                  <a:moveTo>
                    <a:pt x="1372" y="81"/>
                  </a:moveTo>
                  <a:lnTo>
                    <a:pt x="1372" y="93"/>
                  </a:lnTo>
                  <a:lnTo>
                    <a:pt x="1401" y="93"/>
                  </a:lnTo>
                  <a:lnTo>
                    <a:pt x="1401" y="81"/>
                  </a:lnTo>
                  <a:lnTo>
                    <a:pt x="1372" y="81"/>
                  </a:lnTo>
                  <a:close/>
                  <a:moveTo>
                    <a:pt x="1699" y="81"/>
                  </a:moveTo>
                  <a:lnTo>
                    <a:pt x="1718" y="93"/>
                  </a:lnTo>
                  <a:cubicBezTo>
                    <a:pt x="1711" y="98"/>
                    <a:pt x="1706" y="103"/>
                    <a:pt x="1699" y="110"/>
                  </a:cubicBezTo>
                  <a:lnTo>
                    <a:pt x="1764" y="110"/>
                  </a:lnTo>
                  <a:cubicBezTo>
                    <a:pt x="1761" y="100"/>
                    <a:pt x="1754" y="93"/>
                    <a:pt x="1742" y="86"/>
                  </a:cubicBezTo>
                  <a:lnTo>
                    <a:pt x="1744" y="83"/>
                  </a:lnTo>
                  <a:cubicBezTo>
                    <a:pt x="1759" y="86"/>
                    <a:pt x="1766" y="88"/>
                    <a:pt x="1771" y="93"/>
                  </a:cubicBezTo>
                  <a:cubicBezTo>
                    <a:pt x="1773" y="96"/>
                    <a:pt x="1776" y="98"/>
                    <a:pt x="1776" y="100"/>
                  </a:cubicBezTo>
                  <a:cubicBezTo>
                    <a:pt x="1776" y="103"/>
                    <a:pt x="1773" y="107"/>
                    <a:pt x="1771" y="110"/>
                  </a:cubicBezTo>
                  <a:lnTo>
                    <a:pt x="1790" y="110"/>
                  </a:lnTo>
                  <a:lnTo>
                    <a:pt x="1804" y="96"/>
                  </a:lnTo>
                  <a:lnTo>
                    <a:pt x="1826" y="117"/>
                  </a:lnTo>
                  <a:lnTo>
                    <a:pt x="1732" y="117"/>
                  </a:lnTo>
                  <a:cubicBezTo>
                    <a:pt x="1744" y="127"/>
                    <a:pt x="1759" y="136"/>
                    <a:pt x="1773" y="143"/>
                  </a:cubicBezTo>
                  <a:cubicBezTo>
                    <a:pt x="1790" y="153"/>
                    <a:pt x="1807" y="156"/>
                    <a:pt x="1831" y="158"/>
                  </a:cubicBezTo>
                  <a:lnTo>
                    <a:pt x="1831" y="160"/>
                  </a:lnTo>
                  <a:cubicBezTo>
                    <a:pt x="1819" y="163"/>
                    <a:pt x="1814" y="167"/>
                    <a:pt x="1811" y="175"/>
                  </a:cubicBezTo>
                  <a:lnTo>
                    <a:pt x="1795" y="170"/>
                  </a:lnTo>
                  <a:lnTo>
                    <a:pt x="1795" y="172"/>
                  </a:lnTo>
                  <a:cubicBezTo>
                    <a:pt x="1795" y="201"/>
                    <a:pt x="1795" y="220"/>
                    <a:pt x="1795" y="230"/>
                  </a:cubicBezTo>
                  <a:lnTo>
                    <a:pt x="1780" y="237"/>
                  </a:lnTo>
                  <a:lnTo>
                    <a:pt x="1780" y="220"/>
                  </a:lnTo>
                  <a:lnTo>
                    <a:pt x="1735" y="220"/>
                  </a:lnTo>
                  <a:lnTo>
                    <a:pt x="1735" y="235"/>
                  </a:lnTo>
                  <a:lnTo>
                    <a:pt x="1720" y="240"/>
                  </a:lnTo>
                  <a:cubicBezTo>
                    <a:pt x="1720" y="225"/>
                    <a:pt x="1720" y="211"/>
                    <a:pt x="1720" y="199"/>
                  </a:cubicBezTo>
                  <a:cubicBezTo>
                    <a:pt x="1720" y="184"/>
                    <a:pt x="1720" y="170"/>
                    <a:pt x="1720" y="158"/>
                  </a:cubicBezTo>
                  <a:lnTo>
                    <a:pt x="1735" y="165"/>
                  </a:lnTo>
                  <a:lnTo>
                    <a:pt x="1778" y="165"/>
                  </a:lnTo>
                  <a:lnTo>
                    <a:pt x="1778" y="163"/>
                  </a:lnTo>
                  <a:cubicBezTo>
                    <a:pt x="1756" y="148"/>
                    <a:pt x="1737" y="134"/>
                    <a:pt x="1727" y="117"/>
                  </a:cubicBezTo>
                  <a:lnTo>
                    <a:pt x="1696" y="117"/>
                  </a:lnTo>
                  <a:cubicBezTo>
                    <a:pt x="1677" y="139"/>
                    <a:pt x="1658" y="153"/>
                    <a:pt x="1636" y="165"/>
                  </a:cubicBezTo>
                  <a:lnTo>
                    <a:pt x="1680" y="165"/>
                  </a:lnTo>
                  <a:lnTo>
                    <a:pt x="1687" y="156"/>
                  </a:lnTo>
                  <a:lnTo>
                    <a:pt x="1704" y="167"/>
                  </a:lnTo>
                  <a:lnTo>
                    <a:pt x="1696" y="172"/>
                  </a:lnTo>
                  <a:cubicBezTo>
                    <a:pt x="1696" y="203"/>
                    <a:pt x="1696" y="220"/>
                    <a:pt x="1696" y="230"/>
                  </a:cubicBezTo>
                  <a:lnTo>
                    <a:pt x="1682" y="235"/>
                  </a:lnTo>
                  <a:lnTo>
                    <a:pt x="1682" y="220"/>
                  </a:lnTo>
                  <a:lnTo>
                    <a:pt x="1641" y="220"/>
                  </a:lnTo>
                  <a:lnTo>
                    <a:pt x="1641" y="232"/>
                  </a:lnTo>
                  <a:lnTo>
                    <a:pt x="1627" y="240"/>
                  </a:lnTo>
                  <a:cubicBezTo>
                    <a:pt x="1629" y="227"/>
                    <a:pt x="1629" y="216"/>
                    <a:pt x="1629" y="201"/>
                  </a:cubicBezTo>
                  <a:cubicBezTo>
                    <a:pt x="1629" y="189"/>
                    <a:pt x="1629" y="177"/>
                    <a:pt x="1629" y="167"/>
                  </a:cubicBezTo>
                  <a:cubicBezTo>
                    <a:pt x="1615" y="172"/>
                    <a:pt x="1603" y="177"/>
                    <a:pt x="1588" y="180"/>
                  </a:cubicBezTo>
                  <a:lnTo>
                    <a:pt x="1588" y="177"/>
                  </a:lnTo>
                  <a:cubicBezTo>
                    <a:pt x="1607" y="170"/>
                    <a:pt x="1624" y="163"/>
                    <a:pt x="1639" y="153"/>
                  </a:cubicBezTo>
                  <a:cubicBezTo>
                    <a:pt x="1653" y="143"/>
                    <a:pt x="1667" y="132"/>
                    <a:pt x="1680" y="117"/>
                  </a:cubicBezTo>
                  <a:lnTo>
                    <a:pt x="1629" y="117"/>
                  </a:lnTo>
                  <a:cubicBezTo>
                    <a:pt x="1620" y="117"/>
                    <a:pt x="1612" y="117"/>
                    <a:pt x="1605" y="120"/>
                  </a:cubicBezTo>
                  <a:lnTo>
                    <a:pt x="1596" y="110"/>
                  </a:lnTo>
                  <a:lnTo>
                    <a:pt x="1682" y="110"/>
                  </a:lnTo>
                  <a:cubicBezTo>
                    <a:pt x="1689" y="100"/>
                    <a:pt x="1694" y="91"/>
                    <a:pt x="1699" y="81"/>
                  </a:cubicBezTo>
                  <a:moveTo>
                    <a:pt x="859" y="76"/>
                  </a:moveTo>
                  <a:lnTo>
                    <a:pt x="861" y="76"/>
                  </a:lnTo>
                  <a:cubicBezTo>
                    <a:pt x="849" y="132"/>
                    <a:pt x="842" y="163"/>
                    <a:pt x="840" y="170"/>
                  </a:cubicBezTo>
                  <a:cubicBezTo>
                    <a:pt x="837" y="180"/>
                    <a:pt x="835" y="189"/>
                    <a:pt x="837" y="203"/>
                  </a:cubicBezTo>
                  <a:cubicBezTo>
                    <a:pt x="837" y="216"/>
                    <a:pt x="837" y="223"/>
                    <a:pt x="837" y="227"/>
                  </a:cubicBezTo>
                  <a:cubicBezTo>
                    <a:pt x="837" y="230"/>
                    <a:pt x="835" y="232"/>
                    <a:pt x="832" y="232"/>
                  </a:cubicBezTo>
                  <a:cubicBezTo>
                    <a:pt x="830" y="232"/>
                    <a:pt x="825" y="232"/>
                    <a:pt x="823" y="230"/>
                  </a:cubicBezTo>
                  <a:cubicBezTo>
                    <a:pt x="818" y="230"/>
                    <a:pt x="816" y="225"/>
                    <a:pt x="816" y="220"/>
                  </a:cubicBezTo>
                  <a:cubicBezTo>
                    <a:pt x="816" y="218"/>
                    <a:pt x="818" y="213"/>
                    <a:pt x="818" y="206"/>
                  </a:cubicBezTo>
                  <a:cubicBezTo>
                    <a:pt x="820" y="199"/>
                    <a:pt x="823" y="194"/>
                    <a:pt x="823" y="189"/>
                  </a:cubicBezTo>
                  <a:cubicBezTo>
                    <a:pt x="823" y="184"/>
                    <a:pt x="820" y="180"/>
                    <a:pt x="818" y="177"/>
                  </a:cubicBezTo>
                  <a:cubicBezTo>
                    <a:pt x="813" y="175"/>
                    <a:pt x="808" y="172"/>
                    <a:pt x="796" y="170"/>
                  </a:cubicBezTo>
                  <a:lnTo>
                    <a:pt x="796" y="165"/>
                  </a:lnTo>
                  <a:cubicBezTo>
                    <a:pt x="811" y="167"/>
                    <a:pt x="818" y="167"/>
                    <a:pt x="820" y="167"/>
                  </a:cubicBezTo>
                  <a:cubicBezTo>
                    <a:pt x="823" y="167"/>
                    <a:pt x="827" y="163"/>
                    <a:pt x="830" y="158"/>
                  </a:cubicBezTo>
                  <a:cubicBezTo>
                    <a:pt x="835" y="151"/>
                    <a:pt x="844" y="124"/>
                    <a:pt x="859" y="76"/>
                  </a:cubicBezTo>
                  <a:moveTo>
                    <a:pt x="1888" y="64"/>
                  </a:moveTo>
                  <a:lnTo>
                    <a:pt x="1888" y="132"/>
                  </a:lnTo>
                  <a:lnTo>
                    <a:pt x="1941" y="132"/>
                  </a:lnTo>
                  <a:lnTo>
                    <a:pt x="1941" y="64"/>
                  </a:lnTo>
                  <a:lnTo>
                    <a:pt x="1888" y="64"/>
                  </a:lnTo>
                  <a:close/>
                  <a:moveTo>
                    <a:pt x="801" y="64"/>
                  </a:moveTo>
                  <a:cubicBezTo>
                    <a:pt x="820" y="76"/>
                    <a:pt x="830" y="86"/>
                    <a:pt x="832" y="93"/>
                  </a:cubicBezTo>
                  <a:cubicBezTo>
                    <a:pt x="832" y="100"/>
                    <a:pt x="832" y="105"/>
                    <a:pt x="830" y="107"/>
                  </a:cubicBezTo>
                  <a:cubicBezTo>
                    <a:pt x="827" y="107"/>
                    <a:pt x="825" y="110"/>
                    <a:pt x="823" y="110"/>
                  </a:cubicBezTo>
                  <a:cubicBezTo>
                    <a:pt x="820" y="110"/>
                    <a:pt x="818" y="105"/>
                    <a:pt x="816" y="98"/>
                  </a:cubicBezTo>
                  <a:cubicBezTo>
                    <a:pt x="813" y="88"/>
                    <a:pt x="806" y="79"/>
                    <a:pt x="799" y="69"/>
                  </a:cubicBezTo>
                  <a:lnTo>
                    <a:pt x="801" y="64"/>
                  </a:lnTo>
                  <a:close/>
                  <a:moveTo>
                    <a:pt x="187" y="64"/>
                  </a:moveTo>
                  <a:lnTo>
                    <a:pt x="206" y="83"/>
                  </a:lnTo>
                  <a:lnTo>
                    <a:pt x="100" y="83"/>
                  </a:lnTo>
                  <a:cubicBezTo>
                    <a:pt x="88" y="83"/>
                    <a:pt x="79" y="86"/>
                    <a:pt x="74" y="86"/>
                  </a:cubicBezTo>
                  <a:lnTo>
                    <a:pt x="64" y="79"/>
                  </a:lnTo>
                  <a:lnTo>
                    <a:pt x="175" y="79"/>
                  </a:lnTo>
                  <a:lnTo>
                    <a:pt x="187" y="64"/>
                  </a:lnTo>
                  <a:close/>
                  <a:moveTo>
                    <a:pt x="3580" y="64"/>
                  </a:moveTo>
                  <a:cubicBezTo>
                    <a:pt x="3631" y="81"/>
                    <a:pt x="3657" y="96"/>
                    <a:pt x="3662" y="103"/>
                  </a:cubicBezTo>
                  <a:cubicBezTo>
                    <a:pt x="3667" y="110"/>
                    <a:pt x="3669" y="115"/>
                    <a:pt x="3669" y="120"/>
                  </a:cubicBezTo>
                  <a:cubicBezTo>
                    <a:pt x="3667" y="124"/>
                    <a:pt x="3664" y="127"/>
                    <a:pt x="3662" y="127"/>
                  </a:cubicBezTo>
                  <a:cubicBezTo>
                    <a:pt x="3662" y="127"/>
                    <a:pt x="3660" y="124"/>
                    <a:pt x="3655" y="122"/>
                  </a:cubicBezTo>
                  <a:cubicBezTo>
                    <a:pt x="3650" y="115"/>
                    <a:pt x="3640" y="105"/>
                    <a:pt x="3628" y="98"/>
                  </a:cubicBezTo>
                  <a:cubicBezTo>
                    <a:pt x="3616" y="88"/>
                    <a:pt x="3600" y="79"/>
                    <a:pt x="3580" y="69"/>
                  </a:cubicBezTo>
                  <a:lnTo>
                    <a:pt x="3580" y="64"/>
                  </a:lnTo>
                  <a:close/>
                  <a:moveTo>
                    <a:pt x="3249" y="62"/>
                  </a:moveTo>
                  <a:lnTo>
                    <a:pt x="3249" y="93"/>
                  </a:lnTo>
                  <a:lnTo>
                    <a:pt x="3340" y="93"/>
                  </a:lnTo>
                  <a:lnTo>
                    <a:pt x="3340" y="62"/>
                  </a:lnTo>
                  <a:lnTo>
                    <a:pt x="3249" y="62"/>
                  </a:lnTo>
                  <a:close/>
                  <a:moveTo>
                    <a:pt x="900" y="57"/>
                  </a:moveTo>
                  <a:lnTo>
                    <a:pt x="921" y="69"/>
                  </a:lnTo>
                  <a:lnTo>
                    <a:pt x="914" y="76"/>
                  </a:lnTo>
                  <a:cubicBezTo>
                    <a:pt x="916" y="122"/>
                    <a:pt x="911" y="158"/>
                    <a:pt x="904" y="182"/>
                  </a:cubicBezTo>
                  <a:cubicBezTo>
                    <a:pt x="897" y="206"/>
                    <a:pt x="876" y="227"/>
                    <a:pt x="842" y="247"/>
                  </a:cubicBezTo>
                  <a:lnTo>
                    <a:pt x="840" y="242"/>
                  </a:lnTo>
                  <a:cubicBezTo>
                    <a:pt x="864" y="225"/>
                    <a:pt x="880" y="208"/>
                    <a:pt x="887" y="192"/>
                  </a:cubicBezTo>
                  <a:cubicBezTo>
                    <a:pt x="895" y="175"/>
                    <a:pt x="900" y="153"/>
                    <a:pt x="900" y="132"/>
                  </a:cubicBezTo>
                  <a:cubicBezTo>
                    <a:pt x="902" y="107"/>
                    <a:pt x="902" y="83"/>
                    <a:pt x="900" y="57"/>
                  </a:cubicBezTo>
                  <a:moveTo>
                    <a:pt x="2750" y="55"/>
                  </a:moveTo>
                  <a:cubicBezTo>
                    <a:pt x="2767" y="64"/>
                    <a:pt x="2776" y="69"/>
                    <a:pt x="2776" y="76"/>
                  </a:cubicBezTo>
                  <a:cubicBezTo>
                    <a:pt x="2776" y="81"/>
                    <a:pt x="2774" y="86"/>
                    <a:pt x="2769" y="88"/>
                  </a:cubicBezTo>
                  <a:lnTo>
                    <a:pt x="2856" y="88"/>
                  </a:lnTo>
                  <a:lnTo>
                    <a:pt x="2865" y="76"/>
                  </a:lnTo>
                  <a:lnTo>
                    <a:pt x="2884" y="96"/>
                  </a:lnTo>
                  <a:cubicBezTo>
                    <a:pt x="2875" y="98"/>
                    <a:pt x="2870" y="100"/>
                    <a:pt x="2867" y="103"/>
                  </a:cubicBezTo>
                  <a:cubicBezTo>
                    <a:pt x="2863" y="105"/>
                    <a:pt x="2858" y="110"/>
                    <a:pt x="2848" y="120"/>
                  </a:cubicBezTo>
                  <a:lnTo>
                    <a:pt x="2846" y="117"/>
                  </a:lnTo>
                  <a:lnTo>
                    <a:pt x="2856" y="93"/>
                  </a:lnTo>
                  <a:lnTo>
                    <a:pt x="2676" y="93"/>
                  </a:lnTo>
                  <a:cubicBezTo>
                    <a:pt x="2676" y="105"/>
                    <a:pt x="2673" y="112"/>
                    <a:pt x="2673" y="115"/>
                  </a:cubicBezTo>
                  <a:cubicBezTo>
                    <a:pt x="2671" y="117"/>
                    <a:pt x="2668" y="120"/>
                    <a:pt x="2666" y="122"/>
                  </a:cubicBezTo>
                  <a:cubicBezTo>
                    <a:pt x="2664" y="122"/>
                    <a:pt x="2661" y="122"/>
                    <a:pt x="2659" y="122"/>
                  </a:cubicBezTo>
                  <a:cubicBezTo>
                    <a:pt x="2659" y="122"/>
                    <a:pt x="2656" y="122"/>
                    <a:pt x="2654" y="120"/>
                  </a:cubicBezTo>
                  <a:cubicBezTo>
                    <a:pt x="2651" y="120"/>
                    <a:pt x="2651" y="117"/>
                    <a:pt x="2651" y="115"/>
                  </a:cubicBezTo>
                  <a:lnTo>
                    <a:pt x="2651" y="112"/>
                  </a:lnTo>
                  <a:cubicBezTo>
                    <a:pt x="2654" y="110"/>
                    <a:pt x="2656" y="107"/>
                    <a:pt x="2659" y="105"/>
                  </a:cubicBezTo>
                  <a:cubicBezTo>
                    <a:pt x="2664" y="103"/>
                    <a:pt x="2666" y="98"/>
                    <a:pt x="2666" y="93"/>
                  </a:cubicBezTo>
                  <a:cubicBezTo>
                    <a:pt x="2668" y="88"/>
                    <a:pt x="2671" y="83"/>
                    <a:pt x="2673" y="79"/>
                  </a:cubicBezTo>
                  <a:lnTo>
                    <a:pt x="2676" y="79"/>
                  </a:lnTo>
                  <a:lnTo>
                    <a:pt x="2676" y="88"/>
                  </a:lnTo>
                  <a:lnTo>
                    <a:pt x="2762" y="88"/>
                  </a:lnTo>
                  <a:cubicBezTo>
                    <a:pt x="2762" y="83"/>
                    <a:pt x="2760" y="79"/>
                    <a:pt x="2757" y="74"/>
                  </a:cubicBezTo>
                  <a:cubicBezTo>
                    <a:pt x="2755" y="69"/>
                    <a:pt x="2752" y="64"/>
                    <a:pt x="2747" y="57"/>
                  </a:cubicBezTo>
                  <a:lnTo>
                    <a:pt x="2750" y="55"/>
                  </a:lnTo>
                  <a:close/>
                  <a:moveTo>
                    <a:pt x="2539" y="45"/>
                  </a:moveTo>
                  <a:cubicBezTo>
                    <a:pt x="2544" y="60"/>
                    <a:pt x="2548" y="72"/>
                    <a:pt x="2558" y="83"/>
                  </a:cubicBezTo>
                  <a:cubicBezTo>
                    <a:pt x="2565" y="69"/>
                    <a:pt x="2572" y="57"/>
                    <a:pt x="2575" y="45"/>
                  </a:cubicBezTo>
                  <a:lnTo>
                    <a:pt x="2539" y="45"/>
                  </a:lnTo>
                  <a:close/>
                  <a:moveTo>
                    <a:pt x="1483" y="45"/>
                  </a:moveTo>
                  <a:cubicBezTo>
                    <a:pt x="1487" y="60"/>
                    <a:pt x="1492" y="72"/>
                    <a:pt x="1502" y="83"/>
                  </a:cubicBezTo>
                  <a:cubicBezTo>
                    <a:pt x="1509" y="69"/>
                    <a:pt x="1516" y="57"/>
                    <a:pt x="1519" y="45"/>
                  </a:cubicBezTo>
                  <a:lnTo>
                    <a:pt x="1483" y="45"/>
                  </a:lnTo>
                  <a:close/>
                  <a:moveTo>
                    <a:pt x="971" y="43"/>
                  </a:moveTo>
                  <a:lnTo>
                    <a:pt x="993" y="55"/>
                  </a:lnTo>
                  <a:lnTo>
                    <a:pt x="986" y="62"/>
                  </a:lnTo>
                  <a:lnTo>
                    <a:pt x="986" y="151"/>
                  </a:lnTo>
                  <a:cubicBezTo>
                    <a:pt x="986" y="160"/>
                    <a:pt x="986" y="172"/>
                    <a:pt x="986" y="182"/>
                  </a:cubicBezTo>
                  <a:lnTo>
                    <a:pt x="971" y="187"/>
                  </a:lnTo>
                  <a:cubicBezTo>
                    <a:pt x="971" y="177"/>
                    <a:pt x="971" y="165"/>
                    <a:pt x="971" y="151"/>
                  </a:cubicBezTo>
                  <a:lnTo>
                    <a:pt x="971" y="81"/>
                  </a:lnTo>
                  <a:cubicBezTo>
                    <a:pt x="971" y="64"/>
                    <a:pt x="971" y="52"/>
                    <a:pt x="971" y="43"/>
                  </a:cubicBezTo>
                  <a:moveTo>
                    <a:pt x="2416" y="40"/>
                  </a:moveTo>
                  <a:lnTo>
                    <a:pt x="2433" y="52"/>
                  </a:lnTo>
                  <a:cubicBezTo>
                    <a:pt x="2431" y="55"/>
                    <a:pt x="2426" y="55"/>
                    <a:pt x="2426" y="57"/>
                  </a:cubicBezTo>
                  <a:lnTo>
                    <a:pt x="2488" y="57"/>
                  </a:lnTo>
                  <a:lnTo>
                    <a:pt x="2498" y="47"/>
                  </a:lnTo>
                  <a:lnTo>
                    <a:pt x="2510" y="62"/>
                  </a:lnTo>
                  <a:lnTo>
                    <a:pt x="2503" y="67"/>
                  </a:lnTo>
                  <a:cubicBezTo>
                    <a:pt x="2500" y="83"/>
                    <a:pt x="2498" y="98"/>
                    <a:pt x="2496" y="110"/>
                  </a:cubicBezTo>
                  <a:cubicBezTo>
                    <a:pt x="2493" y="120"/>
                    <a:pt x="2484" y="127"/>
                    <a:pt x="2471" y="132"/>
                  </a:cubicBezTo>
                  <a:cubicBezTo>
                    <a:pt x="2469" y="124"/>
                    <a:pt x="2464" y="120"/>
                    <a:pt x="2452" y="115"/>
                  </a:cubicBezTo>
                  <a:lnTo>
                    <a:pt x="2452" y="112"/>
                  </a:lnTo>
                  <a:cubicBezTo>
                    <a:pt x="2464" y="115"/>
                    <a:pt x="2474" y="115"/>
                    <a:pt x="2476" y="115"/>
                  </a:cubicBezTo>
                  <a:cubicBezTo>
                    <a:pt x="2479" y="112"/>
                    <a:pt x="2481" y="110"/>
                    <a:pt x="2484" y="105"/>
                  </a:cubicBezTo>
                  <a:cubicBezTo>
                    <a:pt x="2486" y="98"/>
                    <a:pt x="2488" y="86"/>
                    <a:pt x="2491" y="62"/>
                  </a:cubicBezTo>
                  <a:lnTo>
                    <a:pt x="2424" y="62"/>
                  </a:lnTo>
                  <a:cubicBezTo>
                    <a:pt x="2421" y="64"/>
                    <a:pt x="2419" y="67"/>
                    <a:pt x="2416" y="69"/>
                  </a:cubicBezTo>
                  <a:lnTo>
                    <a:pt x="2431" y="76"/>
                  </a:lnTo>
                  <a:lnTo>
                    <a:pt x="2455" y="76"/>
                  </a:lnTo>
                  <a:lnTo>
                    <a:pt x="2462" y="67"/>
                  </a:lnTo>
                  <a:lnTo>
                    <a:pt x="2474" y="79"/>
                  </a:lnTo>
                  <a:lnTo>
                    <a:pt x="2467" y="83"/>
                  </a:lnTo>
                  <a:cubicBezTo>
                    <a:pt x="2467" y="93"/>
                    <a:pt x="2469" y="100"/>
                    <a:pt x="2469" y="103"/>
                  </a:cubicBezTo>
                  <a:lnTo>
                    <a:pt x="2457" y="107"/>
                  </a:lnTo>
                  <a:lnTo>
                    <a:pt x="2457" y="100"/>
                  </a:lnTo>
                  <a:lnTo>
                    <a:pt x="2428" y="100"/>
                  </a:lnTo>
                  <a:lnTo>
                    <a:pt x="2428" y="107"/>
                  </a:lnTo>
                  <a:lnTo>
                    <a:pt x="2416" y="112"/>
                  </a:lnTo>
                  <a:cubicBezTo>
                    <a:pt x="2416" y="105"/>
                    <a:pt x="2416" y="98"/>
                    <a:pt x="2416" y="91"/>
                  </a:cubicBezTo>
                  <a:cubicBezTo>
                    <a:pt x="2416" y="83"/>
                    <a:pt x="2416" y="76"/>
                    <a:pt x="2416" y="72"/>
                  </a:cubicBezTo>
                  <a:cubicBezTo>
                    <a:pt x="2409" y="81"/>
                    <a:pt x="2400" y="88"/>
                    <a:pt x="2387" y="96"/>
                  </a:cubicBezTo>
                  <a:lnTo>
                    <a:pt x="2387" y="93"/>
                  </a:lnTo>
                  <a:cubicBezTo>
                    <a:pt x="2395" y="83"/>
                    <a:pt x="2402" y="74"/>
                    <a:pt x="2407" y="67"/>
                  </a:cubicBezTo>
                  <a:cubicBezTo>
                    <a:pt x="2411" y="57"/>
                    <a:pt x="2414" y="50"/>
                    <a:pt x="2416" y="40"/>
                  </a:cubicBezTo>
                  <a:moveTo>
                    <a:pt x="1360" y="40"/>
                  </a:moveTo>
                  <a:lnTo>
                    <a:pt x="1377" y="52"/>
                  </a:lnTo>
                  <a:cubicBezTo>
                    <a:pt x="1375" y="55"/>
                    <a:pt x="1370" y="55"/>
                    <a:pt x="1370" y="57"/>
                  </a:cubicBezTo>
                  <a:lnTo>
                    <a:pt x="1432" y="57"/>
                  </a:lnTo>
                  <a:lnTo>
                    <a:pt x="1442" y="47"/>
                  </a:lnTo>
                  <a:lnTo>
                    <a:pt x="1454" y="62"/>
                  </a:lnTo>
                  <a:lnTo>
                    <a:pt x="1447" y="67"/>
                  </a:lnTo>
                  <a:cubicBezTo>
                    <a:pt x="1444" y="83"/>
                    <a:pt x="1442" y="98"/>
                    <a:pt x="1440" y="110"/>
                  </a:cubicBezTo>
                  <a:cubicBezTo>
                    <a:pt x="1437" y="120"/>
                    <a:pt x="1427" y="127"/>
                    <a:pt x="1416" y="132"/>
                  </a:cubicBezTo>
                  <a:cubicBezTo>
                    <a:pt x="1413" y="124"/>
                    <a:pt x="1408" y="120"/>
                    <a:pt x="1396" y="115"/>
                  </a:cubicBezTo>
                  <a:lnTo>
                    <a:pt x="1396" y="112"/>
                  </a:lnTo>
                  <a:cubicBezTo>
                    <a:pt x="1408" y="115"/>
                    <a:pt x="1418" y="115"/>
                    <a:pt x="1420" y="115"/>
                  </a:cubicBezTo>
                  <a:cubicBezTo>
                    <a:pt x="1423" y="112"/>
                    <a:pt x="1425" y="110"/>
                    <a:pt x="1427" y="105"/>
                  </a:cubicBezTo>
                  <a:cubicBezTo>
                    <a:pt x="1430" y="98"/>
                    <a:pt x="1432" y="86"/>
                    <a:pt x="1435" y="62"/>
                  </a:cubicBezTo>
                  <a:lnTo>
                    <a:pt x="1367" y="62"/>
                  </a:lnTo>
                  <a:cubicBezTo>
                    <a:pt x="1365" y="64"/>
                    <a:pt x="1363" y="67"/>
                    <a:pt x="1360" y="69"/>
                  </a:cubicBezTo>
                  <a:lnTo>
                    <a:pt x="1375" y="76"/>
                  </a:lnTo>
                  <a:lnTo>
                    <a:pt x="1399" y="76"/>
                  </a:lnTo>
                  <a:lnTo>
                    <a:pt x="1406" y="67"/>
                  </a:lnTo>
                  <a:lnTo>
                    <a:pt x="1418" y="79"/>
                  </a:lnTo>
                  <a:lnTo>
                    <a:pt x="1411" y="83"/>
                  </a:lnTo>
                  <a:cubicBezTo>
                    <a:pt x="1411" y="93"/>
                    <a:pt x="1413" y="100"/>
                    <a:pt x="1413" y="103"/>
                  </a:cubicBezTo>
                  <a:lnTo>
                    <a:pt x="1401" y="107"/>
                  </a:lnTo>
                  <a:lnTo>
                    <a:pt x="1401" y="100"/>
                  </a:lnTo>
                  <a:lnTo>
                    <a:pt x="1372" y="100"/>
                  </a:lnTo>
                  <a:lnTo>
                    <a:pt x="1372" y="107"/>
                  </a:lnTo>
                  <a:lnTo>
                    <a:pt x="1360" y="112"/>
                  </a:lnTo>
                  <a:cubicBezTo>
                    <a:pt x="1360" y="105"/>
                    <a:pt x="1360" y="98"/>
                    <a:pt x="1360" y="91"/>
                  </a:cubicBezTo>
                  <a:cubicBezTo>
                    <a:pt x="1360" y="83"/>
                    <a:pt x="1360" y="76"/>
                    <a:pt x="1360" y="72"/>
                  </a:cubicBezTo>
                  <a:cubicBezTo>
                    <a:pt x="1353" y="81"/>
                    <a:pt x="1344" y="88"/>
                    <a:pt x="1331" y="96"/>
                  </a:cubicBezTo>
                  <a:lnTo>
                    <a:pt x="1331" y="93"/>
                  </a:lnTo>
                  <a:cubicBezTo>
                    <a:pt x="1339" y="83"/>
                    <a:pt x="1346" y="74"/>
                    <a:pt x="1351" y="67"/>
                  </a:cubicBezTo>
                  <a:cubicBezTo>
                    <a:pt x="1356" y="57"/>
                    <a:pt x="1358" y="50"/>
                    <a:pt x="1360" y="40"/>
                  </a:cubicBezTo>
                  <a:moveTo>
                    <a:pt x="3864" y="40"/>
                  </a:moveTo>
                  <a:lnTo>
                    <a:pt x="3887" y="52"/>
                  </a:lnTo>
                  <a:lnTo>
                    <a:pt x="3878" y="60"/>
                  </a:lnTo>
                  <a:lnTo>
                    <a:pt x="3878" y="156"/>
                  </a:lnTo>
                  <a:cubicBezTo>
                    <a:pt x="3878" y="163"/>
                    <a:pt x="3878" y="172"/>
                    <a:pt x="3878" y="184"/>
                  </a:cubicBezTo>
                  <a:lnTo>
                    <a:pt x="3864" y="189"/>
                  </a:lnTo>
                  <a:cubicBezTo>
                    <a:pt x="3864" y="167"/>
                    <a:pt x="3864" y="141"/>
                    <a:pt x="3864" y="112"/>
                  </a:cubicBezTo>
                  <a:cubicBezTo>
                    <a:pt x="3864" y="83"/>
                    <a:pt x="3864" y="60"/>
                    <a:pt x="3864" y="40"/>
                  </a:cubicBezTo>
                  <a:moveTo>
                    <a:pt x="3076" y="33"/>
                  </a:moveTo>
                  <a:lnTo>
                    <a:pt x="3076" y="76"/>
                  </a:lnTo>
                  <a:lnTo>
                    <a:pt x="3115" y="76"/>
                  </a:lnTo>
                  <a:lnTo>
                    <a:pt x="3115" y="33"/>
                  </a:lnTo>
                  <a:lnTo>
                    <a:pt x="3076" y="33"/>
                  </a:lnTo>
                  <a:close/>
                  <a:moveTo>
                    <a:pt x="3026" y="33"/>
                  </a:moveTo>
                  <a:lnTo>
                    <a:pt x="3026" y="76"/>
                  </a:lnTo>
                  <a:lnTo>
                    <a:pt x="3064" y="76"/>
                  </a:lnTo>
                  <a:lnTo>
                    <a:pt x="3064" y="33"/>
                  </a:lnTo>
                  <a:lnTo>
                    <a:pt x="3026" y="33"/>
                  </a:lnTo>
                  <a:close/>
                  <a:moveTo>
                    <a:pt x="1740" y="31"/>
                  </a:moveTo>
                  <a:lnTo>
                    <a:pt x="1740" y="72"/>
                  </a:lnTo>
                  <a:lnTo>
                    <a:pt x="1780" y="72"/>
                  </a:lnTo>
                  <a:lnTo>
                    <a:pt x="1780" y="31"/>
                  </a:lnTo>
                  <a:lnTo>
                    <a:pt x="1740" y="31"/>
                  </a:lnTo>
                  <a:close/>
                  <a:moveTo>
                    <a:pt x="1639" y="31"/>
                  </a:moveTo>
                  <a:lnTo>
                    <a:pt x="1639" y="72"/>
                  </a:lnTo>
                  <a:lnTo>
                    <a:pt x="1680" y="72"/>
                  </a:lnTo>
                  <a:lnTo>
                    <a:pt x="1680" y="31"/>
                  </a:lnTo>
                  <a:lnTo>
                    <a:pt x="1639" y="31"/>
                  </a:lnTo>
                  <a:close/>
                  <a:moveTo>
                    <a:pt x="2990" y="28"/>
                  </a:moveTo>
                  <a:lnTo>
                    <a:pt x="3007" y="47"/>
                  </a:lnTo>
                  <a:lnTo>
                    <a:pt x="2966" y="47"/>
                  </a:lnTo>
                  <a:lnTo>
                    <a:pt x="2966" y="110"/>
                  </a:lnTo>
                  <a:lnTo>
                    <a:pt x="2978" y="110"/>
                  </a:lnTo>
                  <a:lnTo>
                    <a:pt x="2990" y="98"/>
                  </a:lnTo>
                  <a:lnTo>
                    <a:pt x="3007" y="115"/>
                  </a:lnTo>
                  <a:lnTo>
                    <a:pt x="2966" y="115"/>
                  </a:lnTo>
                  <a:lnTo>
                    <a:pt x="2966" y="180"/>
                  </a:lnTo>
                  <a:lnTo>
                    <a:pt x="3009" y="165"/>
                  </a:lnTo>
                  <a:lnTo>
                    <a:pt x="3009" y="170"/>
                  </a:lnTo>
                  <a:cubicBezTo>
                    <a:pt x="2985" y="182"/>
                    <a:pt x="2959" y="194"/>
                    <a:pt x="2932" y="208"/>
                  </a:cubicBezTo>
                  <a:lnTo>
                    <a:pt x="2923" y="216"/>
                  </a:lnTo>
                  <a:lnTo>
                    <a:pt x="2911" y="196"/>
                  </a:lnTo>
                  <a:cubicBezTo>
                    <a:pt x="2932" y="192"/>
                    <a:pt x="2947" y="187"/>
                    <a:pt x="2954" y="184"/>
                  </a:cubicBezTo>
                  <a:lnTo>
                    <a:pt x="2954" y="115"/>
                  </a:lnTo>
                  <a:lnTo>
                    <a:pt x="2949" y="115"/>
                  </a:lnTo>
                  <a:cubicBezTo>
                    <a:pt x="2940" y="115"/>
                    <a:pt x="2932" y="117"/>
                    <a:pt x="2923" y="120"/>
                  </a:cubicBezTo>
                  <a:lnTo>
                    <a:pt x="2916" y="110"/>
                  </a:lnTo>
                  <a:lnTo>
                    <a:pt x="2954" y="110"/>
                  </a:lnTo>
                  <a:lnTo>
                    <a:pt x="2954" y="47"/>
                  </a:lnTo>
                  <a:lnTo>
                    <a:pt x="2947" y="47"/>
                  </a:lnTo>
                  <a:cubicBezTo>
                    <a:pt x="2937" y="47"/>
                    <a:pt x="2930" y="47"/>
                    <a:pt x="2923" y="50"/>
                  </a:cubicBezTo>
                  <a:lnTo>
                    <a:pt x="2913" y="40"/>
                  </a:lnTo>
                  <a:lnTo>
                    <a:pt x="2978" y="40"/>
                  </a:lnTo>
                  <a:lnTo>
                    <a:pt x="2990" y="28"/>
                  </a:lnTo>
                  <a:close/>
                  <a:moveTo>
                    <a:pt x="3249" y="26"/>
                  </a:moveTo>
                  <a:lnTo>
                    <a:pt x="3249" y="55"/>
                  </a:lnTo>
                  <a:lnTo>
                    <a:pt x="3340" y="55"/>
                  </a:lnTo>
                  <a:lnTo>
                    <a:pt x="3340" y="26"/>
                  </a:lnTo>
                  <a:lnTo>
                    <a:pt x="3249" y="26"/>
                  </a:lnTo>
                  <a:close/>
                  <a:moveTo>
                    <a:pt x="3014" y="19"/>
                  </a:moveTo>
                  <a:lnTo>
                    <a:pt x="3026" y="28"/>
                  </a:lnTo>
                  <a:lnTo>
                    <a:pt x="3112" y="28"/>
                  </a:lnTo>
                  <a:lnTo>
                    <a:pt x="3120" y="19"/>
                  </a:lnTo>
                  <a:lnTo>
                    <a:pt x="3134" y="31"/>
                  </a:lnTo>
                  <a:lnTo>
                    <a:pt x="3127" y="38"/>
                  </a:lnTo>
                  <a:lnTo>
                    <a:pt x="3127" y="86"/>
                  </a:lnTo>
                  <a:cubicBezTo>
                    <a:pt x="3127" y="107"/>
                    <a:pt x="3127" y="124"/>
                    <a:pt x="3127" y="136"/>
                  </a:cubicBezTo>
                  <a:lnTo>
                    <a:pt x="3115" y="143"/>
                  </a:lnTo>
                  <a:lnTo>
                    <a:pt x="3115" y="132"/>
                  </a:lnTo>
                  <a:lnTo>
                    <a:pt x="3076" y="132"/>
                  </a:lnTo>
                  <a:lnTo>
                    <a:pt x="3076" y="175"/>
                  </a:lnTo>
                  <a:lnTo>
                    <a:pt x="3107" y="175"/>
                  </a:lnTo>
                  <a:lnTo>
                    <a:pt x="3120" y="163"/>
                  </a:lnTo>
                  <a:lnTo>
                    <a:pt x="3136" y="182"/>
                  </a:lnTo>
                  <a:lnTo>
                    <a:pt x="3076" y="182"/>
                  </a:lnTo>
                  <a:lnTo>
                    <a:pt x="3076" y="225"/>
                  </a:lnTo>
                  <a:lnTo>
                    <a:pt x="3120" y="225"/>
                  </a:lnTo>
                  <a:lnTo>
                    <a:pt x="3134" y="211"/>
                  </a:lnTo>
                  <a:lnTo>
                    <a:pt x="3153" y="230"/>
                  </a:lnTo>
                  <a:lnTo>
                    <a:pt x="3011" y="230"/>
                  </a:lnTo>
                  <a:cubicBezTo>
                    <a:pt x="3004" y="230"/>
                    <a:pt x="2995" y="232"/>
                    <a:pt x="2987" y="232"/>
                  </a:cubicBezTo>
                  <a:lnTo>
                    <a:pt x="2978" y="225"/>
                  </a:lnTo>
                  <a:lnTo>
                    <a:pt x="3064" y="225"/>
                  </a:lnTo>
                  <a:lnTo>
                    <a:pt x="3064" y="182"/>
                  </a:lnTo>
                  <a:lnTo>
                    <a:pt x="3043" y="182"/>
                  </a:lnTo>
                  <a:cubicBezTo>
                    <a:pt x="3033" y="182"/>
                    <a:pt x="3026" y="182"/>
                    <a:pt x="3019" y="184"/>
                  </a:cubicBezTo>
                  <a:lnTo>
                    <a:pt x="3009" y="175"/>
                  </a:lnTo>
                  <a:lnTo>
                    <a:pt x="3064" y="175"/>
                  </a:lnTo>
                  <a:lnTo>
                    <a:pt x="3064" y="132"/>
                  </a:lnTo>
                  <a:lnTo>
                    <a:pt x="3026" y="132"/>
                  </a:lnTo>
                  <a:lnTo>
                    <a:pt x="3026" y="141"/>
                  </a:lnTo>
                  <a:lnTo>
                    <a:pt x="3014" y="146"/>
                  </a:lnTo>
                  <a:cubicBezTo>
                    <a:pt x="3014" y="124"/>
                    <a:pt x="3014" y="103"/>
                    <a:pt x="3014" y="83"/>
                  </a:cubicBezTo>
                  <a:cubicBezTo>
                    <a:pt x="3014" y="62"/>
                    <a:pt x="3014" y="40"/>
                    <a:pt x="3014" y="19"/>
                  </a:cubicBezTo>
                  <a:moveTo>
                    <a:pt x="1725" y="14"/>
                  </a:moveTo>
                  <a:lnTo>
                    <a:pt x="1740" y="23"/>
                  </a:lnTo>
                  <a:lnTo>
                    <a:pt x="1778" y="23"/>
                  </a:lnTo>
                  <a:lnTo>
                    <a:pt x="1785" y="14"/>
                  </a:lnTo>
                  <a:lnTo>
                    <a:pt x="1802" y="26"/>
                  </a:lnTo>
                  <a:lnTo>
                    <a:pt x="1792" y="33"/>
                  </a:lnTo>
                  <a:cubicBezTo>
                    <a:pt x="1792" y="57"/>
                    <a:pt x="1795" y="74"/>
                    <a:pt x="1795" y="81"/>
                  </a:cubicBezTo>
                  <a:lnTo>
                    <a:pt x="1780" y="86"/>
                  </a:lnTo>
                  <a:lnTo>
                    <a:pt x="1780" y="76"/>
                  </a:lnTo>
                  <a:lnTo>
                    <a:pt x="1740" y="76"/>
                  </a:lnTo>
                  <a:lnTo>
                    <a:pt x="1740" y="83"/>
                  </a:lnTo>
                  <a:lnTo>
                    <a:pt x="1725" y="88"/>
                  </a:lnTo>
                  <a:cubicBezTo>
                    <a:pt x="1725" y="76"/>
                    <a:pt x="1727" y="64"/>
                    <a:pt x="1727" y="52"/>
                  </a:cubicBezTo>
                  <a:cubicBezTo>
                    <a:pt x="1727" y="38"/>
                    <a:pt x="1725" y="26"/>
                    <a:pt x="1725" y="14"/>
                  </a:cubicBezTo>
                  <a:moveTo>
                    <a:pt x="1624" y="14"/>
                  </a:moveTo>
                  <a:lnTo>
                    <a:pt x="1639" y="23"/>
                  </a:lnTo>
                  <a:lnTo>
                    <a:pt x="1680" y="23"/>
                  </a:lnTo>
                  <a:lnTo>
                    <a:pt x="1687" y="14"/>
                  </a:lnTo>
                  <a:lnTo>
                    <a:pt x="1704" y="28"/>
                  </a:lnTo>
                  <a:lnTo>
                    <a:pt x="1694" y="33"/>
                  </a:lnTo>
                  <a:cubicBezTo>
                    <a:pt x="1694" y="60"/>
                    <a:pt x="1694" y="76"/>
                    <a:pt x="1694" y="83"/>
                  </a:cubicBezTo>
                  <a:lnTo>
                    <a:pt x="1680" y="88"/>
                  </a:lnTo>
                  <a:lnTo>
                    <a:pt x="1680" y="76"/>
                  </a:lnTo>
                  <a:lnTo>
                    <a:pt x="1639" y="76"/>
                  </a:lnTo>
                  <a:lnTo>
                    <a:pt x="1639" y="86"/>
                  </a:lnTo>
                  <a:lnTo>
                    <a:pt x="1624" y="93"/>
                  </a:lnTo>
                  <a:cubicBezTo>
                    <a:pt x="1624" y="81"/>
                    <a:pt x="1624" y="67"/>
                    <a:pt x="1624" y="52"/>
                  </a:cubicBezTo>
                  <a:cubicBezTo>
                    <a:pt x="1624" y="40"/>
                    <a:pt x="1624" y="26"/>
                    <a:pt x="1624" y="14"/>
                  </a:cubicBezTo>
                  <a:moveTo>
                    <a:pt x="868" y="14"/>
                  </a:moveTo>
                  <a:lnTo>
                    <a:pt x="883" y="23"/>
                  </a:lnTo>
                  <a:lnTo>
                    <a:pt x="933" y="23"/>
                  </a:lnTo>
                  <a:lnTo>
                    <a:pt x="943" y="16"/>
                  </a:lnTo>
                  <a:lnTo>
                    <a:pt x="955" y="28"/>
                  </a:lnTo>
                  <a:lnTo>
                    <a:pt x="947" y="36"/>
                  </a:lnTo>
                  <a:lnTo>
                    <a:pt x="947" y="124"/>
                  </a:lnTo>
                  <a:cubicBezTo>
                    <a:pt x="947" y="139"/>
                    <a:pt x="947" y="151"/>
                    <a:pt x="947" y="165"/>
                  </a:cubicBezTo>
                  <a:lnTo>
                    <a:pt x="936" y="172"/>
                  </a:lnTo>
                  <a:lnTo>
                    <a:pt x="936" y="31"/>
                  </a:lnTo>
                  <a:lnTo>
                    <a:pt x="883" y="31"/>
                  </a:lnTo>
                  <a:lnTo>
                    <a:pt x="883" y="172"/>
                  </a:lnTo>
                  <a:lnTo>
                    <a:pt x="868" y="180"/>
                  </a:lnTo>
                  <a:cubicBezTo>
                    <a:pt x="868" y="167"/>
                    <a:pt x="868" y="141"/>
                    <a:pt x="868" y="100"/>
                  </a:cubicBezTo>
                  <a:cubicBezTo>
                    <a:pt x="868" y="60"/>
                    <a:pt x="868" y="31"/>
                    <a:pt x="868" y="14"/>
                  </a:cubicBezTo>
                  <a:moveTo>
                    <a:pt x="3830" y="14"/>
                  </a:moveTo>
                  <a:lnTo>
                    <a:pt x="3849" y="33"/>
                  </a:lnTo>
                  <a:lnTo>
                    <a:pt x="3777" y="33"/>
                  </a:lnTo>
                  <a:lnTo>
                    <a:pt x="3794" y="45"/>
                  </a:lnTo>
                  <a:cubicBezTo>
                    <a:pt x="3787" y="47"/>
                    <a:pt x="3777" y="52"/>
                    <a:pt x="3770" y="62"/>
                  </a:cubicBezTo>
                  <a:cubicBezTo>
                    <a:pt x="3760" y="74"/>
                    <a:pt x="3748" y="83"/>
                    <a:pt x="3736" y="93"/>
                  </a:cubicBezTo>
                  <a:lnTo>
                    <a:pt x="3820" y="93"/>
                  </a:lnTo>
                  <a:cubicBezTo>
                    <a:pt x="3813" y="83"/>
                    <a:pt x="3806" y="72"/>
                    <a:pt x="3796" y="62"/>
                  </a:cubicBezTo>
                  <a:lnTo>
                    <a:pt x="3799" y="60"/>
                  </a:lnTo>
                  <a:cubicBezTo>
                    <a:pt x="3827" y="79"/>
                    <a:pt x="3844" y="93"/>
                    <a:pt x="3844" y="100"/>
                  </a:cubicBezTo>
                  <a:cubicBezTo>
                    <a:pt x="3847" y="105"/>
                    <a:pt x="3844" y="112"/>
                    <a:pt x="3842" y="115"/>
                  </a:cubicBezTo>
                  <a:cubicBezTo>
                    <a:pt x="3837" y="117"/>
                    <a:pt x="3835" y="120"/>
                    <a:pt x="3835" y="120"/>
                  </a:cubicBezTo>
                  <a:cubicBezTo>
                    <a:pt x="3832" y="120"/>
                    <a:pt x="3832" y="120"/>
                    <a:pt x="3832" y="115"/>
                  </a:cubicBezTo>
                  <a:cubicBezTo>
                    <a:pt x="3830" y="110"/>
                    <a:pt x="3825" y="105"/>
                    <a:pt x="3823" y="98"/>
                  </a:cubicBezTo>
                  <a:cubicBezTo>
                    <a:pt x="3806" y="98"/>
                    <a:pt x="3791" y="100"/>
                    <a:pt x="3777" y="100"/>
                  </a:cubicBezTo>
                  <a:lnTo>
                    <a:pt x="3794" y="110"/>
                  </a:lnTo>
                  <a:lnTo>
                    <a:pt x="3787" y="117"/>
                  </a:lnTo>
                  <a:lnTo>
                    <a:pt x="3787" y="151"/>
                  </a:lnTo>
                  <a:lnTo>
                    <a:pt x="3813" y="151"/>
                  </a:lnTo>
                  <a:lnTo>
                    <a:pt x="3825" y="136"/>
                  </a:lnTo>
                  <a:lnTo>
                    <a:pt x="3844" y="156"/>
                  </a:lnTo>
                  <a:lnTo>
                    <a:pt x="3787" y="156"/>
                  </a:lnTo>
                  <a:lnTo>
                    <a:pt x="3787" y="206"/>
                  </a:lnTo>
                  <a:lnTo>
                    <a:pt x="3844" y="194"/>
                  </a:lnTo>
                  <a:lnTo>
                    <a:pt x="3847" y="199"/>
                  </a:lnTo>
                  <a:cubicBezTo>
                    <a:pt x="3767" y="220"/>
                    <a:pt x="3724" y="232"/>
                    <a:pt x="3720" y="240"/>
                  </a:cubicBezTo>
                  <a:lnTo>
                    <a:pt x="3707" y="218"/>
                  </a:lnTo>
                  <a:cubicBezTo>
                    <a:pt x="3720" y="216"/>
                    <a:pt x="3741" y="213"/>
                    <a:pt x="3772" y="208"/>
                  </a:cubicBezTo>
                  <a:lnTo>
                    <a:pt x="3772" y="156"/>
                  </a:lnTo>
                  <a:lnTo>
                    <a:pt x="3731" y="156"/>
                  </a:lnTo>
                  <a:lnTo>
                    <a:pt x="3720" y="158"/>
                  </a:lnTo>
                  <a:lnTo>
                    <a:pt x="3712" y="151"/>
                  </a:lnTo>
                  <a:lnTo>
                    <a:pt x="3772" y="151"/>
                  </a:lnTo>
                  <a:lnTo>
                    <a:pt x="3772" y="100"/>
                  </a:lnTo>
                  <a:cubicBezTo>
                    <a:pt x="3746" y="105"/>
                    <a:pt x="3731" y="107"/>
                    <a:pt x="3727" y="112"/>
                  </a:cubicBezTo>
                  <a:lnTo>
                    <a:pt x="3717" y="93"/>
                  </a:lnTo>
                  <a:cubicBezTo>
                    <a:pt x="3727" y="93"/>
                    <a:pt x="3736" y="86"/>
                    <a:pt x="3748" y="74"/>
                  </a:cubicBezTo>
                  <a:cubicBezTo>
                    <a:pt x="3758" y="60"/>
                    <a:pt x="3765" y="47"/>
                    <a:pt x="3772" y="33"/>
                  </a:cubicBezTo>
                  <a:lnTo>
                    <a:pt x="3746" y="33"/>
                  </a:lnTo>
                  <a:cubicBezTo>
                    <a:pt x="3736" y="33"/>
                    <a:pt x="3729" y="33"/>
                    <a:pt x="3722" y="36"/>
                  </a:cubicBezTo>
                  <a:lnTo>
                    <a:pt x="3712" y="26"/>
                  </a:lnTo>
                  <a:lnTo>
                    <a:pt x="3816" y="26"/>
                  </a:lnTo>
                  <a:lnTo>
                    <a:pt x="3830" y="14"/>
                  </a:lnTo>
                  <a:close/>
                  <a:moveTo>
                    <a:pt x="2227" y="12"/>
                  </a:moveTo>
                  <a:lnTo>
                    <a:pt x="2244" y="21"/>
                  </a:lnTo>
                  <a:lnTo>
                    <a:pt x="2306" y="21"/>
                  </a:lnTo>
                  <a:lnTo>
                    <a:pt x="2313" y="12"/>
                  </a:lnTo>
                  <a:lnTo>
                    <a:pt x="2327" y="26"/>
                  </a:lnTo>
                  <a:lnTo>
                    <a:pt x="2320" y="33"/>
                  </a:lnTo>
                  <a:cubicBezTo>
                    <a:pt x="2320" y="43"/>
                    <a:pt x="2318" y="52"/>
                    <a:pt x="2318" y="62"/>
                  </a:cubicBezTo>
                  <a:cubicBezTo>
                    <a:pt x="2318" y="74"/>
                    <a:pt x="2316" y="81"/>
                    <a:pt x="2313" y="86"/>
                  </a:cubicBezTo>
                  <a:cubicBezTo>
                    <a:pt x="2308" y="91"/>
                    <a:pt x="2304" y="96"/>
                    <a:pt x="2294" y="100"/>
                  </a:cubicBezTo>
                  <a:cubicBezTo>
                    <a:pt x="2289" y="91"/>
                    <a:pt x="2282" y="86"/>
                    <a:pt x="2270" y="81"/>
                  </a:cubicBezTo>
                  <a:lnTo>
                    <a:pt x="2270" y="76"/>
                  </a:lnTo>
                  <a:cubicBezTo>
                    <a:pt x="2280" y="79"/>
                    <a:pt x="2287" y="79"/>
                    <a:pt x="2291" y="79"/>
                  </a:cubicBezTo>
                  <a:cubicBezTo>
                    <a:pt x="2294" y="79"/>
                    <a:pt x="2299" y="79"/>
                    <a:pt x="2299" y="79"/>
                  </a:cubicBezTo>
                  <a:cubicBezTo>
                    <a:pt x="2301" y="76"/>
                    <a:pt x="2304" y="72"/>
                    <a:pt x="2304" y="62"/>
                  </a:cubicBezTo>
                  <a:cubicBezTo>
                    <a:pt x="2304" y="52"/>
                    <a:pt x="2306" y="43"/>
                    <a:pt x="2306" y="28"/>
                  </a:cubicBezTo>
                  <a:lnTo>
                    <a:pt x="2241" y="28"/>
                  </a:lnTo>
                  <a:lnTo>
                    <a:pt x="2241" y="110"/>
                  </a:lnTo>
                  <a:lnTo>
                    <a:pt x="2313" y="110"/>
                  </a:lnTo>
                  <a:lnTo>
                    <a:pt x="2320" y="100"/>
                  </a:lnTo>
                  <a:lnTo>
                    <a:pt x="2337" y="117"/>
                  </a:lnTo>
                  <a:lnTo>
                    <a:pt x="2327" y="122"/>
                  </a:lnTo>
                  <a:cubicBezTo>
                    <a:pt x="2318" y="148"/>
                    <a:pt x="2308" y="167"/>
                    <a:pt x="2299" y="180"/>
                  </a:cubicBezTo>
                  <a:cubicBezTo>
                    <a:pt x="2318" y="201"/>
                    <a:pt x="2337" y="211"/>
                    <a:pt x="2359" y="216"/>
                  </a:cubicBezTo>
                  <a:lnTo>
                    <a:pt x="2359" y="218"/>
                  </a:lnTo>
                  <a:cubicBezTo>
                    <a:pt x="2347" y="220"/>
                    <a:pt x="2340" y="225"/>
                    <a:pt x="2337" y="230"/>
                  </a:cubicBezTo>
                  <a:cubicBezTo>
                    <a:pt x="2320" y="220"/>
                    <a:pt x="2306" y="206"/>
                    <a:pt x="2291" y="189"/>
                  </a:cubicBezTo>
                  <a:cubicBezTo>
                    <a:pt x="2277" y="206"/>
                    <a:pt x="2260" y="218"/>
                    <a:pt x="2241" y="230"/>
                  </a:cubicBezTo>
                  <a:lnTo>
                    <a:pt x="2241" y="237"/>
                  </a:lnTo>
                  <a:lnTo>
                    <a:pt x="2227" y="244"/>
                  </a:lnTo>
                  <a:cubicBezTo>
                    <a:pt x="2227" y="220"/>
                    <a:pt x="2227" y="199"/>
                    <a:pt x="2227" y="184"/>
                  </a:cubicBezTo>
                  <a:lnTo>
                    <a:pt x="2227" y="62"/>
                  </a:lnTo>
                  <a:cubicBezTo>
                    <a:pt x="2227" y="45"/>
                    <a:pt x="2227" y="28"/>
                    <a:pt x="2227" y="12"/>
                  </a:cubicBezTo>
                  <a:moveTo>
                    <a:pt x="1171" y="12"/>
                  </a:moveTo>
                  <a:lnTo>
                    <a:pt x="1187" y="21"/>
                  </a:lnTo>
                  <a:lnTo>
                    <a:pt x="1250" y="21"/>
                  </a:lnTo>
                  <a:lnTo>
                    <a:pt x="1257" y="12"/>
                  </a:lnTo>
                  <a:lnTo>
                    <a:pt x="1271" y="26"/>
                  </a:lnTo>
                  <a:lnTo>
                    <a:pt x="1264" y="33"/>
                  </a:lnTo>
                  <a:cubicBezTo>
                    <a:pt x="1264" y="43"/>
                    <a:pt x="1262" y="52"/>
                    <a:pt x="1262" y="62"/>
                  </a:cubicBezTo>
                  <a:cubicBezTo>
                    <a:pt x="1262" y="74"/>
                    <a:pt x="1260" y="81"/>
                    <a:pt x="1257" y="86"/>
                  </a:cubicBezTo>
                  <a:cubicBezTo>
                    <a:pt x="1252" y="91"/>
                    <a:pt x="1247" y="96"/>
                    <a:pt x="1238" y="100"/>
                  </a:cubicBezTo>
                  <a:cubicBezTo>
                    <a:pt x="1233" y="91"/>
                    <a:pt x="1226" y="86"/>
                    <a:pt x="1214" y="81"/>
                  </a:cubicBezTo>
                  <a:lnTo>
                    <a:pt x="1214" y="76"/>
                  </a:lnTo>
                  <a:cubicBezTo>
                    <a:pt x="1224" y="79"/>
                    <a:pt x="1231" y="79"/>
                    <a:pt x="1236" y="79"/>
                  </a:cubicBezTo>
                  <a:cubicBezTo>
                    <a:pt x="1238" y="79"/>
                    <a:pt x="1243" y="79"/>
                    <a:pt x="1243" y="79"/>
                  </a:cubicBezTo>
                  <a:cubicBezTo>
                    <a:pt x="1245" y="76"/>
                    <a:pt x="1247" y="72"/>
                    <a:pt x="1247" y="62"/>
                  </a:cubicBezTo>
                  <a:cubicBezTo>
                    <a:pt x="1247" y="52"/>
                    <a:pt x="1250" y="43"/>
                    <a:pt x="1250" y="28"/>
                  </a:cubicBezTo>
                  <a:lnTo>
                    <a:pt x="1185" y="28"/>
                  </a:lnTo>
                  <a:lnTo>
                    <a:pt x="1185" y="110"/>
                  </a:lnTo>
                  <a:lnTo>
                    <a:pt x="1257" y="110"/>
                  </a:lnTo>
                  <a:lnTo>
                    <a:pt x="1264" y="100"/>
                  </a:lnTo>
                  <a:lnTo>
                    <a:pt x="1281" y="117"/>
                  </a:lnTo>
                  <a:lnTo>
                    <a:pt x="1271" y="122"/>
                  </a:lnTo>
                  <a:cubicBezTo>
                    <a:pt x="1262" y="148"/>
                    <a:pt x="1252" y="167"/>
                    <a:pt x="1243" y="180"/>
                  </a:cubicBezTo>
                  <a:cubicBezTo>
                    <a:pt x="1262" y="201"/>
                    <a:pt x="1281" y="211"/>
                    <a:pt x="1303" y="216"/>
                  </a:cubicBezTo>
                  <a:lnTo>
                    <a:pt x="1303" y="218"/>
                  </a:lnTo>
                  <a:cubicBezTo>
                    <a:pt x="1291" y="220"/>
                    <a:pt x="1284" y="225"/>
                    <a:pt x="1281" y="230"/>
                  </a:cubicBezTo>
                  <a:cubicBezTo>
                    <a:pt x="1264" y="220"/>
                    <a:pt x="1250" y="206"/>
                    <a:pt x="1236" y="189"/>
                  </a:cubicBezTo>
                  <a:cubicBezTo>
                    <a:pt x="1221" y="206"/>
                    <a:pt x="1204" y="218"/>
                    <a:pt x="1185" y="230"/>
                  </a:cubicBezTo>
                  <a:lnTo>
                    <a:pt x="1185" y="237"/>
                  </a:lnTo>
                  <a:lnTo>
                    <a:pt x="1171" y="244"/>
                  </a:lnTo>
                  <a:cubicBezTo>
                    <a:pt x="1171" y="220"/>
                    <a:pt x="1171" y="199"/>
                    <a:pt x="1171" y="184"/>
                  </a:cubicBezTo>
                  <a:lnTo>
                    <a:pt x="1171" y="62"/>
                  </a:lnTo>
                  <a:cubicBezTo>
                    <a:pt x="1171" y="45"/>
                    <a:pt x="1171" y="28"/>
                    <a:pt x="1171" y="12"/>
                  </a:cubicBezTo>
                  <a:moveTo>
                    <a:pt x="818" y="12"/>
                  </a:moveTo>
                  <a:cubicBezTo>
                    <a:pt x="837" y="21"/>
                    <a:pt x="847" y="28"/>
                    <a:pt x="849" y="36"/>
                  </a:cubicBezTo>
                  <a:cubicBezTo>
                    <a:pt x="851" y="40"/>
                    <a:pt x="851" y="45"/>
                    <a:pt x="849" y="47"/>
                  </a:cubicBezTo>
                  <a:cubicBezTo>
                    <a:pt x="847" y="52"/>
                    <a:pt x="844" y="52"/>
                    <a:pt x="842" y="52"/>
                  </a:cubicBezTo>
                  <a:cubicBezTo>
                    <a:pt x="840" y="52"/>
                    <a:pt x="837" y="50"/>
                    <a:pt x="835" y="43"/>
                  </a:cubicBezTo>
                  <a:cubicBezTo>
                    <a:pt x="832" y="33"/>
                    <a:pt x="825" y="23"/>
                    <a:pt x="818" y="14"/>
                  </a:cubicBezTo>
                  <a:lnTo>
                    <a:pt x="818" y="12"/>
                  </a:lnTo>
                  <a:close/>
                  <a:moveTo>
                    <a:pt x="3647" y="9"/>
                  </a:moveTo>
                  <a:lnTo>
                    <a:pt x="3669" y="31"/>
                  </a:lnTo>
                  <a:lnTo>
                    <a:pt x="3571" y="31"/>
                  </a:lnTo>
                  <a:cubicBezTo>
                    <a:pt x="3564" y="38"/>
                    <a:pt x="3561" y="43"/>
                    <a:pt x="3559" y="47"/>
                  </a:cubicBezTo>
                  <a:lnTo>
                    <a:pt x="3573" y="55"/>
                  </a:lnTo>
                  <a:lnTo>
                    <a:pt x="3566" y="62"/>
                  </a:lnTo>
                  <a:lnTo>
                    <a:pt x="3566" y="103"/>
                  </a:lnTo>
                  <a:cubicBezTo>
                    <a:pt x="3566" y="112"/>
                    <a:pt x="3566" y="120"/>
                    <a:pt x="3568" y="129"/>
                  </a:cubicBezTo>
                  <a:lnTo>
                    <a:pt x="3549" y="134"/>
                  </a:lnTo>
                  <a:cubicBezTo>
                    <a:pt x="3551" y="112"/>
                    <a:pt x="3551" y="96"/>
                    <a:pt x="3551" y="86"/>
                  </a:cubicBezTo>
                  <a:lnTo>
                    <a:pt x="3551" y="55"/>
                  </a:lnTo>
                  <a:cubicBezTo>
                    <a:pt x="3535" y="74"/>
                    <a:pt x="3520" y="88"/>
                    <a:pt x="3501" y="100"/>
                  </a:cubicBezTo>
                  <a:cubicBezTo>
                    <a:pt x="3484" y="112"/>
                    <a:pt x="3465" y="122"/>
                    <a:pt x="3446" y="129"/>
                  </a:cubicBezTo>
                  <a:lnTo>
                    <a:pt x="3444" y="124"/>
                  </a:lnTo>
                  <a:cubicBezTo>
                    <a:pt x="3465" y="115"/>
                    <a:pt x="3484" y="100"/>
                    <a:pt x="3501" y="86"/>
                  </a:cubicBezTo>
                  <a:cubicBezTo>
                    <a:pt x="3520" y="72"/>
                    <a:pt x="3537" y="52"/>
                    <a:pt x="3551" y="31"/>
                  </a:cubicBezTo>
                  <a:lnTo>
                    <a:pt x="3482" y="31"/>
                  </a:lnTo>
                  <a:cubicBezTo>
                    <a:pt x="3475" y="31"/>
                    <a:pt x="3467" y="33"/>
                    <a:pt x="3460" y="33"/>
                  </a:cubicBezTo>
                  <a:lnTo>
                    <a:pt x="3451" y="26"/>
                  </a:lnTo>
                  <a:lnTo>
                    <a:pt x="3633" y="26"/>
                  </a:lnTo>
                  <a:lnTo>
                    <a:pt x="3647" y="9"/>
                  </a:lnTo>
                  <a:close/>
                  <a:moveTo>
                    <a:pt x="1007" y="9"/>
                  </a:moveTo>
                  <a:lnTo>
                    <a:pt x="1029" y="19"/>
                  </a:lnTo>
                  <a:lnTo>
                    <a:pt x="1022" y="26"/>
                  </a:lnTo>
                  <a:lnTo>
                    <a:pt x="1022" y="218"/>
                  </a:lnTo>
                  <a:cubicBezTo>
                    <a:pt x="1022" y="225"/>
                    <a:pt x="1020" y="232"/>
                    <a:pt x="1017" y="235"/>
                  </a:cubicBezTo>
                  <a:cubicBezTo>
                    <a:pt x="1015" y="240"/>
                    <a:pt x="1007" y="242"/>
                    <a:pt x="1000" y="247"/>
                  </a:cubicBezTo>
                  <a:cubicBezTo>
                    <a:pt x="996" y="235"/>
                    <a:pt x="986" y="227"/>
                    <a:pt x="969" y="223"/>
                  </a:cubicBezTo>
                  <a:lnTo>
                    <a:pt x="969" y="218"/>
                  </a:lnTo>
                  <a:cubicBezTo>
                    <a:pt x="988" y="223"/>
                    <a:pt x="998" y="223"/>
                    <a:pt x="1003" y="223"/>
                  </a:cubicBezTo>
                  <a:cubicBezTo>
                    <a:pt x="1005" y="223"/>
                    <a:pt x="1007" y="220"/>
                    <a:pt x="1007" y="216"/>
                  </a:cubicBezTo>
                  <a:lnTo>
                    <a:pt x="1007" y="55"/>
                  </a:lnTo>
                  <a:cubicBezTo>
                    <a:pt x="1007" y="36"/>
                    <a:pt x="1007" y="19"/>
                    <a:pt x="1007" y="9"/>
                  </a:cubicBezTo>
                  <a:moveTo>
                    <a:pt x="3347" y="9"/>
                  </a:moveTo>
                  <a:lnTo>
                    <a:pt x="3362" y="21"/>
                  </a:lnTo>
                  <a:lnTo>
                    <a:pt x="3355" y="28"/>
                  </a:lnTo>
                  <a:cubicBezTo>
                    <a:pt x="3355" y="67"/>
                    <a:pt x="3355" y="93"/>
                    <a:pt x="3355" y="103"/>
                  </a:cubicBezTo>
                  <a:lnTo>
                    <a:pt x="3340" y="112"/>
                  </a:lnTo>
                  <a:lnTo>
                    <a:pt x="3340" y="98"/>
                  </a:lnTo>
                  <a:lnTo>
                    <a:pt x="3249" y="98"/>
                  </a:lnTo>
                  <a:lnTo>
                    <a:pt x="3249" y="107"/>
                  </a:lnTo>
                  <a:lnTo>
                    <a:pt x="3235" y="115"/>
                  </a:lnTo>
                  <a:cubicBezTo>
                    <a:pt x="3235" y="96"/>
                    <a:pt x="3235" y="79"/>
                    <a:pt x="3235" y="62"/>
                  </a:cubicBezTo>
                  <a:cubicBezTo>
                    <a:pt x="3235" y="45"/>
                    <a:pt x="3235" y="28"/>
                    <a:pt x="3235" y="9"/>
                  </a:cubicBezTo>
                  <a:lnTo>
                    <a:pt x="3251" y="19"/>
                  </a:lnTo>
                  <a:lnTo>
                    <a:pt x="3338" y="19"/>
                  </a:lnTo>
                  <a:lnTo>
                    <a:pt x="3347" y="9"/>
                  </a:lnTo>
                  <a:close/>
                  <a:moveTo>
                    <a:pt x="3911" y="7"/>
                  </a:moveTo>
                  <a:lnTo>
                    <a:pt x="3936" y="19"/>
                  </a:lnTo>
                  <a:lnTo>
                    <a:pt x="3926" y="26"/>
                  </a:lnTo>
                  <a:lnTo>
                    <a:pt x="3926" y="213"/>
                  </a:lnTo>
                  <a:cubicBezTo>
                    <a:pt x="3928" y="230"/>
                    <a:pt x="3921" y="242"/>
                    <a:pt x="3904" y="247"/>
                  </a:cubicBezTo>
                  <a:cubicBezTo>
                    <a:pt x="3902" y="237"/>
                    <a:pt x="3892" y="230"/>
                    <a:pt x="3871" y="225"/>
                  </a:cubicBezTo>
                  <a:lnTo>
                    <a:pt x="3871" y="218"/>
                  </a:lnTo>
                  <a:cubicBezTo>
                    <a:pt x="3880" y="220"/>
                    <a:pt x="3890" y="220"/>
                    <a:pt x="3900" y="220"/>
                  </a:cubicBezTo>
                  <a:cubicBezTo>
                    <a:pt x="3904" y="220"/>
                    <a:pt x="3907" y="220"/>
                    <a:pt x="3911" y="220"/>
                  </a:cubicBezTo>
                  <a:cubicBezTo>
                    <a:pt x="3914" y="218"/>
                    <a:pt x="3914" y="213"/>
                    <a:pt x="3914" y="203"/>
                  </a:cubicBezTo>
                  <a:lnTo>
                    <a:pt x="3914" y="43"/>
                  </a:lnTo>
                  <a:cubicBezTo>
                    <a:pt x="3914" y="33"/>
                    <a:pt x="3914" y="21"/>
                    <a:pt x="3911" y="7"/>
                  </a:cubicBezTo>
                  <a:moveTo>
                    <a:pt x="2164" y="7"/>
                  </a:moveTo>
                  <a:lnTo>
                    <a:pt x="2188" y="19"/>
                  </a:lnTo>
                  <a:lnTo>
                    <a:pt x="2179" y="26"/>
                  </a:lnTo>
                  <a:lnTo>
                    <a:pt x="2179" y="67"/>
                  </a:lnTo>
                  <a:lnTo>
                    <a:pt x="2193" y="67"/>
                  </a:lnTo>
                  <a:lnTo>
                    <a:pt x="2203" y="55"/>
                  </a:lnTo>
                  <a:lnTo>
                    <a:pt x="2222" y="74"/>
                  </a:lnTo>
                  <a:lnTo>
                    <a:pt x="2179" y="74"/>
                  </a:lnTo>
                  <a:lnTo>
                    <a:pt x="2179" y="122"/>
                  </a:lnTo>
                  <a:lnTo>
                    <a:pt x="2217" y="107"/>
                  </a:lnTo>
                  <a:lnTo>
                    <a:pt x="2217" y="110"/>
                  </a:lnTo>
                  <a:lnTo>
                    <a:pt x="2179" y="132"/>
                  </a:lnTo>
                  <a:lnTo>
                    <a:pt x="2179" y="223"/>
                  </a:lnTo>
                  <a:cubicBezTo>
                    <a:pt x="2179" y="235"/>
                    <a:pt x="2171" y="242"/>
                    <a:pt x="2157" y="247"/>
                  </a:cubicBezTo>
                  <a:cubicBezTo>
                    <a:pt x="2157" y="240"/>
                    <a:pt x="2145" y="232"/>
                    <a:pt x="2126" y="225"/>
                  </a:cubicBezTo>
                  <a:lnTo>
                    <a:pt x="2126" y="220"/>
                  </a:lnTo>
                  <a:cubicBezTo>
                    <a:pt x="2143" y="223"/>
                    <a:pt x="2152" y="225"/>
                    <a:pt x="2157" y="225"/>
                  </a:cubicBezTo>
                  <a:cubicBezTo>
                    <a:pt x="2162" y="223"/>
                    <a:pt x="2164" y="218"/>
                    <a:pt x="2164" y="211"/>
                  </a:cubicBezTo>
                  <a:lnTo>
                    <a:pt x="2164" y="136"/>
                  </a:lnTo>
                  <a:cubicBezTo>
                    <a:pt x="2143" y="148"/>
                    <a:pt x="2131" y="156"/>
                    <a:pt x="2128" y="158"/>
                  </a:cubicBezTo>
                  <a:lnTo>
                    <a:pt x="2116" y="141"/>
                  </a:lnTo>
                  <a:cubicBezTo>
                    <a:pt x="2121" y="141"/>
                    <a:pt x="2136" y="136"/>
                    <a:pt x="2164" y="124"/>
                  </a:cubicBezTo>
                  <a:lnTo>
                    <a:pt x="2164" y="74"/>
                  </a:lnTo>
                  <a:lnTo>
                    <a:pt x="2136" y="74"/>
                  </a:lnTo>
                  <a:lnTo>
                    <a:pt x="2124" y="76"/>
                  </a:lnTo>
                  <a:lnTo>
                    <a:pt x="2114" y="67"/>
                  </a:lnTo>
                  <a:lnTo>
                    <a:pt x="2164" y="67"/>
                  </a:lnTo>
                  <a:cubicBezTo>
                    <a:pt x="2164" y="45"/>
                    <a:pt x="2164" y="23"/>
                    <a:pt x="2164" y="7"/>
                  </a:cubicBezTo>
                  <a:moveTo>
                    <a:pt x="1108" y="7"/>
                  </a:moveTo>
                  <a:lnTo>
                    <a:pt x="1132" y="19"/>
                  </a:lnTo>
                  <a:lnTo>
                    <a:pt x="1123" y="26"/>
                  </a:lnTo>
                  <a:lnTo>
                    <a:pt x="1123" y="67"/>
                  </a:lnTo>
                  <a:lnTo>
                    <a:pt x="1137" y="67"/>
                  </a:lnTo>
                  <a:lnTo>
                    <a:pt x="1147" y="55"/>
                  </a:lnTo>
                  <a:lnTo>
                    <a:pt x="1166" y="74"/>
                  </a:lnTo>
                  <a:lnTo>
                    <a:pt x="1123" y="74"/>
                  </a:lnTo>
                  <a:lnTo>
                    <a:pt x="1123" y="122"/>
                  </a:lnTo>
                  <a:lnTo>
                    <a:pt x="1161" y="107"/>
                  </a:lnTo>
                  <a:lnTo>
                    <a:pt x="1161" y="110"/>
                  </a:lnTo>
                  <a:lnTo>
                    <a:pt x="1123" y="132"/>
                  </a:lnTo>
                  <a:lnTo>
                    <a:pt x="1123" y="223"/>
                  </a:lnTo>
                  <a:cubicBezTo>
                    <a:pt x="1123" y="235"/>
                    <a:pt x="1116" y="242"/>
                    <a:pt x="1101" y="247"/>
                  </a:cubicBezTo>
                  <a:cubicBezTo>
                    <a:pt x="1101" y="240"/>
                    <a:pt x="1089" y="232"/>
                    <a:pt x="1070" y="225"/>
                  </a:cubicBezTo>
                  <a:lnTo>
                    <a:pt x="1070" y="220"/>
                  </a:lnTo>
                  <a:cubicBezTo>
                    <a:pt x="1087" y="223"/>
                    <a:pt x="1096" y="225"/>
                    <a:pt x="1101" y="225"/>
                  </a:cubicBezTo>
                  <a:cubicBezTo>
                    <a:pt x="1106" y="223"/>
                    <a:pt x="1108" y="218"/>
                    <a:pt x="1108" y="211"/>
                  </a:cubicBezTo>
                  <a:lnTo>
                    <a:pt x="1108" y="136"/>
                  </a:lnTo>
                  <a:cubicBezTo>
                    <a:pt x="1087" y="148"/>
                    <a:pt x="1075" y="156"/>
                    <a:pt x="1072" y="158"/>
                  </a:cubicBezTo>
                  <a:lnTo>
                    <a:pt x="1060" y="141"/>
                  </a:lnTo>
                  <a:cubicBezTo>
                    <a:pt x="1065" y="141"/>
                    <a:pt x="1080" y="136"/>
                    <a:pt x="1108" y="124"/>
                  </a:cubicBezTo>
                  <a:lnTo>
                    <a:pt x="1108" y="74"/>
                  </a:lnTo>
                  <a:lnTo>
                    <a:pt x="1080" y="74"/>
                  </a:lnTo>
                  <a:lnTo>
                    <a:pt x="1067" y="76"/>
                  </a:lnTo>
                  <a:lnTo>
                    <a:pt x="1058" y="67"/>
                  </a:lnTo>
                  <a:lnTo>
                    <a:pt x="1108" y="67"/>
                  </a:lnTo>
                  <a:cubicBezTo>
                    <a:pt x="1108" y="45"/>
                    <a:pt x="1108" y="23"/>
                    <a:pt x="1108" y="7"/>
                  </a:cubicBezTo>
                  <a:moveTo>
                    <a:pt x="2006" y="7"/>
                  </a:moveTo>
                  <a:lnTo>
                    <a:pt x="2027" y="19"/>
                  </a:lnTo>
                  <a:cubicBezTo>
                    <a:pt x="2023" y="23"/>
                    <a:pt x="2016" y="38"/>
                    <a:pt x="2004" y="62"/>
                  </a:cubicBezTo>
                  <a:lnTo>
                    <a:pt x="2059" y="62"/>
                  </a:lnTo>
                  <a:lnTo>
                    <a:pt x="2071" y="50"/>
                  </a:lnTo>
                  <a:lnTo>
                    <a:pt x="2085" y="67"/>
                  </a:lnTo>
                  <a:lnTo>
                    <a:pt x="2076" y="74"/>
                  </a:lnTo>
                  <a:cubicBezTo>
                    <a:pt x="2076" y="153"/>
                    <a:pt x="2073" y="199"/>
                    <a:pt x="2071" y="211"/>
                  </a:cubicBezTo>
                  <a:cubicBezTo>
                    <a:pt x="2068" y="220"/>
                    <a:pt x="2064" y="227"/>
                    <a:pt x="2061" y="232"/>
                  </a:cubicBezTo>
                  <a:cubicBezTo>
                    <a:pt x="2056" y="237"/>
                    <a:pt x="2049" y="240"/>
                    <a:pt x="2040" y="244"/>
                  </a:cubicBezTo>
                  <a:cubicBezTo>
                    <a:pt x="2035" y="232"/>
                    <a:pt x="2025" y="225"/>
                    <a:pt x="2006" y="218"/>
                  </a:cubicBezTo>
                  <a:lnTo>
                    <a:pt x="2006" y="213"/>
                  </a:lnTo>
                  <a:cubicBezTo>
                    <a:pt x="2023" y="218"/>
                    <a:pt x="2035" y="218"/>
                    <a:pt x="2042" y="218"/>
                  </a:cubicBezTo>
                  <a:cubicBezTo>
                    <a:pt x="2049" y="218"/>
                    <a:pt x="2054" y="213"/>
                    <a:pt x="2056" y="201"/>
                  </a:cubicBezTo>
                  <a:cubicBezTo>
                    <a:pt x="2059" y="189"/>
                    <a:pt x="2059" y="146"/>
                    <a:pt x="2061" y="69"/>
                  </a:cubicBezTo>
                  <a:lnTo>
                    <a:pt x="2001" y="69"/>
                  </a:lnTo>
                  <a:cubicBezTo>
                    <a:pt x="1989" y="88"/>
                    <a:pt x="1975" y="105"/>
                    <a:pt x="1963" y="120"/>
                  </a:cubicBezTo>
                  <a:lnTo>
                    <a:pt x="1958" y="117"/>
                  </a:lnTo>
                  <a:cubicBezTo>
                    <a:pt x="1972" y="96"/>
                    <a:pt x="1984" y="76"/>
                    <a:pt x="1991" y="57"/>
                  </a:cubicBezTo>
                  <a:cubicBezTo>
                    <a:pt x="1996" y="40"/>
                    <a:pt x="2004" y="23"/>
                    <a:pt x="2006" y="7"/>
                  </a:cubicBezTo>
                  <a:moveTo>
                    <a:pt x="412" y="7"/>
                  </a:moveTo>
                  <a:lnTo>
                    <a:pt x="436" y="19"/>
                  </a:lnTo>
                  <a:lnTo>
                    <a:pt x="427" y="26"/>
                  </a:lnTo>
                  <a:lnTo>
                    <a:pt x="427" y="67"/>
                  </a:lnTo>
                  <a:lnTo>
                    <a:pt x="472" y="67"/>
                  </a:lnTo>
                  <a:lnTo>
                    <a:pt x="487" y="55"/>
                  </a:lnTo>
                  <a:lnTo>
                    <a:pt x="506" y="74"/>
                  </a:lnTo>
                  <a:lnTo>
                    <a:pt x="436" y="74"/>
                  </a:lnTo>
                  <a:cubicBezTo>
                    <a:pt x="446" y="103"/>
                    <a:pt x="458" y="124"/>
                    <a:pt x="472" y="143"/>
                  </a:cubicBezTo>
                  <a:cubicBezTo>
                    <a:pt x="487" y="160"/>
                    <a:pt x="499" y="172"/>
                    <a:pt x="511" y="175"/>
                  </a:cubicBezTo>
                  <a:lnTo>
                    <a:pt x="511" y="180"/>
                  </a:lnTo>
                  <a:cubicBezTo>
                    <a:pt x="499" y="180"/>
                    <a:pt x="491" y="182"/>
                    <a:pt x="489" y="189"/>
                  </a:cubicBezTo>
                  <a:cubicBezTo>
                    <a:pt x="480" y="182"/>
                    <a:pt x="470" y="167"/>
                    <a:pt x="458" y="143"/>
                  </a:cubicBezTo>
                  <a:cubicBezTo>
                    <a:pt x="446" y="122"/>
                    <a:pt x="436" y="98"/>
                    <a:pt x="431" y="74"/>
                  </a:cubicBezTo>
                  <a:lnTo>
                    <a:pt x="427" y="74"/>
                  </a:lnTo>
                  <a:lnTo>
                    <a:pt x="427" y="180"/>
                  </a:lnTo>
                  <a:lnTo>
                    <a:pt x="448" y="180"/>
                  </a:lnTo>
                  <a:lnTo>
                    <a:pt x="460" y="167"/>
                  </a:lnTo>
                  <a:lnTo>
                    <a:pt x="480" y="187"/>
                  </a:lnTo>
                  <a:lnTo>
                    <a:pt x="427" y="187"/>
                  </a:lnTo>
                  <a:lnTo>
                    <a:pt x="427" y="196"/>
                  </a:lnTo>
                  <a:cubicBezTo>
                    <a:pt x="427" y="211"/>
                    <a:pt x="427" y="223"/>
                    <a:pt x="429" y="237"/>
                  </a:cubicBezTo>
                  <a:lnTo>
                    <a:pt x="412" y="244"/>
                  </a:lnTo>
                  <a:cubicBezTo>
                    <a:pt x="412" y="223"/>
                    <a:pt x="412" y="208"/>
                    <a:pt x="412" y="201"/>
                  </a:cubicBezTo>
                  <a:lnTo>
                    <a:pt x="412" y="187"/>
                  </a:lnTo>
                  <a:lnTo>
                    <a:pt x="396" y="187"/>
                  </a:lnTo>
                  <a:cubicBezTo>
                    <a:pt x="388" y="187"/>
                    <a:pt x="379" y="187"/>
                    <a:pt x="371" y="189"/>
                  </a:cubicBezTo>
                  <a:lnTo>
                    <a:pt x="362" y="180"/>
                  </a:lnTo>
                  <a:lnTo>
                    <a:pt x="412" y="180"/>
                  </a:lnTo>
                  <a:lnTo>
                    <a:pt x="412" y="81"/>
                  </a:lnTo>
                  <a:cubicBezTo>
                    <a:pt x="403" y="107"/>
                    <a:pt x="391" y="129"/>
                    <a:pt x="376" y="148"/>
                  </a:cubicBezTo>
                  <a:cubicBezTo>
                    <a:pt x="362" y="165"/>
                    <a:pt x="347" y="182"/>
                    <a:pt x="333" y="194"/>
                  </a:cubicBezTo>
                  <a:lnTo>
                    <a:pt x="328" y="192"/>
                  </a:lnTo>
                  <a:cubicBezTo>
                    <a:pt x="343" y="180"/>
                    <a:pt x="355" y="160"/>
                    <a:pt x="369" y="139"/>
                  </a:cubicBezTo>
                  <a:cubicBezTo>
                    <a:pt x="381" y="115"/>
                    <a:pt x="393" y="93"/>
                    <a:pt x="400" y="74"/>
                  </a:cubicBezTo>
                  <a:lnTo>
                    <a:pt x="376" y="74"/>
                  </a:lnTo>
                  <a:cubicBezTo>
                    <a:pt x="367" y="74"/>
                    <a:pt x="360" y="74"/>
                    <a:pt x="352" y="76"/>
                  </a:cubicBezTo>
                  <a:lnTo>
                    <a:pt x="343" y="67"/>
                  </a:lnTo>
                  <a:lnTo>
                    <a:pt x="412" y="67"/>
                  </a:lnTo>
                  <a:lnTo>
                    <a:pt x="412" y="36"/>
                  </a:lnTo>
                  <a:cubicBezTo>
                    <a:pt x="412" y="28"/>
                    <a:pt x="412" y="19"/>
                    <a:pt x="412" y="7"/>
                  </a:cubicBezTo>
                  <a:moveTo>
                    <a:pt x="2539" y="4"/>
                  </a:moveTo>
                  <a:lnTo>
                    <a:pt x="2558" y="16"/>
                  </a:lnTo>
                  <a:lnTo>
                    <a:pt x="2548" y="21"/>
                  </a:lnTo>
                  <a:cubicBezTo>
                    <a:pt x="2546" y="26"/>
                    <a:pt x="2544" y="33"/>
                    <a:pt x="2541" y="40"/>
                  </a:cubicBezTo>
                  <a:lnTo>
                    <a:pt x="2594" y="40"/>
                  </a:lnTo>
                  <a:lnTo>
                    <a:pt x="2604" y="28"/>
                  </a:lnTo>
                  <a:lnTo>
                    <a:pt x="2620" y="45"/>
                  </a:lnTo>
                  <a:lnTo>
                    <a:pt x="2589" y="45"/>
                  </a:lnTo>
                  <a:cubicBezTo>
                    <a:pt x="2584" y="62"/>
                    <a:pt x="2577" y="76"/>
                    <a:pt x="2565" y="91"/>
                  </a:cubicBezTo>
                  <a:cubicBezTo>
                    <a:pt x="2577" y="103"/>
                    <a:pt x="2596" y="107"/>
                    <a:pt x="2623" y="110"/>
                  </a:cubicBezTo>
                  <a:lnTo>
                    <a:pt x="2623" y="115"/>
                  </a:lnTo>
                  <a:cubicBezTo>
                    <a:pt x="2613" y="115"/>
                    <a:pt x="2608" y="120"/>
                    <a:pt x="2606" y="127"/>
                  </a:cubicBezTo>
                  <a:cubicBezTo>
                    <a:pt x="2587" y="120"/>
                    <a:pt x="2570" y="110"/>
                    <a:pt x="2558" y="100"/>
                  </a:cubicBezTo>
                  <a:cubicBezTo>
                    <a:pt x="2546" y="110"/>
                    <a:pt x="2529" y="120"/>
                    <a:pt x="2510" y="124"/>
                  </a:cubicBezTo>
                  <a:lnTo>
                    <a:pt x="2510" y="122"/>
                  </a:lnTo>
                  <a:cubicBezTo>
                    <a:pt x="2527" y="115"/>
                    <a:pt x="2539" y="103"/>
                    <a:pt x="2551" y="91"/>
                  </a:cubicBezTo>
                  <a:cubicBezTo>
                    <a:pt x="2544" y="81"/>
                    <a:pt x="2539" y="67"/>
                    <a:pt x="2534" y="50"/>
                  </a:cubicBezTo>
                  <a:cubicBezTo>
                    <a:pt x="2527" y="62"/>
                    <a:pt x="2520" y="74"/>
                    <a:pt x="2510" y="81"/>
                  </a:cubicBezTo>
                  <a:lnTo>
                    <a:pt x="2507" y="79"/>
                  </a:lnTo>
                  <a:cubicBezTo>
                    <a:pt x="2517" y="64"/>
                    <a:pt x="2522" y="52"/>
                    <a:pt x="2527" y="38"/>
                  </a:cubicBezTo>
                  <a:cubicBezTo>
                    <a:pt x="2531" y="26"/>
                    <a:pt x="2536" y="14"/>
                    <a:pt x="2539" y="4"/>
                  </a:cubicBezTo>
                  <a:moveTo>
                    <a:pt x="2428" y="4"/>
                  </a:moveTo>
                  <a:lnTo>
                    <a:pt x="2447" y="14"/>
                  </a:lnTo>
                  <a:lnTo>
                    <a:pt x="2443" y="19"/>
                  </a:lnTo>
                  <a:lnTo>
                    <a:pt x="2443" y="31"/>
                  </a:lnTo>
                  <a:lnTo>
                    <a:pt x="2469" y="31"/>
                  </a:lnTo>
                  <a:cubicBezTo>
                    <a:pt x="2469" y="23"/>
                    <a:pt x="2469" y="16"/>
                    <a:pt x="2467" y="4"/>
                  </a:cubicBezTo>
                  <a:lnTo>
                    <a:pt x="2486" y="14"/>
                  </a:lnTo>
                  <a:lnTo>
                    <a:pt x="2481" y="19"/>
                  </a:lnTo>
                  <a:lnTo>
                    <a:pt x="2481" y="31"/>
                  </a:lnTo>
                  <a:lnTo>
                    <a:pt x="2496" y="31"/>
                  </a:lnTo>
                  <a:lnTo>
                    <a:pt x="2505" y="21"/>
                  </a:lnTo>
                  <a:lnTo>
                    <a:pt x="2520" y="36"/>
                  </a:lnTo>
                  <a:lnTo>
                    <a:pt x="2481" y="36"/>
                  </a:lnTo>
                  <a:cubicBezTo>
                    <a:pt x="2481" y="38"/>
                    <a:pt x="2481" y="40"/>
                    <a:pt x="2481" y="45"/>
                  </a:cubicBezTo>
                  <a:lnTo>
                    <a:pt x="2469" y="47"/>
                  </a:lnTo>
                  <a:lnTo>
                    <a:pt x="2469" y="36"/>
                  </a:lnTo>
                  <a:lnTo>
                    <a:pt x="2443" y="36"/>
                  </a:lnTo>
                  <a:lnTo>
                    <a:pt x="2443" y="45"/>
                  </a:lnTo>
                  <a:lnTo>
                    <a:pt x="2431" y="47"/>
                  </a:lnTo>
                  <a:cubicBezTo>
                    <a:pt x="2431" y="45"/>
                    <a:pt x="2431" y="43"/>
                    <a:pt x="2431" y="36"/>
                  </a:cubicBezTo>
                  <a:lnTo>
                    <a:pt x="2411" y="36"/>
                  </a:lnTo>
                  <a:cubicBezTo>
                    <a:pt x="2407" y="36"/>
                    <a:pt x="2402" y="38"/>
                    <a:pt x="2395" y="40"/>
                  </a:cubicBezTo>
                  <a:lnTo>
                    <a:pt x="2385" y="31"/>
                  </a:lnTo>
                  <a:lnTo>
                    <a:pt x="2431" y="31"/>
                  </a:lnTo>
                  <a:cubicBezTo>
                    <a:pt x="2431" y="19"/>
                    <a:pt x="2428" y="12"/>
                    <a:pt x="2428" y="4"/>
                  </a:cubicBezTo>
                  <a:moveTo>
                    <a:pt x="1910" y="4"/>
                  </a:moveTo>
                  <a:lnTo>
                    <a:pt x="1934" y="19"/>
                  </a:lnTo>
                  <a:cubicBezTo>
                    <a:pt x="1927" y="21"/>
                    <a:pt x="1917" y="36"/>
                    <a:pt x="1905" y="60"/>
                  </a:cubicBezTo>
                  <a:lnTo>
                    <a:pt x="1939" y="60"/>
                  </a:lnTo>
                  <a:lnTo>
                    <a:pt x="1951" y="47"/>
                  </a:lnTo>
                  <a:lnTo>
                    <a:pt x="1965" y="64"/>
                  </a:lnTo>
                  <a:lnTo>
                    <a:pt x="1956" y="72"/>
                  </a:lnTo>
                  <a:cubicBezTo>
                    <a:pt x="1956" y="151"/>
                    <a:pt x="1956" y="203"/>
                    <a:pt x="1956" y="230"/>
                  </a:cubicBezTo>
                  <a:lnTo>
                    <a:pt x="1941" y="237"/>
                  </a:lnTo>
                  <a:lnTo>
                    <a:pt x="1941" y="216"/>
                  </a:lnTo>
                  <a:lnTo>
                    <a:pt x="1888" y="216"/>
                  </a:lnTo>
                  <a:lnTo>
                    <a:pt x="1888" y="232"/>
                  </a:lnTo>
                  <a:lnTo>
                    <a:pt x="1874" y="242"/>
                  </a:lnTo>
                  <a:cubicBezTo>
                    <a:pt x="1874" y="208"/>
                    <a:pt x="1874" y="177"/>
                    <a:pt x="1874" y="146"/>
                  </a:cubicBezTo>
                  <a:cubicBezTo>
                    <a:pt x="1874" y="112"/>
                    <a:pt x="1874" y="81"/>
                    <a:pt x="1874" y="50"/>
                  </a:cubicBezTo>
                  <a:lnTo>
                    <a:pt x="1888" y="60"/>
                  </a:lnTo>
                  <a:lnTo>
                    <a:pt x="1900" y="60"/>
                  </a:lnTo>
                  <a:cubicBezTo>
                    <a:pt x="1907" y="36"/>
                    <a:pt x="1910" y="19"/>
                    <a:pt x="1910" y="4"/>
                  </a:cubicBezTo>
                  <a:moveTo>
                    <a:pt x="1483" y="4"/>
                  </a:moveTo>
                  <a:lnTo>
                    <a:pt x="1502" y="16"/>
                  </a:lnTo>
                  <a:lnTo>
                    <a:pt x="1492" y="21"/>
                  </a:lnTo>
                  <a:cubicBezTo>
                    <a:pt x="1490" y="26"/>
                    <a:pt x="1487" y="33"/>
                    <a:pt x="1485" y="40"/>
                  </a:cubicBezTo>
                  <a:lnTo>
                    <a:pt x="1538" y="40"/>
                  </a:lnTo>
                  <a:lnTo>
                    <a:pt x="1547" y="28"/>
                  </a:lnTo>
                  <a:lnTo>
                    <a:pt x="1564" y="45"/>
                  </a:lnTo>
                  <a:lnTo>
                    <a:pt x="1533" y="45"/>
                  </a:lnTo>
                  <a:cubicBezTo>
                    <a:pt x="1528" y="62"/>
                    <a:pt x="1521" y="76"/>
                    <a:pt x="1509" y="91"/>
                  </a:cubicBezTo>
                  <a:cubicBezTo>
                    <a:pt x="1521" y="103"/>
                    <a:pt x="1540" y="107"/>
                    <a:pt x="1567" y="110"/>
                  </a:cubicBezTo>
                  <a:lnTo>
                    <a:pt x="1567" y="115"/>
                  </a:lnTo>
                  <a:cubicBezTo>
                    <a:pt x="1557" y="115"/>
                    <a:pt x="1552" y="120"/>
                    <a:pt x="1550" y="127"/>
                  </a:cubicBezTo>
                  <a:cubicBezTo>
                    <a:pt x="1531" y="120"/>
                    <a:pt x="1514" y="110"/>
                    <a:pt x="1502" y="100"/>
                  </a:cubicBezTo>
                  <a:cubicBezTo>
                    <a:pt x="1490" y="110"/>
                    <a:pt x="1473" y="120"/>
                    <a:pt x="1454" y="124"/>
                  </a:cubicBezTo>
                  <a:lnTo>
                    <a:pt x="1454" y="122"/>
                  </a:lnTo>
                  <a:cubicBezTo>
                    <a:pt x="1471" y="115"/>
                    <a:pt x="1483" y="103"/>
                    <a:pt x="1495" y="91"/>
                  </a:cubicBezTo>
                  <a:cubicBezTo>
                    <a:pt x="1487" y="81"/>
                    <a:pt x="1483" y="67"/>
                    <a:pt x="1478" y="50"/>
                  </a:cubicBezTo>
                  <a:cubicBezTo>
                    <a:pt x="1471" y="62"/>
                    <a:pt x="1464" y="74"/>
                    <a:pt x="1454" y="81"/>
                  </a:cubicBezTo>
                  <a:lnTo>
                    <a:pt x="1451" y="79"/>
                  </a:lnTo>
                  <a:cubicBezTo>
                    <a:pt x="1461" y="64"/>
                    <a:pt x="1466" y="52"/>
                    <a:pt x="1471" y="38"/>
                  </a:cubicBezTo>
                  <a:cubicBezTo>
                    <a:pt x="1476" y="26"/>
                    <a:pt x="1480" y="14"/>
                    <a:pt x="1483" y="4"/>
                  </a:cubicBezTo>
                  <a:moveTo>
                    <a:pt x="1372" y="4"/>
                  </a:moveTo>
                  <a:lnTo>
                    <a:pt x="1391" y="14"/>
                  </a:lnTo>
                  <a:lnTo>
                    <a:pt x="1387" y="19"/>
                  </a:lnTo>
                  <a:lnTo>
                    <a:pt x="1387" y="31"/>
                  </a:lnTo>
                  <a:lnTo>
                    <a:pt x="1413" y="31"/>
                  </a:lnTo>
                  <a:cubicBezTo>
                    <a:pt x="1413" y="23"/>
                    <a:pt x="1413" y="16"/>
                    <a:pt x="1411" y="4"/>
                  </a:cubicBezTo>
                  <a:lnTo>
                    <a:pt x="1430" y="14"/>
                  </a:lnTo>
                  <a:lnTo>
                    <a:pt x="1425" y="19"/>
                  </a:lnTo>
                  <a:lnTo>
                    <a:pt x="1425" y="31"/>
                  </a:lnTo>
                  <a:lnTo>
                    <a:pt x="1440" y="31"/>
                  </a:lnTo>
                  <a:lnTo>
                    <a:pt x="1449" y="21"/>
                  </a:lnTo>
                  <a:lnTo>
                    <a:pt x="1464" y="36"/>
                  </a:lnTo>
                  <a:lnTo>
                    <a:pt x="1425" y="36"/>
                  </a:lnTo>
                  <a:cubicBezTo>
                    <a:pt x="1425" y="38"/>
                    <a:pt x="1425" y="40"/>
                    <a:pt x="1425" y="45"/>
                  </a:cubicBezTo>
                  <a:lnTo>
                    <a:pt x="1413" y="47"/>
                  </a:lnTo>
                  <a:lnTo>
                    <a:pt x="1413" y="36"/>
                  </a:lnTo>
                  <a:lnTo>
                    <a:pt x="1387" y="36"/>
                  </a:lnTo>
                  <a:lnTo>
                    <a:pt x="1387" y="45"/>
                  </a:lnTo>
                  <a:lnTo>
                    <a:pt x="1375" y="47"/>
                  </a:lnTo>
                  <a:cubicBezTo>
                    <a:pt x="1375" y="45"/>
                    <a:pt x="1375" y="43"/>
                    <a:pt x="1375" y="36"/>
                  </a:cubicBezTo>
                  <a:lnTo>
                    <a:pt x="1356" y="36"/>
                  </a:lnTo>
                  <a:cubicBezTo>
                    <a:pt x="1351" y="36"/>
                    <a:pt x="1346" y="38"/>
                    <a:pt x="1339" y="40"/>
                  </a:cubicBezTo>
                  <a:lnTo>
                    <a:pt x="1329" y="31"/>
                  </a:lnTo>
                  <a:lnTo>
                    <a:pt x="1375" y="31"/>
                  </a:lnTo>
                  <a:cubicBezTo>
                    <a:pt x="1375" y="19"/>
                    <a:pt x="1372" y="12"/>
                    <a:pt x="1372" y="4"/>
                  </a:cubicBezTo>
                  <a:moveTo>
                    <a:pt x="328" y="4"/>
                  </a:moveTo>
                  <a:lnTo>
                    <a:pt x="350" y="19"/>
                  </a:lnTo>
                  <a:lnTo>
                    <a:pt x="343" y="23"/>
                  </a:lnTo>
                  <a:cubicBezTo>
                    <a:pt x="331" y="47"/>
                    <a:pt x="324" y="64"/>
                    <a:pt x="316" y="79"/>
                  </a:cubicBezTo>
                  <a:lnTo>
                    <a:pt x="333" y="86"/>
                  </a:lnTo>
                  <a:lnTo>
                    <a:pt x="326" y="93"/>
                  </a:lnTo>
                  <a:lnTo>
                    <a:pt x="326" y="237"/>
                  </a:lnTo>
                  <a:lnTo>
                    <a:pt x="311" y="247"/>
                  </a:lnTo>
                  <a:cubicBezTo>
                    <a:pt x="311" y="223"/>
                    <a:pt x="311" y="206"/>
                    <a:pt x="311" y="194"/>
                  </a:cubicBezTo>
                  <a:lnTo>
                    <a:pt x="311" y="88"/>
                  </a:lnTo>
                  <a:cubicBezTo>
                    <a:pt x="300" y="105"/>
                    <a:pt x="287" y="122"/>
                    <a:pt x="271" y="139"/>
                  </a:cubicBezTo>
                  <a:lnTo>
                    <a:pt x="268" y="136"/>
                  </a:lnTo>
                  <a:cubicBezTo>
                    <a:pt x="285" y="115"/>
                    <a:pt x="297" y="91"/>
                    <a:pt x="309" y="64"/>
                  </a:cubicBezTo>
                  <a:cubicBezTo>
                    <a:pt x="321" y="36"/>
                    <a:pt x="326" y="16"/>
                    <a:pt x="328" y="4"/>
                  </a:cubicBezTo>
                  <a:moveTo>
                    <a:pt x="67" y="4"/>
                  </a:moveTo>
                  <a:lnTo>
                    <a:pt x="91" y="19"/>
                  </a:lnTo>
                  <a:lnTo>
                    <a:pt x="81" y="23"/>
                  </a:lnTo>
                  <a:cubicBezTo>
                    <a:pt x="74" y="33"/>
                    <a:pt x="71" y="40"/>
                    <a:pt x="67" y="45"/>
                  </a:cubicBezTo>
                  <a:lnTo>
                    <a:pt x="191" y="45"/>
                  </a:lnTo>
                  <a:lnTo>
                    <a:pt x="208" y="31"/>
                  </a:lnTo>
                  <a:lnTo>
                    <a:pt x="230" y="52"/>
                  </a:lnTo>
                  <a:lnTo>
                    <a:pt x="64" y="52"/>
                  </a:lnTo>
                  <a:cubicBezTo>
                    <a:pt x="47" y="81"/>
                    <a:pt x="31" y="103"/>
                    <a:pt x="9" y="122"/>
                  </a:cubicBezTo>
                  <a:lnTo>
                    <a:pt x="4" y="120"/>
                  </a:lnTo>
                  <a:cubicBezTo>
                    <a:pt x="24" y="98"/>
                    <a:pt x="38" y="76"/>
                    <a:pt x="47" y="55"/>
                  </a:cubicBezTo>
                  <a:cubicBezTo>
                    <a:pt x="57" y="36"/>
                    <a:pt x="64" y="19"/>
                    <a:pt x="67" y="4"/>
                  </a:cubicBezTo>
                  <a:moveTo>
                    <a:pt x="2796" y="4"/>
                  </a:moveTo>
                  <a:lnTo>
                    <a:pt x="2815" y="19"/>
                  </a:lnTo>
                  <a:lnTo>
                    <a:pt x="2805" y="23"/>
                  </a:lnTo>
                  <a:lnTo>
                    <a:pt x="2796" y="36"/>
                  </a:lnTo>
                  <a:lnTo>
                    <a:pt x="2851" y="36"/>
                  </a:lnTo>
                  <a:lnTo>
                    <a:pt x="2863" y="26"/>
                  </a:lnTo>
                  <a:lnTo>
                    <a:pt x="2877" y="43"/>
                  </a:lnTo>
                  <a:lnTo>
                    <a:pt x="2815" y="43"/>
                  </a:lnTo>
                  <a:cubicBezTo>
                    <a:pt x="2824" y="47"/>
                    <a:pt x="2829" y="52"/>
                    <a:pt x="2834" y="57"/>
                  </a:cubicBezTo>
                  <a:cubicBezTo>
                    <a:pt x="2836" y="62"/>
                    <a:pt x="2839" y="64"/>
                    <a:pt x="2836" y="69"/>
                  </a:cubicBezTo>
                  <a:cubicBezTo>
                    <a:pt x="2836" y="72"/>
                    <a:pt x="2834" y="74"/>
                    <a:pt x="2831" y="76"/>
                  </a:cubicBezTo>
                  <a:cubicBezTo>
                    <a:pt x="2827" y="79"/>
                    <a:pt x="2824" y="76"/>
                    <a:pt x="2822" y="69"/>
                  </a:cubicBezTo>
                  <a:cubicBezTo>
                    <a:pt x="2820" y="62"/>
                    <a:pt x="2820" y="57"/>
                    <a:pt x="2817" y="52"/>
                  </a:cubicBezTo>
                  <a:cubicBezTo>
                    <a:pt x="2815" y="50"/>
                    <a:pt x="2812" y="45"/>
                    <a:pt x="2810" y="43"/>
                  </a:cubicBezTo>
                  <a:lnTo>
                    <a:pt x="2791" y="43"/>
                  </a:lnTo>
                  <a:cubicBezTo>
                    <a:pt x="2784" y="47"/>
                    <a:pt x="2776" y="55"/>
                    <a:pt x="2769" y="60"/>
                  </a:cubicBezTo>
                  <a:lnTo>
                    <a:pt x="2767" y="57"/>
                  </a:lnTo>
                  <a:cubicBezTo>
                    <a:pt x="2774" y="47"/>
                    <a:pt x="2781" y="38"/>
                    <a:pt x="2786" y="28"/>
                  </a:cubicBezTo>
                  <a:cubicBezTo>
                    <a:pt x="2791" y="19"/>
                    <a:pt x="2793" y="12"/>
                    <a:pt x="2796" y="4"/>
                  </a:cubicBezTo>
                  <a:moveTo>
                    <a:pt x="576" y="4"/>
                  </a:moveTo>
                  <a:lnTo>
                    <a:pt x="600" y="14"/>
                  </a:lnTo>
                  <a:lnTo>
                    <a:pt x="590" y="21"/>
                  </a:lnTo>
                  <a:lnTo>
                    <a:pt x="590" y="69"/>
                  </a:lnTo>
                  <a:lnTo>
                    <a:pt x="604" y="69"/>
                  </a:lnTo>
                  <a:lnTo>
                    <a:pt x="616" y="57"/>
                  </a:lnTo>
                  <a:lnTo>
                    <a:pt x="633" y="74"/>
                  </a:lnTo>
                  <a:lnTo>
                    <a:pt x="590" y="74"/>
                  </a:lnTo>
                  <a:lnTo>
                    <a:pt x="590" y="98"/>
                  </a:lnTo>
                  <a:cubicBezTo>
                    <a:pt x="602" y="103"/>
                    <a:pt x="609" y="107"/>
                    <a:pt x="614" y="112"/>
                  </a:cubicBezTo>
                  <a:cubicBezTo>
                    <a:pt x="621" y="117"/>
                    <a:pt x="624" y="122"/>
                    <a:pt x="624" y="127"/>
                  </a:cubicBezTo>
                  <a:cubicBezTo>
                    <a:pt x="624" y="129"/>
                    <a:pt x="621" y="132"/>
                    <a:pt x="619" y="136"/>
                  </a:cubicBezTo>
                  <a:cubicBezTo>
                    <a:pt x="619" y="141"/>
                    <a:pt x="616" y="143"/>
                    <a:pt x="616" y="143"/>
                  </a:cubicBezTo>
                  <a:cubicBezTo>
                    <a:pt x="614" y="143"/>
                    <a:pt x="611" y="139"/>
                    <a:pt x="609" y="132"/>
                  </a:cubicBezTo>
                  <a:cubicBezTo>
                    <a:pt x="604" y="122"/>
                    <a:pt x="597" y="112"/>
                    <a:pt x="590" y="105"/>
                  </a:cubicBezTo>
                  <a:lnTo>
                    <a:pt x="590" y="189"/>
                  </a:lnTo>
                  <a:cubicBezTo>
                    <a:pt x="590" y="199"/>
                    <a:pt x="590" y="218"/>
                    <a:pt x="590" y="242"/>
                  </a:cubicBezTo>
                  <a:lnTo>
                    <a:pt x="576" y="247"/>
                  </a:lnTo>
                  <a:cubicBezTo>
                    <a:pt x="576" y="208"/>
                    <a:pt x="576" y="165"/>
                    <a:pt x="576" y="122"/>
                  </a:cubicBezTo>
                  <a:cubicBezTo>
                    <a:pt x="564" y="148"/>
                    <a:pt x="551" y="167"/>
                    <a:pt x="535" y="187"/>
                  </a:cubicBezTo>
                  <a:lnTo>
                    <a:pt x="532" y="182"/>
                  </a:lnTo>
                  <a:cubicBezTo>
                    <a:pt x="551" y="156"/>
                    <a:pt x="566" y="120"/>
                    <a:pt x="576" y="74"/>
                  </a:cubicBezTo>
                  <a:lnTo>
                    <a:pt x="549" y="74"/>
                  </a:lnTo>
                  <a:lnTo>
                    <a:pt x="540" y="76"/>
                  </a:lnTo>
                  <a:lnTo>
                    <a:pt x="532" y="69"/>
                  </a:lnTo>
                  <a:lnTo>
                    <a:pt x="576" y="69"/>
                  </a:lnTo>
                  <a:cubicBezTo>
                    <a:pt x="576" y="50"/>
                    <a:pt x="576" y="28"/>
                    <a:pt x="576" y="4"/>
                  </a:cubicBezTo>
                  <a:moveTo>
                    <a:pt x="2695" y="4"/>
                  </a:moveTo>
                  <a:lnTo>
                    <a:pt x="2714" y="16"/>
                  </a:lnTo>
                  <a:lnTo>
                    <a:pt x="2704" y="21"/>
                  </a:lnTo>
                  <a:lnTo>
                    <a:pt x="2695" y="36"/>
                  </a:lnTo>
                  <a:lnTo>
                    <a:pt x="2743" y="36"/>
                  </a:lnTo>
                  <a:lnTo>
                    <a:pt x="2752" y="26"/>
                  </a:lnTo>
                  <a:lnTo>
                    <a:pt x="2769" y="43"/>
                  </a:lnTo>
                  <a:lnTo>
                    <a:pt x="2711" y="43"/>
                  </a:lnTo>
                  <a:cubicBezTo>
                    <a:pt x="2719" y="47"/>
                    <a:pt x="2724" y="52"/>
                    <a:pt x="2726" y="55"/>
                  </a:cubicBezTo>
                  <a:cubicBezTo>
                    <a:pt x="2728" y="60"/>
                    <a:pt x="2728" y="62"/>
                    <a:pt x="2728" y="64"/>
                  </a:cubicBezTo>
                  <a:cubicBezTo>
                    <a:pt x="2728" y="67"/>
                    <a:pt x="2728" y="69"/>
                    <a:pt x="2728" y="72"/>
                  </a:cubicBezTo>
                  <a:cubicBezTo>
                    <a:pt x="2726" y="74"/>
                    <a:pt x="2724" y="74"/>
                    <a:pt x="2721" y="76"/>
                  </a:cubicBezTo>
                  <a:cubicBezTo>
                    <a:pt x="2719" y="76"/>
                    <a:pt x="2716" y="76"/>
                    <a:pt x="2716" y="72"/>
                  </a:cubicBezTo>
                  <a:cubicBezTo>
                    <a:pt x="2714" y="67"/>
                    <a:pt x="2714" y="62"/>
                    <a:pt x="2711" y="55"/>
                  </a:cubicBezTo>
                  <a:cubicBezTo>
                    <a:pt x="2711" y="50"/>
                    <a:pt x="2709" y="45"/>
                    <a:pt x="2707" y="43"/>
                  </a:cubicBezTo>
                  <a:lnTo>
                    <a:pt x="2690" y="43"/>
                  </a:lnTo>
                  <a:cubicBezTo>
                    <a:pt x="2683" y="52"/>
                    <a:pt x="2671" y="64"/>
                    <a:pt x="2654" y="79"/>
                  </a:cubicBezTo>
                  <a:lnTo>
                    <a:pt x="2651" y="74"/>
                  </a:lnTo>
                  <a:cubicBezTo>
                    <a:pt x="2661" y="64"/>
                    <a:pt x="2671" y="52"/>
                    <a:pt x="2678" y="40"/>
                  </a:cubicBezTo>
                  <a:cubicBezTo>
                    <a:pt x="2685" y="28"/>
                    <a:pt x="2690" y="16"/>
                    <a:pt x="2695" y="4"/>
                  </a:cubicBezTo>
                  <a:moveTo>
                    <a:pt x="676" y="4"/>
                  </a:moveTo>
                  <a:lnTo>
                    <a:pt x="698" y="16"/>
                  </a:lnTo>
                  <a:lnTo>
                    <a:pt x="691" y="21"/>
                  </a:lnTo>
                  <a:cubicBezTo>
                    <a:pt x="710" y="60"/>
                    <a:pt x="736" y="81"/>
                    <a:pt x="775" y="86"/>
                  </a:cubicBezTo>
                  <a:lnTo>
                    <a:pt x="775" y="91"/>
                  </a:lnTo>
                  <a:cubicBezTo>
                    <a:pt x="763" y="91"/>
                    <a:pt x="756" y="96"/>
                    <a:pt x="753" y="103"/>
                  </a:cubicBezTo>
                  <a:cubicBezTo>
                    <a:pt x="722" y="88"/>
                    <a:pt x="700" y="62"/>
                    <a:pt x="686" y="23"/>
                  </a:cubicBezTo>
                  <a:cubicBezTo>
                    <a:pt x="674" y="62"/>
                    <a:pt x="650" y="91"/>
                    <a:pt x="616" y="110"/>
                  </a:cubicBezTo>
                  <a:lnTo>
                    <a:pt x="611" y="107"/>
                  </a:lnTo>
                  <a:cubicBezTo>
                    <a:pt x="645" y="81"/>
                    <a:pt x="667" y="45"/>
                    <a:pt x="676" y="4"/>
                  </a:cubicBezTo>
                </a:path>
              </a:pathLst>
            </a:custGeom>
            <a:noFill/>
            <a:ln w="6096" cap="flat">
              <a:solidFill>
                <a:srgbClr val="000000">
                  <a:alpha val="100000"/>
                </a:srgbClr>
              </a:solidFill>
              <a:prstDash val="solid"/>
              <a:round/>
            </a:ln>
          </p:spPr>
          <p:txBody>
            <a:bodyPr rtlCol="0"/>
            <a:lstStyle/>
            <a:p>
              <a:pPr algn="ctr"/>
              <a:endParaRPr lang="zh-CN" altLang="en-US"/>
            </a:p>
          </p:txBody>
        </p:sp>
      </p:grpSp>
      <p:grpSp>
        <p:nvGrpSpPr>
          <p:cNvPr id="54" name="group 54"/>
          <p:cNvGrpSpPr/>
          <p:nvPr/>
        </p:nvGrpSpPr>
        <p:grpSpPr>
          <a:xfrm rot="21600000">
            <a:off x="5896355" y="2051303"/>
            <a:ext cx="2660904" cy="160020"/>
            <a:chOff x="0" y="0"/>
            <a:chExt cx="2660904" cy="160020"/>
          </a:xfrm>
        </p:grpSpPr>
        <p:sp>
          <p:nvSpPr>
            <p:cNvPr id="644" name="path"/>
            <p:cNvSpPr/>
            <p:nvPr/>
          </p:nvSpPr>
          <p:spPr>
            <a:xfrm>
              <a:off x="3047" y="24384"/>
              <a:ext cx="96011" cy="115823"/>
            </a:xfrm>
            <a:custGeom>
              <a:avLst/>
              <a:gdLst/>
              <a:ahLst/>
              <a:cxnLst/>
              <a:rect l="0" t="0" r="0" b="0"/>
              <a:pathLst>
                <a:path w="151" h="182">
                  <a:moveTo>
                    <a:pt x="134" y="151"/>
                  </a:moveTo>
                  <a:cubicBezTo>
                    <a:pt x="139" y="151"/>
                    <a:pt x="144" y="153"/>
                    <a:pt x="146" y="155"/>
                  </a:cubicBezTo>
                  <a:cubicBezTo>
                    <a:pt x="148" y="158"/>
                    <a:pt x="151" y="163"/>
                    <a:pt x="151" y="165"/>
                  </a:cubicBezTo>
                  <a:cubicBezTo>
                    <a:pt x="151" y="170"/>
                    <a:pt x="148" y="175"/>
                    <a:pt x="146" y="177"/>
                  </a:cubicBezTo>
                  <a:cubicBezTo>
                    <a:pt x="144" y="180"/>
                    <a:pt x="139" y="182"/>
                    <a:pt x="134" y="182"/>
                  </a:cubicBezTo>
                  <a:cubicBezTo>
                    <a:pt x="132" y="182"/>
                    <a:pt x="127" y="180"/>
                    <a:pt x="124" y="177"/>
                  </a:cubicBezTo>
                  <a:cubicBezTo>
                    <a:pt x="122" y="175"/>
                    <a:pt x="120" y="170"/>
                    <a:pt x="120" y="165"/>
                  </a:cubicBezTo>
                  <a:cubicBezTo>
                    <a:pt x="120" y="160"/>
                    <a:pt x="122" y="158"/>
                    <a:pt x="124" y="155"/>
                  </a:cubicBezTo>
                  <a:cubicBezTo>
                    <a:pt x="127" y="153"/>
                    <a:pt x="132" y="151"/>
                    <a:pt x="134" y="151"/>
                  </a:cubicBezTo>
                  <a:moveTo>
                    <a:pt x="40" y="0"/>
                  </a:moveTo>
                  <a:lnTo>
                    <a:pt x="45" y="0"/>
                  </a:lnTo>
                  <a:lnTo>
                    <a:pt x="45" y="155"/>
                  </a:lnTo>
                  <a:cubicBezTo>
                    <a:pt x="45" y="160"/>
                    <a:pt x="47" y="165"/>
                    <a:pt x="50" y="167"/>
                  </a:cubicBezTo>
                  <a:cubicBezTo>
                    <a:pt x="55" y="170"/>
                    <a:pt x="60" y="172"/>
                    <a:pt x="64" y="172"/>
                  </a:cubicBezTo>
                  <a:lnTo>
                    <a:pt x="74" y="172"/>
                  </a:lnTo>
                  <a:lnTo>
                    <a:pt x="74" y="180"/>
                  </a:lnTo>
                  <a:lnTo>
                    <a:pt x="0" y="180"/>
                  </a:lnTo>
                  <a:lnTo>
                    <a:pt x="0" y="172"/>
                  </a:lnTo>
                  <a:lnTo>
                    <a:pt x="9" y="172"/>
                  </a:lnTo>
                  <a:cubicBezTo>
                    <a:pt x="16" y="172"/>
                    <a:pt x="21" y="170"/>
                    <a:pt x="24" y="167"/>
                  </a:cubicBezTo>
                  <a:cubicBezTo>
                    <a:pt x="28" y="165"/>
                    <a:pt x="28" y="160"/>
                    <a:pt x="28" y="155"/>
                  </a:cubicBezTo>
                  <a:lnTo>
                    <a:pt x="28" y="31"/>
                  </a:lnTo>
                  <a:cubicBezTo>
                    <a:pt x="28" y="28"/>
                    <a:pt x="28" y="26"/>
                    <a:pt x="26" y="24"/>
                  </a:cubicBezTo>
                  <a:cubicBezTo>
                    <a:pt x="24" y="24"/>
                    <a:pt x="21" y="21"/>
                    <a:pt x="19" y="21"/>
                  </a:cubicBezTo>
                  <a:lnTo>
                    <a:pt x="0" y="21"/>
                  </a:lnTo>
                  <a:lnTo>
                    <a:pt x="0" y="16"/>
                  </a:lnTo>
                  <a:lnTo>
                    <a:pt x="9" y="16"/>
                  </a:lnTo>
                  <a:cubicBezTo>
                    <a:pt x="16" y="16"/>
                    <a:pt x="24" y="14"/>
                    <a:pt x="28" y="12"/>
                  </a:cubicBezTo>
                  <a:cubicBezTo>
                    <a:pt x="35" y="9"/>
                    <a:pt x="38" y="4"/>
                    <a:pt x="40" y="0"/>
                  </a:cubicBezTo>
                </a:path>
              </a:pathLst>
            </a:custGeom>
            <a:solidFill>
              <a:srgbClr val="000000">
                <a:alpha val="100000"/>
              </a:srgbClr>
            </a:solidFill>
            <a:ln cap="flat">
              <a:noFill/>
              <a:prstDash val="solid"/>
              <a:miter lim="0"/>
            </a:ln>
          </p:spPr>
          <p:txBody>
            <a:bodyPr rtlCol="0"/>
            <a:lstStyle/>
            <a:p>
              <a:pPr algn="ctr"/>
              <a:endParaRPr lang="zh-CN" altLang="en-US"/>
            </a:p>
          </p:txBody>
        </p:sp>
        <p:sp>
          <p:nvSpPr>
            <p:cNvPr id="646" name="path"/>
            <p:cNvSpPr/>
            <p:nvPr/>
          </p:nvSpPr>
          <p:spPr>
            <a:xfrm>
              <a:off x="0" y="21336"/>
              <a:ext cx="102107" cy="121919"/>
            </a:xfrm>
            <a:custGeom>
              <a:avLst/>
              <a:gdLst/>
              <a:ahLst/>
              <a:cxnLst/>
              <a:rect l="0" t="0" r="0" b="0"/>
              <a:pathLst>
                <a:path w="160" h="191">
                  <a:moveTo>
                    <a:pt x="139" y="155"/>
                  </a:moveTo>
                  <a:cubicBezTo>
                    <a:pt x="143" y="155"/>
                    <a:pt x="148" y="158"/>
                    <a:pt x="151" y="160"/>
                  </a:cubicBezTo>
                  <a:cubicBezTo>
                    <a:pt x="153" y="163"/>
                    <a:pt x="155" y="167"/>
                    <a:pt x="155" y="170"/>
                  </a:cubicBezTo>
                  <a:cubicBezTo>
                    <a:pt x="155" y="175"/>
                    <a:pt x="153" y="180"/>
                    <a:pt x="151" y="182"/>
                  </a:cubicBezTo>
                  <a:cubicBezTo>
                    <a:pt x="148" y="184"/>
                    <a:pt x="143" y="187"/>
                    <a:pt x="139" y="187"/>
                  </a:cubicBezTo>
                  <a:cubicBezTo>
                    <a:pt x="136" y="187"/>
                    <a:pt x="132" y="184"/>
                    <a:pt x="129" y="182"/>
                  </a:cubicBezTo>
                  <a:cubicBezTo>
                    <a:pt x="127" y="180"/>
                    <a:pt x="124" y="175"/>
                    <a:pt x="124" y="170"/>
                  </a:cubicBezTo>
                  <a:cubicBezTo>
                    <a:pt x="124" y="165"/>
                    <a:pt x="127" y="163"/>
                    <a:pt x="129" y="160"/>
                  </a:cubicBezTo>
                  <a:cubicBezTo>
                    <a:pt x="132" y="158"/>
                    <a:pt x="136" y="155"/>
                    <a:pt x="139" y="155"/>
                  </a:cubicBezTo>
                  <a:moveTo>
                    <a:pt x="45" y="4"/>
                  </a:moveTo>
                  <a:lnTo>
                    <a:pt x="50" y="4"/>
                  </a:lnTo>
                  <a:lnTo>
                    <a:pt x="50" y="160"/>
                  </a:lnTo>
                  <a:cubicBezTo>
                    <a:pt x="50" y="165"/>
                    <a:pt x="52" y="170"/>
                    <a:pt x="55" y="172"/>
                  </a:cubicBezTo>
                  <a:cubicBezTo>
                    <a:pt x="60" y="175"/>
                    <a:pt x="64" y="177"/>
                    <a:pt x="69" y="177"/>
                  </a:cubicBezTo>
                  <a:lnTo>
                    <a:pt x="79" y="177"/>
                  </a:lnTo>
                  <a:lnTo>
                    <a:pt x="79" y="184"/>
                  </a:lnTo>
                  <a:lnTo>
                    <a:pt x="4" y="184"/>
                  </a:lnTo>
                  <a:lnTo>
                    <a:pt x="4" y="177"/>
                  </a:lnTo>
                  <a:lnTo>
                    <a:pt x="14" y="177"/>
                  </a:lnTo>
                  <a:cubicBezTo>
                    <a:pt x="21" y="177"/>
                    <a:pt x="26" y="175"/>
                    <a:pt x="28" y="172"/>
                  </a:cubicBezTo>
                  <a:cubicBezTo>
                    <a:pt x="33" y="170"/>
                    <a:pt x="33" y="165"/>
                    <a:pt x="33" y="160"/>
                  </a:cubicBezTo>
                  <a:lnTo>
                    <a:pt x="33" y="35"/>
                  </a:lnTo>
                  <a:cubicBezTo>
                    <a:pt x="33" y="33"/>
                    <a:pt x="33" y="31"/>
                    <a:pt x="31" y="28"/>
                  </a:cubicBezTo>
                  <a:cubicBezTo>
                    <a:pt x="28" y="28"/>
                    <a:pt x="26" y="26"/>
                    <a:pt x="23" y="26"/>
                  </a:cubicBezTo>
                  <a:lnTo>
                    <a:pt x="4" y="26"/>
                  </a:lnTo>
                  <a:lnTo>
                    <a:pt x="4" y="21"/>
                  </a:lnTo>
                  <a:lnTo>
                    <a:pt x="14" y="21"/>
                  </a:lnTo>
                  <a:cubicBezTo>
                    <a:pt x="21" y="21"/>
                    <a:pt x="28" y="19"/>
                    <a:pt x="33" y="16"/>
                  </a:cubicBezTo>
                  <a:cubicBezTo>
                    <a:pt x="40" y="14"/>
                    <a:pt x="43" y="9"/>
                    <a:pt x="45" y="4"/>
                  </a:cubicBezTo>
                </a:path>
              </a:pathLst>
            </a:custGeom>
            <a:noFill/>
            <a:ln w="6096" cap="flat">
              <a:solidFill>
                <a:srgbClr val="000000">
                  <a:alpha val="100000"/>
                </a:srgbClr>
              </a:solidFill>
              <a:prstDash val="solid"/>
              <a:round/>
            </a:ln>
          </p:spPr>
          <p:txBody>
            <a:bodyPr rtlCol="0"/>
            <a:lstStyle/>
            <a:p>
              <a:pPr algn="ctr"/>
              <a:endParaRPr lang="zh-CN" altLang="en-US"/>
            </a:p>
          </p:txBody>
        </p:sp>
        <p:sp>
          <p:nvSpPr>
            <p:cNvPr id="648" name="path"/>
            <p:cNvSpPr/>
            <p:nvPr/>
          </p:nvSpPr>
          <p:spPr>
            <a:xfrm>
              <a:off x="158495" y="3048"/>
              <a:ext cx="2499360" cy="153923"/>
            </a:xfrm>
            <a:custGeom>
              <a:avLst/>
              <a:gdLst/>
              <a:ahLst/>
              <a:cxnLst/>
              <a:rect l="0" t="0" r="0" b="0"/>
              <a:pathLst>
                <a:path w="3936" h="242">
                  <a:moveTo>
                    <a:pt x="2443" y="201"/>
                  </a:moveTo>
                  <a:lnTo>
                    <a:pt x="2443" y="225"/>
                  </a:lnTo>
                  <a:lnTo>
                    <a:pt x="2548" y="225"/>
                  </a:lnTo>
                  <a:lnTo>
                    <a:pt x="2548" y="201"/>
                  </a:lnTo>
                  <a:lnTo>
                    <a:pt x="2443" y="201"/>
                  </a:lnTo>
                  <a:close/>
                  <a:moveTo>
                    <a:pt x="1382" y="201"/>
                  </a:moveTo>
                  <a:lnTo>
                    <a:pt x="1382" y="220"/>
                  </a:lnTo>
                  <a:lnTo>
                    <a:pt x="1490" y="220"/>
                  </a:lnTo>
                  <a:lnTo>
                    <a:pt x="1490" y="201"/>
                  </a:lnTo>
                  <a:lnTo>
                    <a:pt x="1382" y="201"/>
                  </a:lnTo>
                  <a:close/>
                  <a:moveTo>
                    <a:pt x="1497" y="187"/>
                  </a:moveTo>
                  <a:lnTo>
                    <a:pt x="1512" y="199"/>
                  </a:lnTo>
                  <a:lnTo>
                    <a:pt x="1504" y="206"/>
                  </a:lnTo>
                  <a:cubicBezTo>
                    <a:pt x="1504" y="220"/>
                    <a:pt x="1504" y="230"/>
                    <a:pt x="1504" y="235"/>
                  </a:cubicBezTo>
                  <a:lnTo>
                    <a:pt x="1490" y="240"/>
                  </a:lnTo>
                  <a:lnTo>
                    <a:pt x="1490" y="227"/>
                  </a:lnTo>
                  <a:lnTo>
                    <a:pt x="1382" y="227"/>
                  </a:lnTo>
                  <a:lnTo>
                    <a:pt x="1382" y="237"/>
                  </a:lnTo>
                  <a:lnTo>
                    <a:pt x="1368" y="242"/>
                  </a:lnTo>
                  <a:cubicBezTo>
                    <a:pt x="1368" y="235"/>
                    <a:pt x="1368" y="225"/>
                    <a:pt x="1368" y="215"/>
                  </a:cubicBezTo>
                  <a:cubicBezTo>
                    <a:pt x="1368" y="206"/>
                    <a:pt x="1368" y="196"/>
                    <a:pt x="1368" y="189"/>
                  </a:cubicBezTo>
                  <a:lnTo>
                    <a:pt x="1382" y="196"/>
                  </a:lnTo>
                  <a:lnTo>
                    <a:pt x="1488" y="196"/>
                  </a:lnTo>
                  <a:lnTo>
                    <a:pt x="1497" y="187"/>
                  </a:lnTo>
                  <a:close/>
                  <a:moveTo>
                    <a:pt x="909" y="177"/>
                  </a:moveTo>
                  <a:cubicBezTo>
                    <a:pt x="928" y="191"/>
                    <a:pt x="940" y="201"/>
                    <a:pt x="943" y="206"/>
                  </a:cubicBezTo>
                  <a:cubicBezTo>
                    <a:pt x="948" y="211"/>
                    <a:pt x="948" y="215"/>
                    <a:pt x="948" y="218"/>
                  </a:cubicBezTo>
                  <a:cubicBezTo>
                    <a:pt x="948" y="220"/>
                    <a:pt x="948" y="223"/>
                    <a:pt x="945" y="227"/>
                  </a:cubicBezTo>
                  <a:cubicBezTo>
                    <a:pt x="943" y="230"/>
                    <a:pt x="940" y="232"/>
                    <a:pt x="940" y="232"/>
                  </a:cubicBezTo>
                  <a:cubicBezTo>
                    <a:pt x="938" y="232"/>
                    <a:pt x="936" y="227"/>
                    <a:pt x="931" y="220"/>
                  </a:cubicBezTo>
                  <a:cubicBezTo>
                    <a:pt x="928" y="206"/>
                    <a:pt x="919" y="194"/>
                    <a:pt x="907" y="180"/>
                  </a:cubicBezTo>
                  <a:lnTo>
                    <a:pt x="909" y="177"/>
                  </a:lnTo>
                  <a:close/>
                  <a:moveTo>
                    <a:pt x="2443" y="172"/>
                  </a:moveTo>
                  <a:lnTo>
                    <a:pt x="2443" y="194"/>
                  </a:lnTo>
                  <a:lnTo>
                    <a:pt x="2548" y="194"/>
                  </a:lnTo>
                  <a:lnTo>
                    <a:pt x="2548" y="172"/>
                  </a:lnTo>
                  <a:lnTo>
                    <a:pt x="2443" y="172"/>
                  </a:lnTo>
                  <a:close/>
                  <a:moveTo>
                    <a:pt x="1730" y="165"/>
                  </a:moveTo>
                  <a:lnTo>
                    <a:pt x="1730" y="208"/>
                  </a:lnTo>
                  <a:lnTo>
                    <a:pt x="1776" y="208"/>
                  </a:lnTo>
                  <a:lnTo>
                    <a:pt x="1776" y="165"/>
                  </a:lnTo>
                  <a:lnTo>
                    <a:pt x="1730" y="165"/>
                  </a:lnTo>
                  <a:close/>
                  <a:moveTo>
                    <a:pt x="1636" y="165"/>
                  </a:moveTo>
                  <a:lnTo>
                    <a:pt x="1636" y="208"/>
                  </a:lnTo>
                  <a:lnTo>
                    <a:pt x="1677" y="208"/>
                  </a:lnTo>
                  <a:lnTo>
                    <a:pt x="1677" y="165"/>
                  </a:lnTo>
                  <a:lnTo>
                    <a:pt x="1636" y="165"/>
                  </a:lnTo>
                  <a:close/>
                  <a:moveTo>
                    <a:pt x="1500" y="165"/>
                  </a:moveTo>
                  <a:lnTo>
                    <a:pt x="1514" y="180"/>
                  </a:lnTo>
                  <a:lnTo>
                    <a:pt x="1396" y="180"/>
                  </a:lnTo>
                  <a:cubicBezTo>
                    <a:pt x="1392" y="180"/>
                    <a:pt x="1384" y="180"/>
                    <a:pt x="1377" y="182"/>
                  </a:cubicBezTo>
                  <a:lnTo>
                    <a:pt x="1368" y="172"/>
                  </a:lnTo>
                  <a:lnTo>
                    <a:pt x="1492" y="172"/>
                  </a:lnTo>
                  <a:lnTo>
                    <a:pt x="1500" y="165"/>
                  </a:lnTo>
                  <a:close/>
                  <a:moveTo>
                    <a:pt x="3504" y="153"/>
                  </a:moveTo>
                  <a:lnTo>
                    <a:pt x="3504" y="213"/>
                  </a:lnTo>
                  <a:lnTo>
                    <a:pt x="3602" y="213"/>
                  </a:lnTo>
                  <a:lnTo>
                    <a:pt x="3602" y="153"/>
                  </a:lnTo>
                  <a:lnTo>
                    <a:pt x="3504" y="153"/>
                  </a:lnTo>
                  <a:close/>
                  <a:moveTo>
                    <a:pt x="3789" y="148"/>
                  </a:moveTo>
                  <a:cubicBezTo>
                    <a:pt x="3784" y="155"/>
                    <a:pt x="3777" y="165"/>
                    <a:pt x="3768" y="180"/>
                  </a:cubicBezTo>
                  <a:cubicBezTo>
                    <a:pt x="3784" y="182"/>
                    <a:pt x="3804" y="184"/>
                    <a:pt x="3828" y="187"/>
                  </a:cubicBezTo>
                  <a:cubicBezTo>
                    <a:pt x="3837" y="177"/>
                    <a:pt x="3847" y="165"/>
                    <a:pt x="3854" y="148"/>
                  </a:cubicBezTo>
                  <a:lnTo>
                    <a:pt x="3789" y="148"/>
                  </a:lnTo>
                  <a:close/>
                  <a:moveTo>
                    <a:pt x="2976" y="146"/>
                  </a:moveTo>
                  <a:lnTo>
                    <a:pt x="2976" y="208"/>
                  </a:lnTo>
                  <a:lnTo>
                    <a:pt x="3086" y="208"/>
                  </a:lnTo>
                  <a:lnTo>
                    <a:pt x="3086" y="146"/>
                  </a:lnTo>
                  <a:lnTo>
                    <a:pt x="2976" y="146"/>
                  </a:lnTo>
                  <a:close/>
                  <a:moveTo>
                    <a:pt x="2443" y="146"/>
                  </a:moveTo>
                  <a:lnTo>
                    <a:pt x="2443" y="165"/>
                  </a:lnTo>
                  <a:lnTo>
                    <a:pt x="2548" y="165"/>
                  </a:lnTo>
                  <a:lnTo>
                    <a:pt x="2548" y="146"/>
                  </a:lnTo>
                  <a:lnTo>
                    <a:pt x="2443" y="146"/>
                  </a:lnTo>
                  <a:close/>
                  <a:moveTo>
                    <a:pt x="1497" y="146"/>
                  </a:moveTo>
                  <a:lnTo>
                    <a:pt x="1509" y="160"/>
                  </a:lnTo>
                  <a:lnTo>
                    <a:pt x="1392" y="160"/>
                  </a:lnTo>
                  <a:cubicBezTo>
                    <a:pt x="1387" y="160"/>
                    <a:pt x="1380" y="160"/>
                    <a:pt x="1372" y="163"/>
                  </a:cubicBezTo>
                  <a:lnTo>
                    <a:pt x="1363" y="153"/>
                  </a:lnTo>
                  <a:lnTo>
                    <a:pt x="1488" y="153"/>
                  </a:lnTo>
                  <a:lnTo>
                    <a:pt x="1497" y="146"/>
                  </a:lnTo>
                  <a:close/>
                  <a:moveTo>
                    <a:pt x="3609" y="139"/>
                  </a:moveTo>
                  <a:lnTo>
                    <a:pt x="3624" y="153"/>
                  </a:lnTo>
                  <a:lnTo>
                    <a:pt x="3616" y="160"/>
                  </a:lnTo>
                  <a:cubicBezTo>
                    <a:pt x="3616" y="191"/>
                    <a:pt x="3616" y="213"/>
                    <a:pt x="3616" y="230"/>
                  </a:cubicBezTo>
                  <a:lnTo>
                    <a:pt x="3602" y="235"/>
                  </a:lnTo>
                  <a:lnTo>
                    <a:pt x="3602" y="218"/>
                  </a:lnTo>
                  <a:lnTo>
                    <a:pt x="3504" y="218"/>
                  </a:lnTo>
                  <a:lnTo>
                    <a:pt x="3504" y="232"/>
                  </a:lnTo>
                  <a:lnTo>
                    <a:pt x="3487" y="237"/>
                  </a:lnTo>
                  <a:cubicBezTo>
                    <a:pt x="3487" y="220"/>
                    <a:pt x="3489" y="204"/>
                    <a:pt x="3489" y="189"/>
                  </a:cubicBezTo>
                  <a:cubicBezTo>
                    <a:pt x="3489" y="172"/>
                    <a:pt x="3487" y="155"/>
                    <a:pt x="3487" y="139"/>
                  </a:cubicBezTo>
                  <a:lnTo>
                    <a:pt x="3504" y="148"/>
                  </a:lnTo>
                  <a:lnTo>
                    <a:pt x="3600" y="148"/>
                  </a:lnTo>
                  <a:lnTo>
                    <a:pt x="3609" y="139"/>
                  </a:lnTo>
                  <a:close/>
                  <a:moveTo>
                    <a:pt x="628" y="136"/>
                  </a:moveTo>
                  <a:cubicBezTo>
                    <a:pt x="643" y="155"/>
                    <a:pt x="650" y="170"/>
                    <a:pt x="652" y="175"/>
                  </a:cubicBezTo>
                  <a:cubicBezTo>
                    <a:pt x="652" y="182"/>
                    <a:pt x="655" y="187"/>
                    <a:pt x="655" y="189"/>
                  </a:cubicBezTo>
                  <a:cubicBezTo>
                    <a:pt x="655" y="194"/>
                    <a:pt x="652" y="199"/>
                    <a:pt x="650" y="201"/>
                  </a:cubicBezTo>
                  <a:cubicBezTo>
                    <a:pt x="648" y="204"/>
                    <a:pt x="645" y="206"/>
                    <a:pt x="645" y="206"/>
                  </a:cubicBezTo>
                  <a:cubicBezTo>
                    <a:pt x="640" y="206"/>
                    <a:pt x="640" y="201"/>
                    <a:pt x="638" y="191"/>
                  </a:cubicBezTo>
                  <a:cubicBezTo>
                    <a:pt x="638" y="182"/>
                    <a:pt x="633" y="163"/>
                    <a:pt x="626" y="139"/>
                  </a:cubicBezTo>
                  <a:lnTo>
                    <a:pt x="628" y="136"/>
                  </a:lnTo>
                  <a:close/>
                  <a:moveTo>
                    <a:pt x="1884" y="131"/>
                  </a:moveTo>
                  <a:lnTo>
                    <a:pt x="1884" y="206"/>
                  </a:lnTo>
                  <a:lnTo>
                    <a:pt x="1936" y="206"/>
                  </a:lnTo>
                  <a:lnTo>
                    <a:pt x="1936" y="131"/>
                  </a:lnTo>
                  <a:lnTo>
                    <a:pt x="1884" y="131"/>
                  </a:lnTo>
                  <a:close/>
                  <a:moveTo>
                    <a:pt x="3273" y="131"/>
                  </a:moveTo>
                  <a:cubicBezTo>
                    <a:pt x="3285" y="141"/>
                    <a:pt x="3295" y="148"/>
                    <a:pt x="3300" y="155"/>
                  </a:cubicBezTo>
                  <a:cubicBezTo>
                    <a:pt x="3304" y="160"/>
                    <a:pt x="3307" y="165"/>
                    <a:pt x="3307" y="170"/>
                  </a:cubicBezTo>
                  <a:cubicBezTo>
                    <a:pt x="3307" y="175"/>
                    <a:pt x="3307" y="177"/>
                    <a:pt x="3304" y="180"/>
                  </a:cubicBezTo>
                  <a:cubicBezTo>
                    <a:pt x="3302" y="182"/>
                    <a:pt x="3300" y="184"/>
                    <a:pt x="3297" y="184"/>
                  </a:cubicBezTo>
                  <a:cubicBezTo>
                    <a:pt x="3295" y="184"/>
                    <a:pt x="3292" y="182"/>
                    <a:pt x="3292" y="175"/>
                  </a:cubicBezTo>
                  <a:cubicBezTo>
                    <a:pt x="3290" y="167"/>
                    <a:pt x="3288" y="160"/>
                    <a:pt x="3283" y="153"/>
                  </a:cubicBezTo>
                  <a:cubicBezTo>
                    <a:pt x="3280" y="148"/>
                    <a:pt x="3276" y="141"/>
                    <a:pt x="3271" y="134"/>
                  </a:cubicBezTo>
                  <a:lnTo>
                    <a:pt x="3273" y="131"/>
                  </a:lnTo>
                  <a:close/>
                  <a:moveTo>
                    <a:pt x="3093" y="129"/>
                  </a:moveTo>
                  <a:lnTo>
                    <a:pt x="3108" y="144"/>
                  </a:lnTo>
                  <a:lnTo>
                    <a:pt x="3100" y="151"/>
                  </a:lnTo>
                  <a:lnTo>
                    <a:pt x="3100" y="196"/>
                  </a:lnTo>
                  <a:cubicBezTo>
                    <a:pt x="3100" y="206"/>
                    <a:pt x="3100" y="218"/>
                    <a:pt x="3100" y="232"/>
                  </a:cubicBezTo>
                  <a:lnTo>
                    <a:pt x="3086" y="240"/>
                  </a:lnTo>
                  <a:lnTo>
                    <a:pt x="3086" y="215"/>
                  </a:lnTo>
                  <a:lnTo>
                    <a:pt x="2976" y="215"/>
                  </a:lnTo>
                  <a:lnTo>
                    <a:pt x="2976" y="235"/>
                  </a:lnTo>
                  <a:lnTo>
                    <a:pt x="2959" y="242"/>
                  </a:lnTo>
                  <a:cubicBezTo>
                    <a:pt x="2959" y="223"/>
                    <a:pt x="2959" y="206"/>
                    <a:pt x="2959" y="187"/>
                  </a:cubicBezTo>
                  <a:cubicBezTo>
                    <a:pt x="2959" y="167"/>
                    <a:pt x="2959" y="148"/>
                    <a:pt x="2959" y="131"/>
                  </a:cubicBezTo>
                  <a:lnTo>
                    <a:pt x="2976" y="139"/>
                  </a:lnTo>
                  <a:lnTo>
                    <a:pt x="3081" y="139"/>
                  </a:lnTo>
                  <a:lnTo>
                    <a:pt x="3093" y="129"/>
                  </a:lnTo>
                  <a:close/>
                  <a:moveTo>
                    <a:pt x="667" y="117"/>
                  </a:moveTo>
                  <a:cubicBezTo>
                    <a:pt x="681" y="141"/>
                    <a:pt x="691" y="155"/>
                    <a:pt x="693" y="165"/>
                  </a:cubicBezTo>
                  <a:cubicBezTo>
                    <a:pt x="696" y="175"/>
                    <a:pt x="693" y="182"/>
                    <a:pt x="691" y="184"/>
                  </a:cubicBezTo>
                  <a:cubicBezTo>
                    <a:pt x="686" y="187"/>
                    <a:pt x="684" y="189"/>
                    <a:pt x="681" y="189"/>
                  </a:cubicBezTo>
                  <a:cubicBezTo>
                    <a:pt x="679" y="189"/>
                    <a:pt x="679" y="184"/>
                    <a:pt x="676" y="175"/>
                  </a:cubicBezTo>
                  <a:cubicBezTo>
                    <a:pt x="676" y="163"/>
                    <a:pt x="672" y="144"/>
                    <a:pt x="662" y="120"/>
                  </a:cubicBezTo>
                  <a:lnTo>
                    <a:pt x="667" y="117"/>
                  </a:lnTo>
                  <a:close/>
                  <a:moveTo>
                    <a:pt x="2443" y="117"/>
                  </a:moveTo>
                  <a:lnTo>
                    <a:pt x="2443" y="139"/>
                  </a:lnTo>
                  <a:lnTo>
                    <a:pt x="2548" y="139"/>
                  </a:lnTo>
                  <a:lnTo>
                    <a:pt x="2548" y="117"/>
                  </a:lnTo>
                  <a:lnTo>
                    <a:pt x="2443" y="117"/>
                  </a:lnTo>
                  <a:close/>
                  <a:moveTo>
                    <a:pt x="722" y="117"/>
                  </a:moveTo>
                  <a:lnTo>
                    <a:pt x="744" y="129"/>
                  </a:lnTo>
                  <a:lnTo>
                    <a:pt x="734" y="134"/>
                  </a:lnTo>
                  <a:cubicBezTo>
                    <a:pt x="724" y="172"/>
                    <a:pt x="715" y="201"/>
                    <a:pt x="703" y="220"/>
                  </a:cubicBezTo>
                  <a:lnTo>
                    <a:pt x="734" y="220"/>
                  </a:lnTo>
                  <a:lnTo>
                    <a:pt x="748" y="208"/>
                  </a:lnTo>
                  <a:lnTo>
                    <a:pt x="768" y="227"/>
                  </a:lnTo>
                  <a:lnTo>
                    <a:pt x="636" y="227"/>
                  </a:lnTo>
                  <a:cubicBezTo>
                    <a:pt x="626" y="227"/>
                    <a:pt x="619" y="227"/>
                    <a:pt x="612" y="230"/>
                  </a:cubicBezTo>
                  <a:lnTo>
                    <a:pt x="602" y="220"/>
                  </a:lnTo>
                  <a:lnTo>
                    <a:pt x="696" y="220"/>
                  </a:lnTo>
                  <a:cubicBezTo>
                    <a:pt x="710" y="184"/>
                    <a:pt x="717" y="151"/>
                    <a:pt x="722" y="117"/>
                  </a:cubicBezTo>
                  <a:moveTo>
                    <a:pt x="2234" y="115"/>
                  </a:moveTo>
                  <a:cubicBezTo>
                    <a:pt x="2244" y="146"/>
                    <a:pt x="2256" y="167"/>
                    <a:pt x="2268" y="180"/>
                  </a:cubicBezTo>
                  <a:cubicBezTo>
                    <a:pt x="2280" y="163"/>
                    <a:pt x="2292" y="141"/>
                    <a:pt x="2299" y="115"/>
                  </a:cubicBezTo>
                  <a:lnTo>
                    <a:pt x="2234" y="115"/>
                  </a:lnTo>
                  <a:close/>
                  <a:moveTo>
                    <a:pt x="1200" y="112"/>
                  </a:moveTo>
                  <a:cubicBezTo>
                    <a:pt x="1207" y="134"/>
                    <a:pt x="1216" y="151"/>
                    <a:pt x="1228" y="167"/>
                  </a:cubicBezTo>
                  <a:cubicBezTo>
                    <a:pt x="1238" y="151"/>
                    <a:pt x="1245" y="131"/>
                    <a:pt x="1252" y="112"/>
                  </a:cubicBezTo>
                  <a:lnTo>
                    <a:pt x="1200" y="112"/>
                  </a:lnTo>
                  <a:close/>
                  <a:moveTo>
                    <a:pt x="1180" y="112"/>
                  </a:moveTo>
                  <a:lnTo>
                    <a:pt x="1180" y="220"/>
                  </a:lnTo>
                  <a:cubicBezTo>
                    <a:pt x="1197" y="206"/>
                    <a:pt x="1212" y="191"/>
                    <a:pt x="1224" y="175"/>
                  </a:cubicBezTo>
                  <a:cubicBezTo>
                    <a:pt x="1209" y="160"/>
                    <a:pt x="1200" y="139"/>
                    <a:pt x="1195" y="112"/>
                  </a:cubicBezTo>
                  <a:lnTo>
                    <a:pt x="1180" y="112"/>
                  </a:lnTo>
                  <a:close/>
                  <a:moveTo>
                    <a:pt x="1435" y="110"/>
                  </a:moveTo>
                  <a:cubicBezTo>
                    <a:pt x="1442" y="115"/>
                    <a:pt x="1449" y="120"/>
                    <a:pt x="1449" y="122"/>
                  </a:cubicBezTo>
                  <a:cubicBezTo>
                    <a:pt x="1452" y="124"/>
                    <a:pt x="1452" y="127"/>
                    <a:pt x="1452" y="127"/>
                  </a:cubicBezTo>
                  <a:cubicBezTo>
                    <a:pt x="1452" y="129"/>
                    <a:pt x="1452" y="131"/>
                    <a:pt x="1449" y="134"/>
                  </a:cubicBezTo>
                  <a:lnTo>
                    <a:pt x="1524" y="134"/>
                  </a:lnTo>
                  <a:lnTo>
                    <a:pt x="1533" y="124"/>
                  </a:lnTo>
                  <a:lnTo>
                    <a:pt x="1550" y="141"/>
                  </a:lnTo>
                  <a:lnTo>
                    <a:pt x="1356" y="141"/>
                  </a:lnTo>
                  <a:cubicBezTo>
                    <a:pt x="1351" y="141"/>
                    <a:pt x="1344" y="141"/>
                    <a:pt x="1336" y="144"/>
                  </a:cubicBezTo>
                  <a:lnTo>
                    <a:pt x="1327" y="134"/>
                  </a:lnTo>
                  <a:lnTo>
                    <a:pt x="1440" y="134"/>
                  </a:lnTo>
                  <a:cubicBezTo>
                    <a:pt x="1440" y="127"/>
                    <a:pt x="1437" y="122"/>
                    <a:pt x="1432" y="115"/>
                  </a:cubicBezTo>
                  <a:lnTo>
                    <a:pt x="1435" y="110"/>
                  </a:lnTo>
                  <a:close/>
                  <a:moveTo>
                    <a:pt x="3789" y="110"/>
                  </a:moveTo>
                  <a:lnTo>
                    <a:pt x="3811" y="122"/>
                  </a:lnTo>
                  <a:lnTo>
                    <a:pt x="3804" y="127"/>
                  </a:lnTo>
                  <a:cubicBezTo>
                    <a:pt x="3799" y="131"/>
                    <a:pt x="3796" y="136"/>
                    <a:pt x="3792" y="144"/>
                  </a:cubicBezTo>
                  <a:lnTo>
                    <a:pt x="3897" y="144"/>
                  </a:lnTo>
                  <a:lnTo>
                    <a:pt x="3914" y="127"/>
                  </a:lnTo>
                  <a:lnTo>
                    <a:pt x="3936" y="148"/>
                  </a:lnTo>
                  <a:lnTo>
                    <a:pt x="3871" y="148"/>
                  </a:lnTo>
                  <a:cubicBezTo>
                    <a:pt x="3864" y="165"/>
                    <a:pt x="3854" y="177"/>
                    <a:pt x="3842" y="191"/>
                  </a:cubicBezTo>
                  <a:cubicBezTo>
                    <a:pt x="3871" y="199"/>
                    <a:pt x="3888" y="204"/>
                    <a:pt x="3897" y="208"/>
                  </a:cubicBezTo>
                  <a:cubicBezTo>
                    <a:pt x="3909" y="213"/>
                    <a:pt x="3914" y="218"/>
                    <a:pt x="3914" y="225"/>
                  </a:cubicBezTo>
                  <a:cubicBezTo>
                    <a:pt x="3914" y="232"/>
                    <a:pt x="3912" y="235"/>
                    <a:pt x="3909" y="235"/>
                  </a:cubicBezTo>
                  <a:cubicBezTo>
                    <a:pt x="3907" y="235"/>
                    <a:pt x="3904" y="235"/>
                    <a:pt x="3900" y="230"/>
                  </a:cubicBezTo>
                  <a:cubicBezTo>
                    <a:pt x="3890" y="220"/>
                    <a:pt x="3868" y="211"/>
                    <a:pt x="3835" y="201"/>
                  </a:cubicBezTo>
                  <a:cubicBezTo>
                    <a:pt x="3823" y="208"/>
                    <a:pt x="3806" y="215"/>
                    <a:pt x="3787" y="223"/>
                  </a:cubicBezTo>
                  <a:cubicBezTo>
                    <a:pt x="3770" y="230"/>
                    <a:pt x="3739" y="235"/>
                    <a:pt x="3700" y="240"/>
                  </a:cubicBezTo>
                  <a:lnTo>
                    <a:pt x="3700" y="235"/>
                  </a:lnTo>
                  <a:cubicBezTo>
                    <a:pt x="3756" y="225"/>
                    <a:pt x="3796" y="213"/>
                    <a:pt x="3820" y="196"/>
                  </a:cubicBezTo>
                  <a:cubicBezTo>
                    <a:pt x="3794" y="189"/>
                    <a:pt x="3772" y="187"/>
                    <a:pt x="3751" y="184"/>
                  </a:cubicBezTo>
                  <a:cubicBezTo>
                    <a:pt x="3756" y="177"/>
                    <a:pt x="3763" y="165"/>
                    <a:pt x="3772" y="148"/>
                  </a:cubicBezTo>
                  <a:lnTo>
                    <a:pt x="3724" y="148"/>
                  </a:lnTo>
                  <a:cubicBezTo>
                    <a:pt x="3720" y="148"/>
                    <a:pt x="3712" y="151"/>
                    <a:pt x="3705" y="153"/>
                  </a:cubicBezTo>
                  <a:lnTo>
                    <a:pt x="3696" y="144"/>
                  </a:lnTo>
                  <a:lnTo>
                    <a:pt x="3775" y="144"/>
                  </a:lnTo>
                  <a:cubicBezTo>
                    <a:pt x="3782" y="131"/>
                    <a:pt x="3787" y="122"/>
                    <a:pt x="3789" y="110"/>
                  </a:cubicBezTo>
                  <a:moveTo>
                    <a:pt x="2853" y="105"/>
                  </a:moveTo>
                  <a:lnTo>
                    <a:pt x="2875" y="127"/>
                  </a:lnTo>
                  <a:lnTo>
                    <a:pt x="2772" y="127"/>
                  </a:lnTo>
                  <a:lnTo>
                    <a:pt x="2772" y="160"/>
                  </a:lnTo>
                  <a:lnTo>
                    <a:pt x="2824" y="160"/>
                  </a:lnTo>
                  <a:lnTo>
                    <a:pt x="2836" y="148"/>
                  </a:lnTo>
                  <a:lnTo>
                    <a:pt x="2858" y="167"/>
                  </a:lnTo>
                  <a:lnTo>
                    <a:pt x="2772" y="167"/>
                  </a:lnTo>
                  <a:lnTo>
                    <a:pt x="2772" y="211"/>
                  </a:lnTo>
                  <a:cubicBezTo>
                    <a:pt x="2784" y="213"/>
                    <a:pt x="2800" y="215"/>
                    <a:pt x="2824" y="215"/>
                  </a:cubicBezTo>
                  <a:cubicBezTo>
                    <a:pt x="2846" y="215"/>
                    <a:pt x="2865" y="215"/>
                    <a:pt x="2880" y="213"/>
                  </a:cubicBezTo>
                  <a:lnTo>
                    <a:pt x="2880" y="218"/>
                  </a:lnTo>
                  <a:cubicBezTo>
                    <a:pt x="2868" y="220"/>
                    <a:pt x="2860" y="227"/>
                    <a:pt x="2858" y="235"/>
                  </a:cubicBezTo>
                  <a:cubicBezTo>
                    <a:pt x="2820" y="232"/>
                    <a:pt x="2791" y="230"/>
                    <a:pt x="2774" y="225"/>
                  </a:cubicBezTo>
                  <a:cubicBezTo>
                    <a:pt x="2757" y="220"/>
                    <a:pt x="2743" y="213"/>
                    <a:pt x="2731" y="206"/>
                  </a:cubicBezTo>
                  <a:cubicBezTo>
                    <a:pt x="2721" y="196"/>
                    <a:pt x="2712" y="187"/>
                    <a:pt x="2704" y="175"/>
                  </a:cubicBezTo>
                  <a:cubicBezTo>
                    <a:pt x="2690" y="206"/>
                    <a:pt x="2671" y="225"/>
                    <a:pt x="2647" y="237"/>
                  </a:cubicBezTo>
                  <a:lnTo>
                    <a:pt x="2644" y="235"/>
                  </a:lnTo>
                  <a:cubicBezTo>
                    <a:pt x="2673" y="213"/>
                    <a:pt x="2692" y="177"/>
                    <a:pt x="2700" y="131"/>
                  </a:cubicBezTo>
                  <a:lnTo>
                    <a:pt x="2724" y="146"/>
                  </a:lnTo>
                  <a:cubicBezTo>
                    <a:pt x="2719" y="148"/>
                    <a:pt x="2716" y="151"/>
                    <a:pt x="2714" y="153"/>
                  </a:cubicBezTo>
                  <a:cubicBezTo>
                    <a:pt x="2712" y="158"/>
                    <a:pt x="2709" y="163"/>
                    <a:pt x="2707" y="170"/>
                  </a:cubicBezTo>
                  <a:cubicBezTo>
                    <a:pt x="2719" y="184"/>
                    <a:pt x="2736" y="196"/>
                    <a:pt x="2757" y="206"/>
                  </a:cubicBezTo>
                  <a:lnTo>
                    <a:pt x="2757" y="127"/>
                  </a:lnTo>
                  <a:lnTo>
                    <a:pt x="2680" y="127"/>
                  </a:lnTo>
                  <a:cubicBezTo>
                    <a:pt x="2671" y="127"/>
                    <a:pt x="2664" y="127"/>
                    <a:pt x="2656" y="129"/>
                  </a:cubicBezTo>
                  <a:lnTo>
                    <a:pt x="2647" y="120"/>
                  </a:lnTo>
                  <a:lnTo>
                    <a:pt x="2836" y="120"/>
                  </a:lnTo>
                  <a:lnTo>
                    <a:pt x="2853" y="105"/>
                  </a:lnTo>
                  <a:close/>
                  <a:moveTo>
                    <a:pt x="1982" y="103"/>
                  </a:moveTo>
                  <a:cubicBezTo>
                    <a:pt x="1999" y="115"/>
                    <a:pt x="2008" y="124"/>
                    <a:pt x="2011" y="129"/>
                  </a:cubicBezTo>
                  <a:cubicBezTo>
                    <a:pt x="2013" y="136"/>
                    <a:pt x="2016" y="141"/>
                    <a:pt x="2016" y="144"/>
                  </a:cubicBezTo>
                  <a:cubicBezTo>
                    <a:pt x="2016" y="148"/>
                    <a:pt x="2013" y="151"/>
                    <a:pt x="2011" y="155"/>
                  </a:cubicBezTo>
                  <a:cubicBezTo>
                    <a:pt x="2008" y="158"/>
                    <a:pt x="2006" y="160"/>
                    <a:pt x="2006" y="160"/>
                  </a:cubicBezTo>
                  <a:cubicBezTo>
                    <a:pt x="2004" y="160"/>
                    <a:pt x="2001" y="155"/>
                    <a:pt x="1999" y="146"/>
                  </a:cubicBezTo>
                  <a:cubicBezTo>
                    <a:pt x="1996" y="131"/>
                    <a:pt x="1989" y="120"/>
                    <a:pt x="1980" y="105"/>
                  </a:cubicBezTo>
                  <a:lnTo>
                    <a:pt x="1982" y="103"/>
                  </a:lnTo>
                  <a:close/>
                  <a:moveTo>
                    <a:pt x="2306" y="98"/>
                  </a:moveTo>
                  <a:lnTo>
                    <a:pt x="2325" y="115"/>
                  </a:lnTo>
                  <a:lnTo>
                    <a:pt x="2316" y="120"/>
                  </a:lnTo>
                  <a:cubicBezTo>
                    <a:pt x="2304" y="148"/>
                    <a:pt x="2292" y="170"/>
                    <a:pt x="2277" y="189"/>
                  </a:cubicBezTo>
                  <a:cubicBezTo>
                    <a:pt x="2296" y="206"/>
                    <a:pt x="2323" y="215"/>
                    <a:pt x="2354" y="218"/>
                  </a:cubicBezTo>
                  <a:lnTo>
                    <a:pt x="2354" y="220"/>
                  </a:lnTo>
                  <a:cubicBezTo>
                    <a:pt x="2340" y="223"/>
                    <a:pt x="2332" y="230"/>
                    <a:pt x="2330" y="235"/>
                  </a:cubicBezTo>
                  <a:cubicBezTo>
                    <a:pt x="2306" y="227"/>
                    <a:pt x="2287" y="215"/>
                    <a:pt x="2268" y="199"/>
                  </a:cubicBezTo>
                  <a:cubicBezTo>
                    <a:pt x="2239" y="220"/>
                    <a:pt x="2205" y="235"/>
                    <a:pt x="2167" y="242"/>
                  </a:cubicBezTo>
                  <a:lnTo>
                    <a:pt x="2164" y="237"/>
                  </a:lnTo>
                  <a:cubicBezTo>
                    <a:pt x="2210" y="225"/>
                    <a:pt x="2241" y="208"/>
                    <a:pt x="2258" y="187"/>
                  </a:cubicBezTo>
                  <a:cubicBezTo>
                    <a:pt x="2244" y="165"/>
                    <a:pt x="2234" y="141"/>
                    <a:pt x="2229" y="115"/>
                  </a:cubicBezTo>
                  <a:lnTo>
                    <a:pt x="2224" y="115"/>
                  </a:lnTo>
                  <a:lnTo>
                    <a:pt x="2215" y="117"/>
                  </a:lnTo>
                  <a:lnTo>
                    <a:pt x="2205" y="110"/>
                  </a:lnTo>
                  <a:lnTo>
                    <a:pt x="2299" y="110"/>
                  </a:lnTo>
                  <a:lnTo>
                    <a:pt x="2306" y="98"/>
                  </a:lnTo>
                  <a:close/>
                  <a:moveTo>
                    <a:pt x="172" y="93"/>
                  </a:moveTo>
                  <a:lnTo>
                    <a:pt x="189" y="107"/>
                  </a:lnTo>
                  <a:lnTo>
                    <a:pt x="180" y="115"/>
                  </a:lnTo>
                  <a:cubicBezTo>
                    <a:pt x="180" y="127"/>
                    <a:pt x="180" y="144"/>
                    <a:pt x="182" y="158"/>
                  </a:cubicBezTo>
                  <a:cubicBezTo>
                    <a:pt x="182" y="172"/>
                    <a:pt x="184" y="187"/>
                    <a:pt x="189" y="196"/>
                  </a:cubicBezTo>
                  <a:cubicBezTo>
                    <a:pt x="194" y="206"/>
                    <a:pt x="204" y="215"/>
                    <a:pt x="216" y="220"/>
                  </a:cubicBezTo>
                  <a:cubicBezTo>
                    <a:pt x="218" y="213"/>
                    <a:pt x="223" y="199"/>
                    <a:pt x="225" y="180"/>
                  </a:cubicBezTo>
                  <a:lnTo>
                    <a:pt x="230" y="180"/>
                  </a:lnTo>
                  <a:cubicBezTo>
                    <a:pt x="228" y="189"/>
                    <a:pt x="228" y="201"/>
                    <a:pt x="230" y="211"/>
                  </a:cubicBezTo>
                  <a:cubicBezTo>
                    <a:pt x="230" y="223"/>
                    <a:pt x="230" y="232"/>
                    <a:pt x="232" y="237"/>
                  </a:cubicBezTo>
                  <a:cubicBezTo>
                    <a:pt x="235" y="240"/>
                    <a:pt x="235" y="242"/>
                    <a:pt x="232" y="242"/>
                  </a:cubicBezTo>
                  <a:cubicBezTo>
                    <a:pt x="228" y="242"/>
                    <a:pt x="223" y="240"/>
                    <a:pt x="213" y="237"/>
                  </a:cubicBezTo>
                  <a:cubicBezTo>
                    <a:pt x="204" y="232"/>
                    <a:pt x="194" y="227"/>
                    <a:pt x="187" y="218"/>
                  </a:cubicBezTo>
                  <a:cubicBezTo>
                    <a:pt x="177" y="208"/>
                    <a:pt x="172" y="194"/>
                    <a:pt x="170" y="177"/>
                  </a:cubicBezTo>
                  <a:cubicBezTo>
                    <a:pt x="165" y="160"/>
                    <a:pt x="165" y="139"/>
                    <a:pt x="165" y="110"/>
                  </a:cubicBezTo>
                  <a:lnTo>
                    <a:pt x="67" y="110"/>
                  </a:lnTo>
                  <a:cubicBezTo>
                    <a:pt x="60" y="110"/>
                    <a:pt x="50" y="112"/>
                    <a:pt x="43" y="115"/>
                  </a:cubicBezTo>
                  <a:lnTo>
                    <a:pt x="33" y="105"/>
                  </a:lnTo>
                  <a:lnTo>
                    <a:pt x="163" y="105"/>
                  </a:lnTo>
                  <a:lnTo>
                    <a:pt x="172" y="93"/>
                  </a:lnTo>
                  <a:close/>
                  <a:moveTo>
                    <a:pt x="3600" y="91"/>
                  </a:moveTo>
                  <a:lnTo>
                    <a:pt x="3621" y="110"/>
                  </a:lnTo>
                  <a:lnTo>
                    <a:pt x="3516" y="110"/>
                  </a:lnTo>
                  <a:cubicBezTo>
                    <a:pt x="3508" y="110"/>
                    <a:pt x="3501" y="112"/>
                    <a:pt x="3494" y="115"/>
                  </a:cubicBezTo>
                  <a:lnTo>
                    <a:pt x="3484" y="105"/>
                  </a:lnTo>
                  <a:lnTo>
                    <a:pt x="3588" y="105"/>
                  </a:lnTo>
                  <a:lnTo>
                    <a:pt x="3600" y="91"/>
                  </a:lnTo>
                  <a:close/>
                  <a:moveTo>
                    <a:pt x="717" y="91"/>
                  </a:moveTo>
                  <a:lnTo>
                    <a:pt x="732" y="107"/>
                  </a:lnTo>
                  <a:lnTo>
                    <a:pt x="662" y="107"/>
                  </a:lnTo>
                  <a:cubicBezTo>
                    <a:pt x="652" y="107"/>
                    <a:pt x="645" y="107"/>
                    <a:pt x="638" y="110"/>
                  </a:cubicBezTo>
                  <a:lnTo>
                    <a:pt x="628" y="100"/>
                  </a:lnTo>
                  <a:lnTo>
                    <a:pt x="705" y="100"/>
                  </a:lnTo>
                  <a:lnTo>
                    <a:pt x="717" y="91"/>
                  </a:lnTo>
                  <a:close/>
                  <a:moveTo>
                    <a:pt x="3343" y="79"/>
                  </a:moveTo>
                  <a:lnTo>
                    <a:pt x="3364" y="88"/>
                  </a:lnTo>
                  <a:lnTo>
                    <a:pt x="3357" y="95"/>
                  </a:lnTo>
                  <a:lnTo>
                    <a:pt x="3357" y="112"/>
                  </a:lnTo>
                  <a:lnTo>
                    <a:pt x="3381" y="112"/>
                  </a:lnTo>
                  <a:lnTo>
                    <a:pt x="3393" y="100"/>
                  </a:lnTo>
                  <a:lnTo>
                    <a:pt x="3410" y="117"/>
                  </a:lnTo>
                  <a:lnTo>
                    <a:pt x="3357" y="117"/>
                  </a:lnTo>
                  <a:lnTo>
                    <a:pt x="3357" y="215"/>
                  </a:lnTo>
                  <a:cubicBezTo>
                    <a:pt x="3357" y="225"/>
                    <a:pt x="3357" y="230"/>
                    <a:pt x="3352" y="232"/>
                  </a:cubicBezTo>
                  <a:cubicBezTo>
                    <a:pt x="3350" y="237"/>
                    <a:pt x="3345" y="240"/>
                    <a:pt x="3336" y="242"/>
                  </a:cubicBezTo>
                  <a:cubicBezTo>
                    <a:pt x="3333" y="232"/>
                    <a:pt x="3321" y="225"/>
                    <a:pt x="3302" y="220"/>
                  </a:cubicBezTo>
                  <a:lnTo>
                    <a:pt x="3302" y="218"/>
                  </a:lnTo>
                  <a:cubicBezTo>
                    <a:pt x="3326" y="220"/>
                    <a:pt x="3338" y="220"/>
                    <a:pt x="3340" y="220"/>
                  </a:cubicBezTo>
                  <a:cubicBezTo>
                    <a:pt x="3343" y="220"/>
                    <a:pt x="3345" y="218"/>
                    <a:pt x="3345" y="213"/>
                  </a:cubicBezTo>
                  <a:lnTo>
                    <a:pt x="3345" y="117"/>
                  </a:lnTo>
                  <a:lnTo>
                    <a:pt x="3285" y="117"/>
                  </a:lnTo>
                  <a:cubicBezTo>
                    <a:pt x="3276" y="117"/>
                    <a:pt x="3266" y="120"/>
                    <a:pt x="3259" y="122"/>
                  </a:cubicBezTo>
                  <a:lnTo>
                    <a:pt x="3249" y="112"/>
                  </a:lnTo>
                  <a:lnTo>
                    <a:pt x="3345" y="112"/>
                  </a:lnTo>
                  <a:cubicBezTo>
                    <a:pt x="3345" y="98"/>
                    <a:pt x="3345" y="88"/>
                    <a:pt x="3343" y="79"/>
                  </a:cubicBezTo>
                  <a:moveTo>
                    <a:pt x="2164" y="79"/>
                  </a:moveTo>
                  <a:lnTo>
                    <a:pt x="2184" y="91"/>
                  </a:lnTo>
                  <a:lnTo>
                    <a:pt x="2172" y="98"/>
                  </a:lnTo>
                  <a:lnTo>
                    <a:pt x="2172" y="189"/>
                  </a:lnTo>
                  <a:lnTo>
                    <a:pt x="2212" y="153"/>
                  </a:lnTo>
                  <a:lnTo>
                    <a:pt x="2215" y="158"/>
                  </a:lnTo>
                  <a:cubicBezTo>
                    <a:pt x="2203" y="170"/>
                    <a:pt x="2196" y="182"/>
                    <a:pt x="2188" y="191"/>
                  </a:cubicBezTo>
                  <a:cubicBezTo>
                    <a:pt x="2181" y="201"/>
                    <a:pt x="2174" y="208"/>
                    <a:pt x="2169" y="218"/>
                  </a:cubicBezTo>
                  <a:lnTo>
                    <a:pt x="2152" y="204"/>
                  </a:lnTo>
                  <a:cubicBezTo>
                    <a:pt x="2157" y="199"/>
                    <a:pt x="2160" y="194"/>
                    <a:pt x="2157" y="189"/>
                  </a:cubicBezTo>
                  <a:lnTo>
                    <a:pt x="2157" y="95"/>
                  </a:lnTo>
                  <a:lnTo>
                    <a:pt x="2145" y="95"/>
                  </a:lnTo>
                  <a:cubicBezTo>
                    <a:pt x="2138" y="95"/>
                    <a:pt x="2133" y="95"/>
                    <a:pt x="2126" y="98"/>
                  </a:cubicBezTo>
                  <a:lnTo>
                    <a:pt x="2116" y="88"/>
                  </a:lnTo>
                  <a:lnTo>
                    <a:pt x="2157" y="88"/>
                  </a:lnTo>
                  <a:lnTo>
                    <a:pt x="2164" y="79"/>
                  </a:lnTo>
                  <a:close/>
                  <a:moveTo>
                    <a:pt x="1368" y="76"/>
                  </a:moveTo>
                  <a:lnTo>
                    <a:pt x="1368" y="88"/>
                  </a:lnTo>
                  <a:lnTo>
                    <a:pt x="1396" y="88"/>
                  </a:lnTo>
                  <a:lnTo>
                    <a:pt x="1396" y="76"/>
                  </a:lnTo>
                  <a:lnTo>
                    <a:pt x="1368" y="76"/>
                  </a:lnTo>
                  <a:close/>
                  <a:moveTo>
                    <a:pt x="1694" y="76"/>
                  </a:moveTo>
                  <a:lnTo>
                    <a:pt x="1713" y="88"/>
                  </a:lnTo>
                  <a:cubicBezTo>
                    <a:pt x="1706" y="93"/>
                    <a:pt x="1701" y="98"/>
                    <a:pt x="1694" y="105"/>
                  </a:cubicBezTo>
                  <a:lnTo>
                    <a:pt x="1759" y="105"/>
                  </a:lnTo>
                  <a:cubicBezTo>
                    <a:pt x="1756" y="95"/>
                    <a:pt x="1749" y="88"/>
                    <a:pt x="1737" y="81"/>
                  </a:cubicBezTo>
                  <a:lnTo>
                    <a:pt x="1740" y="79"/>
                  </a:lnTo>
                  <a:cubicBezTo>
                    <a:pt x="1754" y="81"/>
                    <a:pt x="1761" y="84"/>
                    <a:pt x="1766" y="88"/>
                  </a:cubicBezTo>
                  <a:cubicBezTo>
                    <a:pt x="1768" y="91"/>
                    <a:pt x="1771" y="93"/>
                    <a:pt x="1771" y="95"/>
                  </a:cubicBezTo>
                  <a:cubicBezTo>
                    <a:pt x="1771" y="98"/>
                    <a:pt x="1768" y="103"/>
                    <a:pt x="1766" y="105"/>
                  </a:cubicBezTo>
                  <a:lnTo>
                    <a:pt x="1785" y="105"/>
                  </a:lnTo>
                  <a:lnTo>
                    <a:pt x="1800" y="91"/>
                  </a:lnTo>
                  <a:lnTo>
                    <a:pt x="1821" y="112"/>
                  </a:lnTo>
                  <a:lnTo>
                    <a:pt x="1728" y="112"/>
                  </a:lnTo>
                  <a:cubicBezTo>
                    <a:pt x="1740" y="122"/>
                    <a:pt x="1754" y="131"/>
                    <a:pt x="1768" y="139"/>
                  </a:cubicBezTo>
                  <a:cubicBezTo>
                    <a:pt x="1785" y="148"/>
                    <a:pt x="1802" y="151"/>
                    <a:pt x="1826" y="153"/>
                  </a:cubicBezTo>
                  <a:lnTo>
                    <a:pt x="1826" y="155"/>
                  </a:lnTo>
                  <a:cubicBezTo>
                    <a:pt x="1814" y="158"/>
                    <a:pt x="1809" y="163"/>
                    <a:pt x="1807" y="170"/>
                  </a:cubicBezTo>
                  <a:lnTo>
                    <a:pt x="1790" y="165"/>
                  </a:lnTo>
                  <a:lnTo>
                    <a:pt x="1790" y="167"/>
                  </a:lnTo>
                  <a:cubicBezTo>
                    <a:pt x="1790" y="196"/>
                    <a:pt x="1790" y="215"/>
                    <a:pt x="1790" y="225"/>
                  </a:cubicBezTo>
                  <a:lnTo>
                    <a:pt x="1776" y="232"/>
                  </a:lnTo>
                  <a:lnTo>
                    <a:pt x="1776" y="215"/>
                  </a:lnTo>
                  <a:lnTo>
                    <a:pt x="1730" y="215"/>
                  </a:lnTo>
                  <a:lnTo>
                    <a:pt x="1730" y="230"/>
                  </a:lnTo>
                  <a:lnTo>
                    <a:pt x="1716" y="235"/>
                  </a:lnTo>
                  <a:cubicBezTo>
                    <a:pt x="1716" y="220"/>
                    <a:pt x="1716" y="206"/>
                    <a:pt x="1716" y="194"/>
                  </a:cubicBezTo>
                  <a:cubicBezTo>
                    <a:pt x="1716" y="180"/>
                    <a:pt x="1716" y="165"/>
                    <a:pt x="1716" y="153"/>
                  </a:cubicBezTo>
                  <a:lnTo>
                    <a:pt x="1730" y="160"/>
                  </a:lnTo>
                  <a:lnTo>
                    <a:pt x="1773" y="160"/>
                  </a:lnTo>
                  <a:lnTo>
                    <a:pt x="1773" y="158"/>
                  </a:lnTo>
                  <a:cubicBezTo>
                    <a:pt x="1752" y="144"/>
                    <a:pt x="1732" y="129"/>
                    <a:pt x="1723" y="112"/>
                  </a:cubicBezTo>
                  <a:lnTo>
                    <a:pt x="1692" y="112"/>
                  </a:lnTo>
                  <a:cubicBezTo>
                    <a:pt x="1672" y="134"/>
                    <a:pt x="1653" y="148"/>
                    <a:pt x="1632" y="160"/>
                  </a:cubicBezTo>
                  <a:lnTo>
                    <a:pt x="1675" y="160"/>
                  </a:lnTo>
                  <a:lnTo>
                    <a:pt x="1682" y="151"/>
                  </a:lnTo>
                  <a:lnTo>
                    <a:pt x="1699" y="163"/>
                  </a:lnTo>
                  <a:lnTo>
                    <a:pt x="1692" y="167"/>
                  </a:lnTo>
                  <a:cubicBezTo>
                    <a:pt x="1692" y="199"/>
                    <a:pt x="1692" y="215"/>
                    <a:pt x="1692" y="225"/>
                  </a:cubicBezTo>
                  <a:lnTo>
                    <a:pt x="1677" y="230"/>
                  </a:lnTo>
                  <a:lnTo>
                    <a:pt x="1677" y="215"/>
                  </a:lnTo>
                  <a:lnTo>
                    <a:pt x="1636" y="215"/>
                  </a:lnTo>
                  <a:lnTo>
                    <a:pt x="1636" y="227"/>
                  </a:lnTo>
                  <a:lnTo>
                    <a:pt x="1622" y="235"/>
                  </a:lnTo>
                  <a:cubicBezTo>
                    <a:pt x="1624" y="223"/>
                    <a:pt x="1624" y="211"/>
                    <a:pt x="1624" y="196"/>
                  </a:cubicBezTo>
                  <a:cubicBezTo>
                    <a:pt x="1624" y="184"/>
                    <a:pt x="1624" y="172"/>
                    <a:pt x="1624" y="163"/>
                  </a:cubicBezTo>
                  <a:cubicBezTo>
                    <a:pt x="1610" y="167"/>
                    <a:pt x="1598" y="172"/>
                    <a:pt x="1584" y="175"/>
                  </a:cubicBezTo>
                  <a:lnTo>
                    <a:pt x="1584" y="172"/>
                  </a:lnTo>
                  <a:cubicBezTo>
                    <a:pt x="1603" y="165"/>
                    <a:pt x="1620" y="158"/>
                    <a:pt x="1634" y="148"/>
                  </a:cubicBezTo>
                  <a:cubicBezTo>
                    <a:pt x="1648" y="139"/>
                    <a:pt x="1663" y="127"/>
                    <a:pt x="1675" y="112"/>
                  </a:cubicBezTo>
                  <a:lnTo>
                    <a:pt x="1624" y="112"/>
                  </a:lnTo>
                  <a:cubicBezTo>
                    <a:pt x="1615" y="112"/>
                    <a:pt x="1608" y="112"/>
                    <a:pt x="1600" y="115"/>
                  </a:cubicBezTo>
                  <a:lnTo>
                    <a:pt x="1591" y="105"/>
                  </a:lnTo>
                  <a:lnTo>
                    <a:pt x="1677" y="105"/>
                  </a:lnTo>
                  <a:cubicBezTo>
                    <a:pt x="1684" y="95"/>
                    <a:pt x="1689" y="86"/>
                    <a:pt x="1694" y="76"/>
                  </a:cubicBezTo>
                  <a:moveTo>
                    <a:pt x="3240" y="71"/>
                  </a:moveTo>
                  <a:lnTo>
                    <a:pt x="3261" y="88"/>
                  </a:lnTo>
                  <a:lnTo>
                    <a:pt x="3249" y="91"/>
                  </a:lnTo>
                  <a:cubicBezTo>
                    <a:pt x="3242" y="105"/>
                    <a:pt x="3232" y="115"/>
                    <a:pt x="3228" y="122"/>
                  </a:cubicBezTo>
                  <a:lnTo>
                    <a:pt x="3237" y="131"/>
                  </a:lnTo>
                  <a:lnTo>
                    <a:pt x="3230" y="136"/>
                  </a:lnTo>
                  <a:lnTo>
                    <a:pt x="3230" y="213"/>
                  </a:lnTo>
                  <a:cubicBezTo>
                    <a:pt x="3230" y="220"/>
                    <a:pt x="3230" y="227"/>
                    <a:pt x="3232" y="235"/>
                  </a:cubicBezTo>
                  <a:lnTo>
                    <a:pt x="3216" y="242"/>
                  </a:lnTo>
                  <a:cubicBezTo>
                    <a:pt x="3216" y="225"/>
                    <a:pt x="3218" y="211"/>
                    <a:pt x="3218" y="199"/>
                  </a:cubicBezTo>
                  <a:lnTo>
                    <a:pt x="3218" y="131"/>
                  </a:lnTo>
                  <a:cubicBezTo>
                    <a:pt x="3201" y="148"/>
                    <a:pt x="3187" y="160"/>
                    <a:pt x="3172" y="167"/>
                  </a:cubicBezTo>
                  <a:lnTo>
                    <a:pt x="3170" y="165"/>
                  </a:lnTo>
                  <a:cubicBezTo>
                    <a:pt x="3189" y="151"/>
                    <a:pt x="3204" y="134"/>
                    <a:pt x="3213" y="120"/>
                  </a:cubicBezTo>
                  <a:cubicBezTo>
                    <a:pt x="3225" y="103"/>
                    <a:pt x="3235" y="88"/>
                    <a:pt x="3240" y="71"/>
                  </a:cubicBezTo>
                  <a:moveTo>
                    <a:pt x="854" y="71"/>
                  </a:moveTo>
                  <a:lnTo>
                    <a:pt x="856" y="71"/>
                  </a:lnTo>
                  <a:cubicBezTo>
                    <a:pt x="844" y="127"/>
                    <a:pt x="837" y="158"/>
                    <a:pt x="835" y="165"/>
                  </a:cubicBezTo>
                  <a:cubicBezTo>
                    <a:pt x="832" y="175"/>
                    <a:pt x="830" y="184"/>
                    <a:pt x="832" y="199"/>
                  </a:cubicBezTo>
                  <a:cubicBezTo>
                    <a:pt x="832" y="211"/>
                    <a:pt x="832" y="218"/>
                    <a:pt x="832" y="223"/>
                  </a:cubicBezTo>
                  <a:cubicBezTo>
                    <a:pt x="832" y="225"/>
                    <a:pt x="830" y="227"/>
                    <a:pt x="828" y="227"/>
                  </a:cubicBezTo>
                  <a:cubicBezTo>
                    <a:pt x="825" y="227"/>
                    <a:pt x="820" y="227"/>
                    <a:pt x="818" y="225"/>
                  </a:cubicBezTo>
                  <a:cubicBezTo>
                    <a:pt x="813" y="225"/>
                    <a:pt x="811" y="220"/>
                    <a:pt x="811" y="215"/>
                  </a:cubicBezTo>
                  <a:cubicBezTo>
                    <a:pt x="811" y="213"/>
                    <a:pt x="813" y="208"/>
                    <a:pt x="813" y="201"/>
                  </a:cubicBezTo>
                  <a:cubicBezTo>
                    <a:pt x="816" y="194"/>
                    <a:pt x="818" y="189"/>
                    <a:pt x="818" y="184"/>
                  </a:cubicBezTo>
                  <a:cubicBezTo>
                    <a:pt x="818" y="180"/>
                    <a:pt x="816" y="175"/>
                    <a:pt x="813" y="172"/>
                  </a:cubicBezTo>
                  <a:cubicBezTo>
                    <a:pt x="808" y="170"/>
                    <a:pt x="804" y="167"/>
                    <a:pt x="792" y="165"/>
                  </a:cubicBezTo>
                  <a:lnTo>
                    <a:pt x="792" y="160"/>
                  </a:lnTo>
                  <a:cubicBezTo>
                    <a:pt x="806" y="163"/>
                    <a:pt x="813" y="163"/>
                    <a:pt x="816" y="163"/>
                  </a:cubicBezTo>
                  <a:cubicBezTo>
                    <a:pt x="818" y="163"/>
                    <a:pt x="823" y="158"/>
                    <a:pt x="825" y="153"/>
                  </a:cubicBezTo>
                  <a:cubicBezTo>
                    <a:pt x="830" y="146"/>
                    <a:pt x="840" y="120"/>
                    <a:pt x="854" y="71"/>
                  </a:cubicBezTo>
                  <a:moveTo>
                    <a:pt x="3849" y="64"/>
                  </a:moveTo>
                  <a:lnTo>
                    <a:pt x="3849" y="103"/>
                  </a:lnTo>
                  <a:lnTo>
                    <a:pt x="3885" y="103"/>
                  </a:lnTo>
                  <a:lnTo>
                    <a:pt x="3885" y="64"/>
                  </a:lnTo>
                  <a:lnTo>
                    <a:pt x="3849" y="64"/>
                  </a:lnTo>
                  <a:close/>
                  <a:moveTo>
                    <a:pt x="3796" y="64"/>
                  </a:moveTo>
                  <a:lnTo>
                    <a:pt x="3796" y="103"/>
                  </a:lnTo>
                  <a:lnTo>
                    <a:pt x="3837" y="103"/>
                  </a:lnTo>
                  <a:lnTo>
                    <a:pt x="3837" y="64"/>
                  </a:lnTo>
                  <a:lnTo>
                    <a:pt x="3796" y="64"/>
                  </a:lnTo>
                  <a:close/>
                  <a:moveTo>
                    <a:pt x="3746" y="64"/>
                  </a:moveTo>
                  <a:lnTo>
                    <a:pt x="3746" y="103"/>
                  </a:lnTo>
                  <a:lnTo>
                    <a:pt x="3782" y="103"/>
                  </a:lnTo>
                  <a:lnTo>
                    <a:pt x="3782" y="64"/>
                  </a:lnTo>
                  <a:lnTo>
                    <a:pt x="3746" y="64"/>
                  </a:lnTo>
                  <a:close/>
                  <a:moveTo>
                    <a:pt x="2486" y="62"/>
                  </a:moveTo>
                  <a:lnTo>
                    <a:pt x="2510" y="69"/>
                  </a:lnTo>
                  <a:lnTo>
                    <a:pt x="2503" y="74"/>
                  </a:lnTo>
                  <a:lnTo>
                    <a:pt x="2500" y="84"/>
                  </a:lnTo>
                  <a:lnTo>
                    <a:pt x="2565" y="84"/>
                  </a:lnTo>
                  <a:lnTo>
                    <a:pt x="2580" y="71"/>
                  </a:lnTo>
                  <a:lnTo>
                    <a:pt x="2599" y="91"/>
                  </a:lnTo>
                  <a:lnTo>
                    <a:pt x="2498" y="91"/>
                  </a:lnTo>
                  <a:cubicBezTo>
                    <a:pt x="2496" y="98"/>
                    <a:pt x="2493" y="103"/>
                    <a:pt x="2493" y="110"/>
                  </a:cubicBezTo>
                  <a:lnTo>
                    <a:pt x="2546" y="110"/>
                  </a:lnTo>
                  <a:lnTo>
                    <a:pt x="2553" y="98"/>
                  </a:lnTo>
                  <a:lnTo>
                    <a:pt x="2572" y="110"/>
                  </a:lnTo>
                  <a:lnTo>
                    <a:pt x="2563" y="120"/>
                  </a:lnTo>
                  <a:lnTo>
                    <a:pt x="2563" y="225"/>
                  </a:lnTo>
                  <a:lnTo>
                    <a:pt x="2584" y="225"/>
                  </a:lnTo>
                  <a:lnTo>
                    <a:pt x="2599" y="211"/>
                  </a:lnTo>
                  <a:lnTo>
                    <a:pt x="2620" y="232"/>
                  </a:lnTo>
                  <a:lnTo>
                    <a:pt x="2412" y="232"/>
                  </a:lnTo>
                  <a:cubicBezTo>
                    <a:pt x="2402" y="232"/>
                    <a:pt x="2392" y="232"/>
                    <a:pt x="2383" y="235"/>
                  </a:cubicBezTo>
                  <a:lnTo>
                    <a:pt x="2373" y="225"/>
                  </a:lnTo>
                  <a:lnTo>
                    <a:pt x="2428" y="225"/>
                  </a:lnTo>
                  <a:lnTo>
                    <a:pt x="2428" y="129"/>
                  </a:lnTo>
                  <a:cubicBezTo>
                    <a:pt x="2428" y="122"/>
                    <a:pt x="2428" y="112"/>
                    <a:pt x="2426" y="103"/>
                  </a:cubicBezTo>
                  <a:lnTo>
                    <a:pt x="2443" y="110"/>
                  </a:lnTo>
                  <a:lnTo>
                    <a:pt x="2481" y="110"/>
                  </a:lnTo>
                  <a:lnTo>
                    <a:pt x="2484" y="91"/>
                  </a:lnTo>
                  <a:lnTo>
                    <a:pt x="2431" y="91"/>
                  </a:lnTo>
                  <a:cubicBezTo>
                    <a:pt x="2421" y="91"/>
                    <a:pt x="2412" y="91"/>
                    <a:pt x="2404" y="93"/>
                  </a:cubicBezTo>
                  <a:lnTo>
                    <a:pt x="2392" y="84"/>
                  </a:lnTo>
                  <a:lnTo>
                    <a:pt x="2486" y="84"/>
                  </a:lnTo>
                  <a:cubicBezTo>
                    <a:pt x="2486" y="76"/>
                    <a:pt x="2486" y="69"/>
                    <a:pt x="2486" y="62"/>
                  </a:cubicBezTo>
                  <a:moveTo>
                    <a:pt x="1884" y="60"/>
                  </a:moveTo>
                  <a:lnTo>
                    <a:pt x="1884" y="127"/>
                  </a:lnTo>
                  <a:lnTo>
                    <a:pt x="1936" y="127"/>
                  </a:lnTo>
                  <a:lnTo>
                    <a:pt x="1936" y="60"/>
                  </a:lnTo>
                  <a:lnTo>
                    <a:pt x="1884" y="60"/>
                  </a:lnTo>
                  <a:close/>
                  <a:moveTo>
                    <a:pt x="796" y="60"/>
                  </a:moveTo>
                  <a:cubicBezTo>
                    <a:pt x="816" y="71"/>
                    <a:pt x="825" y="81"/>
                    <a:pt x="828" y="88"/>
                  </a:cubicBezTo>
                  <a:cubicBezTo>
                    <a:pt x="828" y="95"/>
                    <a:pt x="828" y="100"/>
                    <a:pt x="825" y="103"/>
                  </a:cubicBezTo>
                  <a:cubicBezTo>
                    <a:pt x="823" y="103"/>
                    <a:pt x="820" y="105"/>
                    <a:pt x="818" y="105"/>
                  </a:cubicBezTo>
                  <a:cubicBezTo>
                    <a:pt x="816" y="105"/>
                    <a:pt x="813" y="100"/>
                    <a:pt x="811" y="93"/>
                  </a:cubicBezTo>
                  <a:cubicBezTo>
                    <a:pt x="808" y="84"/>
                    <a:pt x="801" y="74"/>
                    <a:pt x="794" y="64"/>
                  </a:cubicBezTo>
                  <a:lnTo>
                    <a:pt x="796" y="60"/>
                  </a:lnTo>
                  <a:close/>
                  <a:moveTo>
                    <a:pt x="182" y="60"/>
                  </a:moveTo>
                  <a:lnTo>
                    <a:pt x="201" y="79"/>
                  </a:lnTo>
                  <a:lnTo>
                    <a:pt x="96" y="79"/>
                  </a:lnTo>
                  <a:cubicBezTo>
                    <a:pt x="84" y="79"/>
                    <a:pt x="74" y="81"/>
                    <a:pt x="69" y="81"/>
                  </a:cubicBezTo>
                  <a:lnTo>
                    <a:pt x="60" y="74"/>
                  </a:lnTo>
                  <a:lnTo>
                    <a:pt x="170" y="74"/>
                  </a:lnTo>
                  <a:lnTo>
                    <a:pt x="182" y="60"/>
                  </a:lnTo>
                  <a:close/>
                  <a:moveTo>
                    <a:pt x="3048" y="60"/>
                  </a:moveTo>
                  <a:cubicBezTo>
                    <a:pt x="3098" y="76"/>
                    <a:pt x="3124" y="91"/>
                    <a:pt x="3129" y="98"/>
                  </a:cubicBezTo>
                  <a:cubicBezTo>
                    <a:pt x="3134" y="105"/>
                    <a:pt x="3136" y="110"/>
                    <a:pt x="3136" y="115"/>
                  </a:cubicBezTo>
                  <a:cubicBezTo>
                    <a:pt x="3134" y="120"/>
                    <a:pt x="3132" y="122"/>
                    <a:pt x="3129" y="122"/>
                  </a:cubicBezTo>
                  <a:cubicBezTo>
                    <a:pt x="3129" y="122"/>
                    <a:pt x="3127" y="120"/>
                    <a:pt x="3122" y="117"/>
                  </a:cubicBezTo>
                  <a:cubicBezTo>
                    <a:pt x="3117" y="110"/>
                    <a:pt x="3108" y="100"/>
                    <a:pt x="3096" y="93"/>
                  </a:cubicBezTo>
                  <a:cubicBezTo>
                    <a:pt x="3084" y="84"/>
                    <a:pt x="3067" y="74"/>
                    <a:pt x="3048" y="64"/>
                  </a:cubicBezTo>
                  <a:lnTo>
                    <a:pt x="3048" y="60"/>
                  </a:lnTo>
                  <a:close/>
                  <a:moveTo>
                    <a:pt x="2716" y="57"/>
                  </a:moveTo>
                  <a:lnTo>
                    <a:pt x="2716" y="88"/>
                  </a:lnTo>
                  <a:lnTo>
                    <a:pt x="2808" y="88"/>
                  </a:lnTo>
                  <a:lnTo>
                    <a:pt x="2808" y="57"/>
                  </a:lnTo>
                  <a:lnTo>
                    <a:pt x="2716" y="57"/>
                  </a:lnTo>
                  <a:close/>
                  <a:moveTo>
                    <a:pt x="895" y="52"/>
                  </a:moveTo>
                  <a:lnTo>
                    <a:pt x="916" y="64"/>
                  </a:lnTo>
                  <a:lnTo>
                    <a:pt x="909" y="71"/>
                  </a:lnTo>
                  <a:cubicBezTo>
                    <a:pt x="912" y="117"/>
                    <a:pt x="907" y="153"/>
                    <a:pt x="900" y="177"/>
                  </a:cubicBezTo>
                  <a:cubicBezTo>
                    <a:pt x="892" y="201"/>
                    <a:pt x="871" y="223"/>
                    <a:pt x="837" y="242"/>
                  </a:cubicBezTo>
                  <a:lnTo>
                    <a:pt x="835" y="237"/>
                  </a:lnTo>
                  <a:cubicBezTo>
                    <a:pt x="859" y="220"/>
                    <a:pt x="876" y="204"/>
                    <a:pt x="883" y="187"/>
                  </a:cubicBezTo>
                  <a:cubicBezTo>
                    <a:pt x="890" y="170"/>
                    <a:pt x="895" y="148"/>
                    <a:pt x="895" y="127"/>
                  </a:cubicBezTo>
                  <a:cubicBezTo>
                    <a:pt x="897" y="103"/>
                    <a:pt x="897" y="79"/>
                    <a:pt x="895" y="52"/>
                  </a:cubicBezTo>
                  <a:moveTo>
                    <a:pt x="1478" y="40"/>
                  </a:moveTo>
                  <a:cubicBezTo>
                    <a:pt x="1483" y="55"/>
                    <a:pt x="1488" y="67"/>
                    <a:pt x="1497" y="79"/>
                  </a:cubicBezTo>
                  <a:cubicBezTo>
                    <a:pt x="1504" y="64"/>
                    <a:pt x="1512" y="52"/>
                    <a:pt x="1514" y="40"/>
                  </a:cubicBezTo>
                  <a:lnTo>
                    <a:pt x="1478" y="40"/>
                  </a:lnTo>
                  <a:close/>
                  <a:moveTo>
                    <a:pt x="967" y="38"/>
                  </a:moveTo>
                  <a:lnTo>
                    <a:pt x="988" y="50"/>
                  </a:lnTo>
                  <a:lnTo>
                    <a:pt x="981" y="60"/>
                  </a:lnTo>
                  <a:lnTo>
                    <a:pt x="981" y="146"/>
                  </a:lnTo>
                  <a:cubicBezTo>
                    <a:pt x="981" y="155"/>
                    <a:pt x="981" y="167"/>
                    <a:pt x="981" y="177"/>
                  </a:cubicBezTo>
                  <a:lnTo>
                    <a:pt x="967" y="182"/>
                  </a:lnTo>
                  <a:cubicBezTo>
                    <a:pt x="967" y="172"/>
                    <a:pt x="967" y="160"/>
                    <a:pt x="967" y="146"/>
                  </a:cubicBezTo>
                  <a:lnTo>
                    <a:pt x="967" y="76"/>
                  </a:lnTo>
                  <a:cubicBezTo>
                    <a:pt x="967" y="62"/>
                    <a:pt x="967" y="47"/>
                    <a:pt x="967" y="38"/>
                  </a:cubicBezTo>
                  <a:moveTo>
                    <a:pt x="1356" y="35"/>
                  </a:moveTo>
                  <a:lnTo>
                    <a:pt x="1372" y="47"/>
                  </a:lnTo>
                  <a:cubicBezTo>
                    <a:pt x="1370" y="50"/>
                    <a:pt x="1365" y="50"/>
                    <a:pt x="1365" y="52"/>
                  </a:cubicBezTo>
                  <a:lnTo>
                    <a:pt x="1428" y="52"/>
                  </a:lnTo>
                  <a:lnTo>
                    <a:pt x="1437" y="43"/>
                  </a:lnTo>
                  <a:lnTo>
                    <a:pt x="1449" y="57"/>
                  </a:lnTo>
                  <a:lnTo>
                    <a:pt x="1442" y="62"/>
                  </a:lnTo>
                  <a:cubicBezTo>
                    <a:pt x="1440" y="79"/>
                    <a:pt x="1437" y="93"/>
                    <a:pt x="1435" y="105"/>
                  </a:cubicBezTo>
                  <a:cubicBezTo>
                    <a:pt x="1432" y="115"/>
                    <a:pt x="1423" y="122"/>
                    <a:pt x="1411" y="127"/>
                  </a:cubicBezTo>
                  <a:cubicBezTo>
                    <a:pt x="1408" y="120"/>
                    <a:pt x="1404" y="115"/>
                    <a:pt x="1392" y="110"/>
                  </a:cubicBezTo>
                  <a:lnTo>
                    <a:pt x="1392" y="107"/>
                  </a:lnTo>
                  <a:cubicBezTo>
                    <a:pt x="1404" y="110"/>
                    <a:pt x="1413" y="110"/>
                    <a:pt x="1416" y="110"/>
                  </a:cubicBezTo>
                  <a:cubicBezTo>
                    <a:pt x="1418" y="107"/>
                    <a:pt x="1420" y="105"/>
                    <a:pt x="1423" y="100"/>
                  </a:cubicBezTo>
                  <a:cubicBezTo>
                    <a:pt x="1425" y="93"/>
                    <a:pt x="1428" y="81"/>
                    <a:pt x="1430" y="60"/>
                  </a:cubicBezTo>
                  <a:lnTo>
                    <a:pt x="1363" y="60"/>
                  </a:lnTo>
                  <a:cubicBezTo>
                    <a:pt x="1360" y="60"/>
                    <a:pt x="1358" y="62"/>
                    <a:pt x="1356" y="64"/>
                  </a:cubicBezTo>
                  <a:lnTo>
                    <a:pt x="1370" y="71"/>
                  </a:lnTo>
                  <a:lnTo>
                    <a:pt x="1394" y="71"/>
                  </a:lnTo>
                  <a:lnTo>
                    <a:pt x="1401" y="62"/>
                  </a:lnTo>
                  <a:lnTo>
                    <a:pt x="1413" y="74"/>
                  </a:lnTo>
                  <a:lnTo>
                    <a:pt x="1406" y="79"/>
                  </a:lnTo>
                  <a:cubicBezTo>
                    <a:pt x="1406" y="88"/>
                    <a:pt x="1408" y="95"/>
                    <a:pt x="1408" y="98"/>
                  </a:cubicBezTo>
                  <a:lnTo>
                    <a:pt x="1396" y="103"/>
                  </a:lnTo>
                  <a:lnTo>
                    <a:pt x="1396" y="95"/>
                  </a:lnTo>
                  <a:lnTo>
                    <a:pt x="1368" y="95"/>
                  </a:lnTo>
                  <a:lnTo>
                    <a:pt x="1368" y="103"/>
                  </a:lnTo>
                  <a:lnTo>
                    <a:pt x="1356" y="107"/>
                  </a:lnTo>
                  <a:cubicBezTo>
                    <a:pt x="1356" y="100"/>
                    <a:pt x="1356" y="93"/>
                    <a:pt x="1356" y="86"/>
                  </a:cubicBezTo>
                  <a:cubicBezTo>
                    <a:pt x="1356" y="79"/>
                    <a:pt x="1356" y="71"/>
                    <a:pt x="1356" y="67"/>
                  </a:cubicBezTo>
                  <a:cubicBezTo>
                    <a:pt x="1348" y="76"/>
                    <a:pt x="1339" y="84"/>
                    <a:pt x="1327" y="91"/>
                  </a:cubicBezTo>
                  <a:lnTo>
                    <a:pt x="1327" y="88"/>
                  </a:lnTo>
                  <a:cubicBezTo>
                    <a:pt x="1334" y="79"/>
                    <a:pt x="1341" y="69"/>
                    <a:pt x="1346" y="62"/>
                  </a:cubicBezTo>
                  <a:cubicBezTo>
                    <a:pt x="1351" y="52"/>
                    <a:pt x="1353" y="45"/>
                    <a:pt x="1356" y="35"/>
                  </a:cubicBezTo>
                  <a:moveTo>
                    <a:pt x="3796" y="26"/>
                  </a:moveTo>
                  <a:lnTo>
                    <a:pt x="3796" y="57"/>
                  </a:lnTo>
                  <a:lnTo>
                    <a:pt x="3837" y="57"/>
                  </a:lnTo>
                  <a:lnTo>
                    <a:pt x="3837" y="26"/>
                  </a:lnTo>
                  <a:lnTo>
                    <a:pt x="3796" y="26"/>
                  </a:lnTo>
                  <a:close/>
                  <a:moveTo>
                    <a:pt x="1735" y="26"/>
                  </a:moveTo>
                  <a:lnTo>
                    <a:pt x="1735" y="67"/>
                  </a:lnTo>
                  <a:lnTo>
                    <a:pt x="1776" y="67"/>
                  </a:lnTo>
                  <a:lnTo>
                    <a:pt x="1776" y="26"/>
                  </a:lnTo>
                  <a:lnTo>
                    <a:pt x="1735" y="26"/>
                  </a:lnTo>
                  <a:close/>
                  <a:moveTo>
                    <a:pt x="1634" y="26"/>
                  </a:moveTo>
                  <a:lnTo>
                    <a:pt x="1634" y="67"/>
                  </a:lnTo>
                  <a:lnTo>
                    <a:pt x="1675" y="67"/>
                  </a:lnTo>
                  <a:lnTo>
                    <a:pt x="1675" y="26"/>
                  </a:lnTo>
                  <a:lnTo>
                    <a:pt x="1634" y="26"/>
                  </a:lnTo>
                  <a:close/>
                  <a:moveTo>
                    <a:pt x="2716" y="21"/>
                  </a:moveTo>
                  <a:lnTo>
                    <a:pt x="2716" y="50"/>
                  </a:lnTo>
                  <a:lnTo>
                    <a:pt x="2808" y="50"/>
                  </a:lnTo>
                  <a:lnTo>
                    <a:pt x="2808" y="21"/>
                  </a:lnTo>
                  <a:lnTo>
                    <a:pt x="2716" y="21"/>
                  </a:lnTo>
                  <a:close/>
                  <a:moveTo>
                    <a:pt x="2532" y="21"/>
                  </a:moveTo>
                  <a:lnTo>
                    <a:pt x="2532" y="55"/>
                  </a:lnTo>
                  <a:lnTo>
                    <a:pt x="2572" y="55"/>
                  </a:lnTo>
                  <a:lnTo>
                    <a:pt x="2572" y="21"/>
                  </a:lnTo>
                  <a:lnTo>
                    <a:pt x="2532" y="21"/>
                  </a:lnTo>
                  <a:close/>
                  <a:moveTo>
                    <a:pt x="2476" y="21"/>
                  </a:moveTo>
                  <a:lnTo>
                    <a:pt x="2476" y="55"/>
                  </a:lnTo>
                  <a:lnTo>
                    <a:pt x="2517" y="55"/>
                  </a:lnTo>
                  <a:lnTo>
                    <a:pt x="2517" y="21"/>
                  </a:lnTo>
                  <a:lnTo>
                    <a:pt x="2476" y="21"/>
                  </a:lnTo>
                  <a:close/>
                  <a:moveTo>
                    <a:pt x="2424" y="21"/>
                  </a:moveTo>
                  <a:lnTo>
                    <a:pt x="2424" y="55"/>
                  </a:lnTo>
                  <a:lnTo>
                    <a:pt x="2462" y="55"/>
                  </a:lnTo>
                  <a:lnTo>
                    <a:pt x="2462" y="21"/>
                  </a:lnTo>
                  <a:lnTo>
                    <a:pt x="2424" y="21"/>
                  </a:lnTo>
                  <a:close/>
                  <a:moveTo>
                    <a:pt x="1720" y="9"/>
                  </a:moveTo>
                  <a:lnTo>
                    <a:pt x="1735" y="19"/>
                  </a:lnTo>
                  <a:lnTo>
                    <a:pt x="1773" y="19"/>
                  </a:lnTo>
                  <a:lnTo>
                    <a:pt x="1780" y="9"/>
                  </a:lnTo>
                  <a:lnTo>
                    <a:pt x="1797" y="21"/>
                  </a:lnTo>
                  <a:lnTo>
                    <a:pt x="1788" y="28"/>
                  </a:lnTo>
                  <a:cubicBezTo>
                    <a:pt x="1788" y="52"/>
                    <a:pt x="1790" y="69"/>
                    <a:pt x="1790" y="76"/>
                  </a:cubicBezTo>
                  <a:lnTo>
                    <a:pt x="1776" y="81"/>
                  </a:lnTo>
                  <a:lnTo>
                    <a:pt x="1776" y="71"/>
                  </a:lnTo>
                  <a:lnTo>
                    <a:pt x="1735" y="71"/>
                  </a:lnTo>
                  <a:lnTo>
                    <a:pt x="1735" y="79"/>
                  </a:lnTo>
                  <a:lnTo>
                    <a:pt x="1720" y="84"/>
                  </a:lnTo>
                  <a:cubicBezTo>
                    <a:pt x="1720" y="71"/>
                    <a:pt x="1723" y="60"/>
                    <a:pt x="1723" y="47"/>
                  </a:cubicBezTo>
                  <a:cubicBezTo>
                    <a:pt x="1723" y="33"/>
                    <a:pt x="1720" y="21"/>
                    <a:pt x="1720" y="9"/>
                  </a:cubicBezTo>
                  <a:moveTo>
                    <a:pt x="1620" y="9"/>
                  </a:moveTo>
                  <a:lnTo>
                    <a:pt x="1634" y="19"/>
                  </a:lnTo>
                  <a:lnTo>
                    <a:pt x="1675" y="19"/>
                  </a:lnTo>
                  <a:lnTo>
                    <a:pt x="1682" y="9"/>
                  </a:lnTo>
                  <a:lnTo>
                    <a:pt x="1699" y="24"/>
                  </a:lnTo>
                  <a:lnTo>
                    <a:pt x="1689" y="28"/>
                  </a:lnTo>
                  <a:cubicBezTo>
                    <a:pt x="1689" y="55"/>
                    <a:pt x="1689" y="71"/>
                    <a:pt x="1689" y="79"/>
                  </a:cubicBezTo>
                  <a:lnTo>
                    <a:pt x="1675" y="84"/>
                  </a:lnTo>
                  <a:lnTo>
                    <a:pt x="1675" y="71"/>
                  </a:lnTo>
                  <a:lnTo>
                    <a:pt x="1634" y="71"/>
                  </a:lnTo>
                  <a:lnTo>
                    <a:pt x="1634" y="81"/>
                  </a:lnTo>
                  <a:lnTo>
                    <a:pt x="1620" y="88"/>
                  </a:lnTo>
                  <a:cubicBezTo>
                    <a:pt x="1620" y="76"/>
                    <a:pt x="1620" y="62"/>
                    <a:pt x="1620" y="47"/>
                  </a:cubicBezTo>
                  <a:cubicBezTo>
                    <a:pt x="1620" y="35"/>
                    <a:pt x="1620" y="21"/>
                    <a:pt x="1620" y="9"/>
                  </a:cubicBezTo>
                  <a:moveTo>
                    <a:pt x="864" y="9"/>
                  </a:moveTo>
                  <a:lnTo>
                    <a:pt x="878" y="19"/>
                  </a:lnTo>
                  <a:lnTo>
                    <a:pt x="928" y="19"/>
                  </a:lnTo>
                  <a:lnTo>
                    <a:pt x="938" y="11"/>
                  </a:lnTo>
                  <a:lnTo>
                    <a:pt x="950" y="24"/>
                  </a:lnTo>
                  <a:lnTo>
                    <a:pt x="943" y="31"/>
                  </a:lnTo>
                  <a:lnTo>
                    <a:pt x="943" y="120"/>
                  </a:lnTo>
                  <a:cubicBezTo>
                    <a:pt x="943" y="134"/>
                    <a:pt x="943" y="146"/>
                    <a:pt x="943" y="160"/>
                  </a:cubicBezTo>
                  <a:lnTo>
                    <a:pt x="931" y="167"/>
                  </a:lnTo>
                  <a:lnTo>
                    <a:pt x="931" y="26"/>
                  </a:lnTo>
                  <a:lnTo>
                    <a:pt x="878" y="26"/>
                  </a:lnTo>
                  <a:lnTo>
                    <a:pt x="878" y="167"/>
                  </a:lnTo>
                  <a:lnTo>
                    <a:pt x="864" y="175"/>
                  </a:lnTo>
                  <a:cubicBezTo>
                    <a:pt x="864" y="163"/>
                    <a:pt x="864" y="136"/>
                    <a:pt x="864" y="95"/>
                  </a:cubicBezTo>
                  <a:cubicBezTo>
                    <a:pt x="864" y="55"/>
                    <a:pt x="864" y="26"/>
                    <a:pt x="864" y="9"/>
                  </a:cubicBezTo>
                  <a:moveTo>
                    <a:pt x="1166" y="7"/>
                  </a:moveTo>
                  <a:lnTo>
                    <a:pt x="1183" y="16"/>
                  </a:lnTo>
                  <a:lnTo>
                    <a:pt x="1245" y="16"/>
                  </a:lnTo>
                  <a:lnTo>
                    <a:pt x="1252" y="7"/>
                  </a:lnTo>
                  <a:lnTo>
                    <a:pt x="1267" y="21"/>
                  </a:lnTo>
                  <a:lnTo>
                    <a:pt x="1260" y="28"/>
                  </a:lnTo>
                  <a:cubicBezTo>
                    <a:pt x="1260" y="38"/>
                    <a:pt x="1257" y="47"/>
                    <a:pt x="1257" y="57"/>
                  </a:cubicBezTo>
                  <a:cubicBezTo>
                    <a:pt x="1257" y="69"/>
                    <a:pt x="1255" y="76"/>
                    <a:pt x="1252" y="81"/>
                  </a:cubicBezTo>
                  <a:cubicBezTo>
                    <a:pt x="1248" y="86"/>
                    <a:pt x="1243" y="91"/>
                    <a:pt x="1233" y="95"/>
                  </a:cubicBezTo>
                  <a:cubicBezTo>
                    <a:pt x="1228" y="86"/>
                    <a:pt x="1221" y="81"/>
                    <a:pt x="1209" y="76"/>
                  </a:cubicBezTo>
                  <a:lnTo>
                    <a:pt x="1209" y="71"/>
                  </a:lnTo>
                  <a:cubicBezTo>
                    <a:pt x="1219" y="74"/>
                    <a:pt x="1226" y="74"/>
                    <a:pt x="1231" y="74"/>
                  </a:cubicBezTo>
                  <a:cubicBezTo>
                    <a:pt x="1233" y="74"/>
                    <a:pt x="1238" y="74"/>
                    <a:pt x="1238" y="74"/>
                  </a:cubicBezTo>
                  <a:cubicBezTo>
                    <a:pt x="1240" y="71"/>
                    <a:pt x="1243" y="67"/>
                    <a:pt x="1243" y="57"/>
                  </a:cubicBezTo>
                  <a:cubicBezTo>
                    <a:pt x="1243" y="47"/>
                    <a:pt x="1245" y="38"/>
                    <a:pt x="1245" y="24"/>
                  </a:cubicBezTo>
                  <a:lnTo>
                    <a:pt x="1180" y="24"/>
                  </a:lnTo>
                  <a:lnTo>
                    <a:pt x="1180" y="105"/>
                  </a:lnTo>
                  <a:lnTo>
                    <a:pt x="1252" y="105"/>
                  </a:lnTo>
                  <a:lnTo>
                    <a:pt x="1260" y="95"/>
                  </a:lnTo>
                  <a:lnTo>
                    <a:pt x="1276" y="112"/>
                  </a:lnTo>
                  <a:lnTo>
                    <a:pt x="1267" y="117"/>
                  </a:lnTo>
                  <a:cubicBezTo>
                    <a:pt x="1257" y="144"/>
                    <a:pt x="1248" y="163"/>
                    <a:pt x="1238" y="175"/>
                  </a:cubicBezTo>
                  <a:cubicBezTo>
                    <a:pt x="1257" y="196"/>
                    <a:pt x="1276" y="206"/>
                    <a:pt x="1298" y="211"/>
                  </a:cubicBezTo>
                  <a:lnTo>
                    <a:pt x="1298" y="213"/>
                  </a:lnTo>
                  <a:cubicBezTo>
                    <a:pt x="1286" y="215"/>
                    <a:pt x="1279" y="220"/>
                    <a:pt x="1276" y="225"/>
                  </a:cubicBezTo>
                  <a:cubicBezTo>
                    <a:pt x="1260" y="215"/>
                    <a:pt x="1245" y="201"/>
                    <a:pt x="1231" y="184"/>
                  </a:cubicBezTo>
                  <a:cubicBezTo>
                    <a:pt x="1216" y="201"/>
                    <a:pt x="1200" y="213"/>
                    <a:pt x="1180" y="225"/>
                  </a:cubicBezTo>
                  <a:lnTo>
                    <a:pt x="1180" y="232"/>
                  </a:lnTo>
                  <a:lnTo>
                    <a:pt x="1166" y="240"/>
                  </a:lnTo>
                  <a:cubicBezTo>
                    <a:pt x="1166" y="215"/>
                    <a:pt x="1166" y="194"/>
                    <a:pt x="1166" y="180"/>
                  </a:cubicBezTo>
                  <a:lnTo>
                    <a:pt x="1166" y="57"/>
                  </a:lnTo>
                  <a:cubicBezTo>
                    <a:pt x="1166" y="40"/>
                    <a:pt x="1166" y="24"/>
                    <a:pt x="1166" y="7"/>
                  </a:cubicBezTo>
                  <a:moveTo>
                    <a:pt x="2292" y="7"/>
                  </a:moveTo>
                  <a:lnTo>
                    <a:pt x="2308" y="19"/>
                  </a:lnTo>
                  <a:lnTo>
                    <a:pt x="2301" y="26"/>
                  </a:lnTo>
                  <a:lnTo>
                    <a:pt x="2301" y="67"/>
                  </a:lnTo>
                  <a:cubicBezTo>
                    <a:pt x="2301" y="74"/>
                    <a:pt x="2306" y="79"/>
                    <a:pt x="2313" y="79"/>
                  </a:cubicBezTo>
                  <a:cubicBezTo>
                    <a:pt x="2320" y="79"/>
                    <a:pt x="2328" y="76"/>
                    <a:pt x="2335" y="74"/>
                  </a:cubicBezTo>
                  <a:cubicBezTo>
                    <a:pt x="2340" y="74"/>
                    <a:pt x="2344" y="74"/>
                    <a:pt x="2347" y="79"/>
                  </a:cubicBezTo>
                  <a:cubicBezTo>
                    <a:pt x="2349" y="81"/>
                    <a:pt x="2349" y="86"/>
                    <a:pt x="2349" y="88"/>
                  </a:cubicBezTo>
                  <a:cubicBezTo>
                    <a:pt x="2349" y="88"/>
                    <a:pt x="2349" y="88"/>
                    <a:pt x="2347" y="91"/>
                  </a:cubicBezTo>
                  <a:cubicBezTo>
                    <a:pt x="2344" y="91"/>
                    <a:pt x="2337" y="91"/>
                    <a:pt x="2320" y="91"/>
                  </a:cubicBezTo>
                  <a:lnTo>
                    <a:pt x="2304" y="91"/>
                  </a:lnTo>
                  <a:cubicBezTo>
                    <a:pt x="2292" y="91"/>
                    <a:pt x="2284" y="86"/>
                    <a:pt x="2287" y="74"/>
                  </a:cubicBezTo>
                  <a:lnTo>
                    <a:pt x="2287" y="21"/>
                  </a:lnTo>
                  <a:lnTo>
                    <a:pt x="2241" y="21"/>
                  </a:lnTo>
                  <a:cubicBezTo>
                    <a:pt x="2241" y="45"/>
                    <a:pt x="2239" y="64"/>
                    <a:pt x="2229" y="79"/>
                  </a:cubicBezTo>
                  <a:cubicBezTo>
                    <a:pt x="2222" y="93"/>
                    <a:pt x="2208" y="105"/>
                    <a:pt x="2184" y="117"/>
                  </a:cubicBezTo>
                  <a:lnTo>
                    <a:pt x="2181" y="115"/>
                  </a:lnTo>
                  <a:cubicBezTo>
                    <a:pt x="2203" y="98"/>
                    <a:pt x="2215" y="84"/>
                    <a:pt x="2220" y="69"/>
                  </a:cubicBezTo>
                  <a:cubicBezTo>
                    <a:pt x="2222" y="57"/>
                    <a:pt x="2224" y="45"/>
                    <a:pt x="2224" y="35"/>
                  </a:cubicBezTo>
                  <a:cubicBezTo>
                    <a:pt x="2224" y="26"/>
                    <a:pt x="2224" y="16"/>
                    <a:pt x="2224" y="7"/>
                  </a:cubicBezTo>
                  <a:lnTo>
                    <a:pt x="2241" y="16"/>
                  </a:lnTo>
                  <a:lnTo>
                    <a:pt x="2284" y="16"/>
                  </a:lnTo>
                  <a:lnTo>
                    <a:pt x="2292" y="7"/>
                  </a:lnTo>
                  <a:close/>
                  <a:moveTo>
                    <a:pt x="2148" y="7"/>
                  </a:moveTo>
                  <a:cubicBezTo>
                    <a:pt x="2157" y="11"/>
                    <a:pt x="2164" y="19"/>
                    <a:pt x="2169" y="24"/>
                  </a:cubicBezTo>
                  <a:cubicBezTo>
                    <a:pt x="2174" y="28"/>
                    <a:pt x="2176" y="33"/>
                    <a:pt x="2176" y="38"/>
                  </a:cubicBezTo>
                  <a:cubicBezTo>
                    <a:pt x="2176" y="43"/>
                    <a:pt x="2174" y="45"/>
                    <a:pt x="2172" y="47"/>
                  </a:cubicBezTo>
                  <a:cubicBezTo>
                    <a:pt x="2167" y="50"/>
                    <a:pt x="2167" y="52"/>
                    <a:pt x="2164" y="52"/>
                  </a:cubicBezTo>
                  <a:cubicBezTo>
                    <a:pt x="2162" y="52"/>
                    <a:pt x="2160" y="50"/>
                    <a:pt x="2160" y="43"/>
                  </a:cubicBezTo>
                  <a:cubicBezTo>
                    <a:pt x="2157" y="33"/>
                    <a:pt x="2152" y="21"/>
                    <a:pt x="2143" y="7"/>
                  </a:cubicBezTo>
                  <a:lnTo>
                    <a:pt x="2148" y="7"/>
                  </a:lnTo>
                  <a:close/>
                  <a:moveTo>
                    <a:pt x="813" y="7"/>
                  </a:moveTo>
                  <a:cubicBezTo>
                    <a:pt x="832" y="16"/>
                    <a:pt x="842" y="24"/>
                    <a:pt x="844" y="31"/>
                  </a:cubicBezTo>
                  <a:cubicBezTo>
                    <a:pt x="847" y="35"/>
                    <a:pt x="847" y="40"/>
                    <a:pt x="844" y="43"/>
                  </a:cubicBezTo>
                  <a:cubicBezTo>
                    <a:pt x="842" y="47"/>
                    <a:pt x="840" y="47"/>
                    <a:pt x="837" y="47"/>
                  </a:cubicBezTo>
                  <a:cubicBezTo>
                    <a:pt x="835" y="47"/>
                    <a:pt x="832" y="45"/>
                    <a:pt x="830" y="38"/>
                  </a:cubicBezTo>
                  <a:cubicBezTo>
                    <a:pt x="828" y="28"/>
                    <a:pt x="820" y="19"/>
                    <a:pt x="813" y="9"/>
                  </a:cubicBezTo>
                  <a:lnTo>
                    <a:pt x="813" y="7"/>
                  </a:lnTo>
                  <a:close/>
                  <a:moveTo>
                    <a:pt x="3909" y="4"/>
                  </a:moveTo>
                  <a:lnTo>
                    <a:pt x="3928" y="26"/>
                  </a:lnTo>
                  <a:lnTo>
                    <a:pt x="3849" y="26"/>
                  </a:lnTo>
                  <a:lnTo>
                    <a:pt x="3849" y="57"/>
                  </a:lnTo>
                  <a:lnTo>
                    <a:pt x="3885" y="57"/>
                  </a:lnTo>
                  <a:lnTo>
                    <a:pt x="3892" y="45"/>
                  </a:lnTo>
                  <a:lnTo>
                    <a:pt x="3907" y="60"/>
                  </a:lnTo>
                  <a:lnTo>
                    <a:pt x="3900" y="67"/>
                  </a:lnTo>
                  <a:cubicBezTo>
                    <a:pt x="3900" y="86"/>
                    <a:pt x="3900" y="103"/>
                    <a:pt x="3900" y="112"/>
                  </a:cubicBezTo>
                  <a:lnTo>
                    <a:pt x="3885" y="120"/>
                  </a:lnTo>
                  <a:lnTo>
                    <a:pt x="3885" y="107"/>
                  </a:lnTo>
                  <a:lnTo>
                    <a:pt x="3746" y="107"/>
                  </a:lnTo>
                  <a:lnTo>
                    <a:pt x="3746" y="117"/>
                  </a:lnTo>
                  <a:lnTo>
                    <a:pt x="3732" y="122"/>
                  </a:lnTo>
                  <a:cubicBezTo>
                    <a:pt x="3732" y="110"/>
                    <a:pt x="3732" y="95"/>
                    <a:pt x="3732" y="84"/>
                  </a:cubicBezTo>
                  <a:cubicBezTo>
                    <a:pt x="3732" y="71"/>
                    <a:pt x="3732" y="62"/>
                    <a:pt x="3732" y="50"/>
                  </a:cubicBezTo>
                  <a:lnTo>
                    <a:pt x="3748" y="57"/>
                  </a:lnTo>
                  <a:lnTo>
                    <a:pt x="3782" y="57"/>
                  </a:lnTo>
                  <a:lnTo>
                    <a:pt x="3782" y="26"/>
                  </a:lnTo>
                  <a:lnTo>
                    <a:pt x="3739" y="26"/>
                  </a:lnTo>
                  <a:cubicBezTo>
                    <a:pt x="3732" y="26"/>
                    <a:pt x="3724" y="28"/>
                    <a:pt x="3717" y="28"/>
                  </a:cubicBezTo>
                  <a:lnTo>
                    <a:pt x="3708" y="21"/>
                  </a:lnTo>
                  <a:lnTo>
                    <a:pt x="3892" y="21"/>
                  </a:lnTo>
                  <a:lnTo>
                    <a:pt x="3909" y="4"/>
                  </a:lnTo>
                  <a:close/>
                  <a:moveTo>
                    <a:pt x="3115" y="4"/>
                  </a:moveTo>
                  <a:lnTo>
                    <a:pt x="3136" y="26"/>
                  </a:lnTo>
                  <a:lnTo>
                    <a:pt x="3038" y="26"/>
                  </a:lnTo>
                  <a:cubicBezTo>
                    <a:pt x="3031" y="33"/>
                    <a:pt x="3028" y="38"/>
                    <a:pt x="3026" y="43"/>
                  </a:cubicBezTo>
                  <a:lnTo>
                    <a:pt x="3040" y="52"/>
                  </a:lnTo>
                  <a:lnTo>
                    <a:pt x="3033" y="57"/>
                  </a:lnTo>
                  <a:lnTo>
                    <a:pt x="3033" y="98"/>
                  </a:lnTo>
                  <a:cubicBezTo>
                    <a:pt x="3033" y="107"/>
                    <a:pt x="3033" y="115"/>
                    <a:pt x="3036" y="124"/>
                  </a:cubicBezTo>
                  <a:lnTo>
                    <a:pt x="3016" y="129"/>
                  </a:lnTo>
                  <a:cubicBezTo>
                    <a:pt x="3019" y="107"/>
                    <a:pt x="3019" y="91"/>
                    <a:pt x="3019" y="81"/>
                  </a:cubicBezTo>
                  <a:lnTo>
                    <a:pt x="3019" y="50"/>
                  </a:lnTo>
                  <a:cubicBezTo>
                    <a:pt x="3002" y="69"/>
                    <a:pt x="2988" y="84"/>
                    <a:pt x="2968" y="95"/>
                  </a:cubicBezTo>
                  <a:cubicBezTo>
                    <a:pt x="2952" y="107"/>
                    <a:pt x="2932" y="117"/>
                    <a:pt x="2913" y="124"/>
                  </a:cubicBezTo>
                  <a:lnTo>
                    <a:pt x="2911" y="120"/>
                  </a:lnTo>
                  <a:cubicBezTo>
                    <a:pt x="2932" y="110"/>
                    <a:pt x="2952" y="95"/>
                    <a:pt x="2968" y="81"/>
                  </a:cubicBezTo>
                  <a:cubicBezTo>
                    <a:pt x="2988" y="67"/>
                    <a:pt x="3004" y="47"/>
                    <a:pt x="3019" y="26"/>
                  </a:cubicBezTo>
                  <a:lnTo>
                    <a:pt x="2949" y="26"/>
                  </a:lnTo>
                  <a:cubicBezTo>
                    <a:pt x="2942" y="26"/>
                    <a:pt x="2935" y="28"/>
                    <a:pt x="2928" y="28"/>
                  </a:cubicBezTo>
                  <a:lnTo>
                    <a:pt x="2918" y="21"/>
                  </a:lnTo>
                  <a:lnTo>
                    <a:pt x="3100" y="21"/>
                  </a:lnTo>
                  <a:lnTo>
                    <a:pt x="3115" y="4"/>
                  </a:lnTo>
                  <a:close/>
                  <a:moveTo>
                    <a:pt x="1003" y="4"/>
                  </a:moveTo>
                  <a:lnTo>
                    <a:pt x="1024" y="14"/>
                  </a:lnTo>
                  <a:lnTo>
                    <a:pt x="1017" y="21"/>
                  </a:lnTo>
                  <a:lnTo>
                    <a:pt x="1017" y="213"/>
                  </a:lnTo>
                  <a:cubicBezTo>
                    <a:pt x="1017" y="220"/>
                    <a:pt x="1015" y="227"/>
                    <a:pt x="1012" y="230"/>
                  </a:cubicBezTo>
                  <a:cubicBezTo>
                    <a:pt x="1010" y="235"/>
                    <a:pt x="1003" y="237"/>
                    <a:pt x="996" y="242"/>
                  </a:cubicBezTo>
                  <a:cubicBezTo>
                    <a:pt x="991" y="230"/>
                    <a:pt x="981" y="223"/>
                    <a:pt x="964" y="218"/>
                  </a:cubicBezTo>
                  <a:lnTo>
                    <a:pt x="964" y="213"/>
                  </a:lnTo>
                  <a:cubicBezTo>
                    <a:pt x="984" y="218"/>
                    <a:pt x="993" y="218"/>
                    <a:pt x="998" y="218"/>
                  </a:cubicBezTo>
                  <a:cubicBezTo>
                    <a:pt x="1000" y="218"/>
                    <a:pt x="1003" y="215"/>
                    <a:pt x="1003" y="211"/>
                  </a:cubicBezTo>
                  <a:lnTo>
                    <a:pt x="1003" y="50"/>
                  </a:lnTo>
                  <a:cubicBezTo>
                    <a:pt x="1003" y="31"/>
                    <a:pt x="1003" y="14"/>
                    <a:pt x="1003" y="4"/>
                  </a:cubicBezTo>
                  <a:moveTo>
                    <a:pt x="2815" y="4"/>
                  </a:moveTo>
                  <a:lnTo>
                    <a:pt x="2829" y="16"/>
                  </a:lnTo>
                  <a:lnTo>
                    <a:pt x="2822" y="24"/>
                  </a:lnTo>
                  <a:cubicBezTo>
                    <a:pt x="2822" y="62"/>
                    <a:pt x="2822" y="88"/>
                    <a:pt x="2822" y="98"/>
                  </a:cubicBezTo>
                  <a:lnTo>
                    <a:pt x="2808" y="107"/>
                  </a:lnTo>
                  <a:lnTo>
                    <a:pt x="2808" y="93"/>
                  </a:lnTo>
                  <a:lnTo>
                    <a:pt x="2716" y="93"/>
                  </a:lnTo>
                  <a:lnTo>
                    <a:pt x="2716" y="103"/>
                  </a:lnTo>
                  <a:lnTo>
                    <a:pt x="2702" y="110"/>
                  </a:lnTo>
                  <a:cubicBezTo>
                    <a:pt x="2702" y="91"/>
                    <a:pt x="2702" y="74"/>
                    <a:pt x="2702" y="57"/>
                  </a:cubicBezTo>
                  <a:cubicBezTo>
                    <a:pt x="2702" y="40"/>
                    <a:pt x="2702" y="24"/>
                    <a:pt x="2702" y="4"/>
                  </a:cubicBezTo>
                  <a:lnTo>
                    <a:pt x="2719" y="14"/>
                  </a:lnTo>
                  <a:lnTo>
                    <a:pt x="2805" y="14"/>
                  </a:lnTo>
                  <a:lnTo>
                    <a:pt x="2815" y="4"/>
                  </a:lnTo>
                  <a:close/>
                  <a:moveTo>
                    <a:pt x="2580" y="4"/>
                  </a:moveTo>
                  <a:lnTo>
                    <a:pt x="2594" y="14"/>
                  </a:lnTo>
                  <a:lnTo>
                    <a:pt x="2587" y="21"/>
                  </a:lnTo>
                  <a:cubicBezTo>
                    <a:pt x="2587" y="31"/>
                    <a:pt x="2587" y="38"/>
                    <a:pt x="2587" y="45"/>
                  </a:cubicBezTo>
                  <a:cubicBezTo>
                    <a:pt x="2587" y="50"/>
                    <a:pt x="2589" y="57"/>
                    <a:pt x="2589" y="64"/>
                  </a:cubicBezTo>
                  <a:lnTo>
                    <a:pt x="2572" y="69"/>
                  </a:lnTo>
                  <a:lnTo>
                    <a:pt x="2572" y="62"/>
                  </a:lnTo>
                  <a:lnTo>
                    <a:pt x="2486" y="62"/>
                  </a:lnTo>
                  <a:lnTo>
                    <a:pt x="2424" y="62"/>
                  </a:lnTo>
                  <a:lnTo>
                    <a:pt x="2424" y="67"/>
                  </a:lnTo>
                  <a:lnTo>
                    <a:pt x="2407" y="71"/>
                  </a:lnTo>
                  <a:cubicBezTo>
                    <a:pt x="2409" y="57"/>
                    <a:pt x="2409" y="45"/>
                    <a:pt x="2409" y="33"/>
                  </a:cubicBezTo>
                  <a:cubicBezTo>
                    <a:pt x="2409" y="21"/>
                    <a:pt x="2409" y="11"/>
                    <a:pt x="2407" y="7"/>
                  </a:cubicBezTo>
                  <a:lnTo>
                    <a:pt x="2424" y="14"/>
                  </a:lnTo>
                  <a:lnTo>
                    <a:pt x="2572" y="14"/>
                  </a:lnTo>
                  <a:lnTo>
                    <a:pt x="2580" y="4"/>
                  </a:lnTo>
                  <a:close/>
                  <a:moveTo>
                    <a:pt x="1104" y="2"/>
                  </a:moveTo>
                  <a:lnTo>
                    <a:pt x="1128" y="14"/>
                  </a:lnTo>
                  <a:lnTo>
                    <a:pt x="1118" y="21"/>
                  </a:lnTo>
                  <a:lnTo>
                    <a:pt x="1118" y="62"/>
                  </a:lnTo>
                  <a:lnTo>
                    <a:pt x="1132" y="62"/>
                  </a:lnTo>
                  <a:lnTo>
                    <a:pt x="1142" y="52"/>
                  </a:lnTo>
                  <a:lnTo>
                    <a:pt x="1161" y="69"/>
                  </a:lnTo>
                  <a:lnTo>
                    <a:pt x="1118" y="69"/>
                  </a:lnTo>
                  <a:lnTo>
                    <a:pt x="1118" y="117"/>
                  </a:lnTo>
                  <a:lnTo>
                    <a:pt x="1156" y="103"/>
                  </a:lnTo>
                  <a:lnTo>
                    <a:pt x="1156" y="105"/>
                  </a:lnTo>
                  <a:lnTo>
                    <a:pt x="1118" y="127"/>
                  </a:lnTo>
                  <a:lnTo>
                    <a:pt x="1118" y="218"/>
                  </a:lnTo>
                  <a:cubicBezTo>
                    <a:pt x="1118" y="230"/>
                    <a:pt x="1111" y="237"/>
                    <a:pt x="1096" y="242"/>
                  </a:cubicBezTo>
                  <a:cubicBezTo>
                    <a:pt x="1096" y="235"/>
                    <a:pt x="1084" y="227"/>
                    <a:pt x="1065" y="220"/>
                  </a:cubicBezTo>
                  <a:lnTo>
                    <a:pt x="1065" y="215"/>
                  </a:lnTo>
                  <a:cubicBezTo>
                    <a:pt x="1082" y="218"/>
                    <a:pt x="1092" y="220"/>
                    <a:pt x="1096" y="220"/>
                  </a:cubicBezTo>
                  <a:cubicBezTo>
                    <a:pt x="1101" y="218"/>
                    <a:pt x="1104" y="213"/>
                    <a:pt x="1104" y="206"/>
                  </a:cubicBezTo>
                  <a:lnTo>
                    <a:pt x="1104" y="131"/>
                  </a:lnTo>
                  <a:cubicBezTo>
                    <a:pt x="1082" y="144"/>
                    <a:pt x="1070" y="151"/>
                    <a:pt x="1068" y="153"/>
                  </a:cubicBezTo>
                  <a:lnTo>
                    <a:pt x="1056" y="136"/>
                  </a:lnTo>
                  <a:cubicBezTo>
                    <a:pt x="1060" y="136"/>
                    <a:pt x="1075" y="131"/>
                    <a:pt x="1104" y="120"/>
                  </a:cubicBezTo>
                  <a:lnTo>
                    <a:pt x="1104" y="69"/>
                  </a:lnTo>
                  <a:lnTo>
                    <a:pt x="1075" y="69"/>
                  </a:lnTo>
                  <a:lnTo>
                    <a:pt x="1063" y="71"/>
                  </a:lnTo>
                  <a:lnTo>
                    <a:pt x="1053" y="62"/>
                  </a:lnTo>
                  <a:lnTo>
                    <a:pt x="1104" y="62"/>
                  </a:lnTo>
                  <a:cubicBezTo>
                    <a:pt x="1104" y="40"/>
                    <a:pt x="1104" y="19"/>
                    <a:pt x="1104" y="2"/>
                  </a:cubicBezTo>
                  <a:moveTo>
                    <a:pt x="3223" y="2"/>
                  </a:moveTo>
                  <a:lnTo>
                    <a:pt x="3242" y="14"/>
                  </a:lnTo>
                  <a:lnTo>
                    <a:pt x="3235" y="19"/>
                  </a:lnTo>
                  <a:lnTo>
                    <a:pt x="3223" y="35"/>
                  </a:lnTo>
                  <a:lnTo>
                    <a:pt x="3273" y="35"/>
                  </a:lnTo>
                  <a:lnTo>
                    <a:pt x="3283" y="26"/>
                  </a:lnTo>
                  <a:lnTo>
                    <a:pt x="3300" y="43"/>
                  </a:lnTo>
                  <a:lnTo>
                    <a:pt x="3247" y="43"/>
                  </a:lnTo>
                  <a:cubicBezTo>
                    <a:pt x="3256" y="47"/>
                    <a:pt x="3264" y="52"/>
                    <a:pt x="3266" y="55"/>
                  </a:cubicBezTo>
                  <a:cubicBezTo>
                    <a:pt x="3268" y="60"/>
                    <a:pt x="3268" y="62"/>
                    <a:pt x="3268" y="62"/>
                  </a:cubicBezTo>
                  <a:cubicBezTo>
                    <a:pt x="3268" y="64"/>
                    <a:pt x="3266" y="69"/>
                    <a:pt x="3264" y="71"/>
                  </a:cubicBezTo>
                  <a:cubicBezTo>
                    <a:pt x="3261" y="74"/>
                    <a:pt x="3259" y="76"/>
                    <a:pt x="3259" y="76"/>
                  </a:cubicBezTo>
                  <a:cubicBezTo>
                    <a:pt x="3259" y="76"/>
                    <a:pt x="3256" y="74"/>
                    <a:pt x="3256" y="71"/>
                  </a:cubicBezTo>
                  <a:cubicBezTo>
                    <a:pt x="3254" y="64"/>
                    <a:pt x="3252" y="60"/>
                    <a:pt x="3249" y="55"/>
                  </a:cubicBezTo>
                  <a:cubicBezTo>
                    <a:pt x="3247" y="52"/>
                    <a:pt x="3244" y="47"/>
                    <a:pt x="3240" y="43"/>
                  </a:cubicBezTo>
                  <a:lnTo>
                    <a:pt x="3218" y="43"/>
                  </a:lnTo>
                  <a:cubicBezTo>
                    <a:pt x="3213" y="50"/>
                    <a:pt x="3208" y="57"/>
                    <a:pt x="3201" y="62"/>
                  </a:cubicBezTo>
                  <a:cubicBezTo>
                    <a:pt x="3196" y="67"/>
                    <a:pt x="3189" y="74"/>
                    <a:pt x="3177" y="84"/>
                  </a:cubicBezTo>
                  <a:lnTo>
                    <a:pt x="3175" y="81"/>
                  </a:lnTo>
                  <a:cubicBezTo>
                    <a:pt x="3187" y="67"/>
                    <a:pt x="3199" y="52"/>
                    <a:pt x="3204" y="40"/>
                  </a:cubicBezTo>
                  <a:cubicBezTo>
                    <a:pt x="3211" y="28"/>
                    <a:pt x="3218" y="14"/>
                    <a:pt x="3223" y="2"/>
                  </a:cubicBezTo>
                  <a:moveTo>
                    <a:pt x="2001" y="2"/>
                  </a:moveTo>
                  <a:lnTo>
                    <a:pt x="2023" y="14"/>
                  </a:lnTo>
                  <a:cubicBezTo>
                    <a:pt x="2018" y="19"/>
                    <a:pt x="2011" y="33"/>
                    <a:pt x="1999" y="57"/>
                  </a:cubicBezTo>
                  <a:lnTo>
                    <a:pt x="2054" y="57"/>
                  </a:lnTo>
                  <a:lnTo>
                    <a:pt x="2066" y="45"/>
                  </a:lnTo>
                  <a:lnTo>
                    <a:pt x="2080" y="62"/>
                  </a:lnTo>
                  <a:lnTo>
                    <a:pt x="2071" y="69"/>
                  </a:lnTo>
                  <a:cubicBezTo>
                    <a:pt x="2071" y="148"/>
                    <a:pt x="2068" y="194"/>
                    <a:pt x="2066" y="206"/>
                  </a:cubicBezTo>
                  <a:cubicBezTo>
                    <a:pt x="2064" y="215"/>
                    <a:pt x="2059" y="223"/>
                    <a:pt x="2056" y="227"/>
                  </a:cubicBezTo>
                  <a:cubicBezTo>
                    <a:pt x="2052" y="232"/>
                    <a:pt x="2044" y="235"/>
                    <a:pt x="2035" y="240"/>
                  </a:cubicBezTo>
                  <a:cubicBezTo>
                    <a:pt x="2030" y="227"/>
                    <a:pt x="2020" y="220"/>
                    <a:pt x="2001" y="213"/>
                  </a:cubicBezTo>
                  <a:lnTo>
                    <a:pt x="2001" y="208"/>
                  </a:lnTo>
                  <a:cubicBezTo>
                    <a:pt x="2018" y="213"/>
                    <a:pt x="2030" y="213"/>
                    <a:pt x="2037" y="213"/>
                  </a:cubicBezTo>
                  <a:cubicBezTo>
                    <a:pt x="2044" y="213"/>
                    <a:pt x="2049" y="208"/>
                    <a:pt x="2052" y="196"/>
                  </a:cubicBezTo>
                  <a:cubicBezTo>
                    <a:pt x="2054" y="184"/>
                    <a:pt x="2054" y="141"/>
                    <a:pt x="2056" y="64"/>
                  </a:cubicBezTo>
                  <a:lnTo>
                    <a:pt x="1996" y="64"/>
                  </a:lnTo>
                  <a:cubicBezTo>
                    <a:pt x="1984" y="84"/>
                    <a:pt x="1970" y="100"/>
                    <a:pt x="1958" y="115"/>
                  </a:cubicBezTo>
                  <a:lnTo>
                    <a:pt x="1953" y="112"/>
                  </a:lnTo>
                  <a:cubicBezTo>
                    <a:pt x="1968" y="91"/>
                    <a:pt x="1980" y="71"/>
                    <a:pt x="1987" y="52"/>
                  </a:cubicBezTo>
                  <a:cubicBezTo>
                    <a:pt x="1992" y="35"/>
                    <a:pt x="1999" y="19"/>
                    <a:pt x="2001" y="2"/>
                  </a:cubicBezTo>
                  <a:moveTo>
                    <a:pt x="408" y="2"/>
                  </a:moveTo>
                  <a:lnTo>
                    <a:pt x="432" y="14"/>
                  </a:lnTo>
                  <a:lnTo>
                    <a:pt x="422" y="21"/>
                  </a:lnTo>
                  <a:lnTo>
                    <a:pt x="422" y="62"/>
                  </a:lnTo>
                  <a:lnTo>
                    <a:pt x="468" y="62"/>
                  </a:lnTo>
                  <a:lnTo>
                    <a:pt x="482" y="50"/>
                  </a:lnTo>
                  <a:lnTo>
                    <a:pt x="501" y="69"/>
                  </a:lnTo>
                  <a:lnTo>
                    <a:pt x="432" y="69"/>
                  </a:lnTo>
                  <a:cubicBezTo>
                    <a:pt x="441" y="98"/>
                    <a:pt x="453" y="122"/>
                    <a:pt x="468" y="139"/>
                  </a:cubicBezTo>
                  <a:cubicBezTo>
                    <a:pt x="482" y="155"/>
                    <a:pt x="494" y="167"/>
                    <a:pt x="506" y="170"/>
                  </a:cubicBezTo>
                  <a:lnTo>
                    <a:pt x="506" y="175"/>
                  </a:lnTo>
                  <a:cubicBezTo>
                    <a:pt x="494" y="175"/>
                    <a:pt x="487" y="177"/>
                    <a:pt x="484" y="184"/>
                  </a:cubicBezTo>
                  <a:cubicBezTo>
                    <a:pt x="475" y="177"/>
                    <a:pt x="465" y="163"/>
                    <a:pt x="453" y="139"/>
                  </a:cubicBezTo>
                  <a:cubicBezTo>
                    <a:pt x="441" y="117"/>
                    <a:pt x="432" y="93"/>
                    <a:pt x="427" y="69"/>
                  </a:cubicBezTo>
                  <a:lnTo>
                    <a:pt x="422" y="69"/>
                  </a:lnTo>
                  <a:lnTo>
                    <a:pt x="422" y="175"/>
                  </a:lnTo>
                  <a:lnTo>
                    <a:pt x="444" y="175"/>
                  </a:lnTo>
                  <a:lnTo>
                    <a:pt x="456" y="163"/>
                  </a:lnTo>
                  <a:lnTo>
                    <a:pt x="475" y="182"/>
                  </a:lnTo>
                  <a:lnTo>
                    <a:pt x="422" y="182"/>
                  </a:lnTo>
                  <a:lnTo>
                    <a:pt x="422" y="191"/>
                  </a:lnTo>
                  <a:cubicBezTo>
                    <a:pt x="422" y="206"/>
                    <a:pt x="422" y="218"/>
                    <a:pt x="424" y="232"/>
                  </a:cubicBezTo>
                  <a:lnTo>
                    <a:pt x="408" y="240"/>
                  </a:lnTo>
                  <a:cubicBezTo>
                    <a:pt x="408" y="218"/>
                    <a:pt x="408" y="204"/>
                    <a:pt x="408" y="196"/>
                  </a:cubicBezTo>
                  <a:lnTo>
                    <a:pt x="408" y="182"/>
                  </a:lnTo>
                  <a:lnTo>
                    <a:pt x="391" y="182"/>
                  </a:lnTo>
                  <a:cubicBezTo>
                    <a:pt x="384" y="182"/>
                    <a:pt x="374" y="184"/>
                    <a:pt x="367" y="184"/>
                  </a:cubicBezTo>
                  <a:lnTo>
                    <a:pt x="357" y="175"/>
                  </a:lnTo>
                  <a:lnTo>
                    <a:pt x="408" y="175"/>
                  </a:lnTo>
                  <a:lnTo>
                    <a:pt x="408" y="76"/>
                  </a:lnTo>
                  <a:cubicBezTo>
                    <a:pt x="398" y="103"/>
                    <a:pt x="386" y="124"/>
                    <a:pt x="372" y="144"/>
                  </a:cubicBezTo>
                  <a:cubicBezTo>
                    <a:pt x="357" y="160"/>
                    <a:pt x="343" y="177"/>
                    <a:pt x="328" y="189"/>
                  </a:cubicBezTo>
                  <a:lnTo>
                    <a:pt x="324" y="187"/>
                  </a:lnTo>
                  <a:cubicBezTo>
                    <a:pt x="338" y="175"/>
                    <a:pt x="350" y="155"/>
                    <a:pt x="364" y="134"/>
                  </a:cubicBezTo>
                  <a:cubicBezTo>
                    <a:pt x="376" y="110"/>
                    <a:pt x="388" y="88"/>
                    <a:pt x="396" y="69"/>
                  </a:cubicBezTo>
                  <a:lnTo>
                    <a:pt x="372" y="69"/>
                  </a:lnTo>
                  <a:cubicBezTo>
                    <a:pt x="362" y="69"/>
                    <a:pt x="355" y="69"/>
                    <a:pt x="348" y="71"/>
                  </a:cubicBezTo>
                  <a:lnTo>
                    <a:pt x="338" y="62"/>
                  </a:lnTo>
                  <a:lnTo>
                    <a:pt x="408" y="62"/>
                  </a:lnTo>
                  <a:lnTo>
                    <a:pt x="408" y="31"/>
                  </a:lnTo>
                  <a:cubicBezTo>
                    <a:pt x="408" y="24"/>
                    <a:pt x="408" y="14"/>
                    <a:pt x="408" y="2"/>
                  </a:cubicBezTo>
                  <a:moveTo>
                    <a:pt x="3547" y="0"/>
                  </a:moveTo>
                  <a:lnTo>
                    <a:pt x="3568" y="14"/>
                  </a:lnTo>
                  <a:lnTo>
                    <a:pt x="3559" y="21"/>
                  </a:lnTo>
                  <a:cubicBezTo>
                    <a:pt x="3568" y="35"/>
                    <a:pt x="3580" y="50"/>
                    <a:pt x="3600" y="64"/>
                  </a:cubicBezTo>
                  <a:cubicBezTo>
                    <a:pt x="3616" y="81"/>
                    <a:pt x="3643" y="93"/>
                    <a:pt x="3674" y="100"/>
                  </a:cubicBezTo>
                  <a:lnTo>
                    <a:pt x="3674" y="103"/>
                  </a:lnTo>
                  <a:cubicBezTo>
                    <a:pt x="3664" y="105"/>
                    <a:pt x="3657" y="110"/>
                    <a:pt x="3652" y="117"/>
                  </a:cubicBezTo>
                  <a:cubicBezTo>
                    <a:pt x="3621" y="100"/>
                    <a:pt x="3600" y="84"/>
                    <a:pt x="3585" y="67"/>
                  </a:cubicBezTo>
                  <a:cubicBezTo>
                    <a:pt x="3571" y="50"/>
                    <a:pt x="3561" y="35"/>
                    <a:pt x="3556" y="26"/>
                  </a:cubicBezTo>
                  <a:cubicBezTo>
                    <a:pt x="3537" y="55"/>
                    <a:pt x="3518" y="74"/>
                    <a:pt x="3499" y="88"/>
                  </a:cubicBezTo>
                  <a:cubicBezTo>
                    <a:pt x="3480" y="103"/>
                    <a:pt x="3458" y="115"/>
                    <a:pt x="3434" y="124"/>
                  </a:cubicBezTo>
                  <a:lnTo>
                    <a:pt x="3432" y="120"/>
                  </a:lnTo>
                  <a:cubicBezTo>
                    <a:pt x="3460" y="107"/>
                    <a:pt x="3482" y="91"/>
                    <a:pt x="3501" y="71"/>
                  </a:cubicBezTo>
                  <a:cubicBezTo>
                    <a:pt x="3520" y="52"/>
                    <a:pt x="3535" y="28"/>
                    <a:pt x="3547" y="0"/>
                  </a:cubicBezTo>
                  <a:moveTo>
                    <a:pt x="1905" y="0"/>
                  </a:moveTo>
                  <a:lnTo>
                    <a:pt x="1929" y="14"/>
                  </a:lnTo>
                  <a:cubicBezTo>
                    <a:pt x="1922" y="16"/>
                    <a:pt x="1912" y="31"/>
                    <a:pt x="1900" y="55"/>
                  </a:cubicBezTo>
                  <a:lnTo>
                    <a:pt x="1934" y="55"/>
                  </a:lnTo>
                  <a:lnTo>
                    <a:pt x="1946" y="43"/>
                  </a:lnTo>
                  <a:lnTo>
                    <a:pt x="1960" y="60"/>
                  </a:lnTo>
                  <a:lnTo>
                    <a:pt x="1951" y="67"/>
                  </a:lnTo>
                  <a:cubicBezTo>
                    <a:pt x="1951" y="146"/>
                    <a:pt x="1951" y="199"/>
                    <a:pt x="1951" y="225"/>
                  </a:cubicBezTo>
                  <a:lnTo>
                    <a:pt x="1936" y="232"/>
                  </a:lnTo>
                  <a:lnTo>
                    <a:pt x="1936" y="211"/>
                  </a:lnTo>
                  <a:lnTo>
                    <a:pt x="1884" y="211"/>
                  </a:lnTo>
                  <a:lnTo>
                    <a:pt x="1884" y="227"/>
                  </a:lnTo>
                  <a:lnTo>
                    <a:pt x="1869" y="237"/>
                  </a:lnTo>
                  <a:cubicBezTo>
                    <a:pt x="1869" y="204"/>
                    <a:pt x="1869" y="172"/>
                    <a:pt x="1869" y="141"/>
                  </a:cubicBezTo>
                  <a:cubicBezTo>
                    <a:pt x="1869" y="107"/>
                    <a:pt x="1869" y="76"/>
                    <a:pt x="1869" y="45"/>
                  </a:cubicBezTo>
                  <a:lnTo>
                    <a:pt x="1884" y="55"/>
                  </a:lnTo>
                  <a:lnTo>
                    <a:pt x="1896" y="55"/>
                  </a:lnTo>
                  <a:cubicBezTo>
                    <a:pt x="1903" y="31"/>
                    <a:pt x="1905" y="14"/>
                    <a:pt x="1905" y="0"/>
                  </a:cubicBezTo>
                  <a:moveTo>
                    <a:pt x="1478" y="0"/>
                  </a:moveTo>
                  <a:lnTo>
                    <a:pt x="1497" y="11"/>
                  </a:lnTo>
                  <a:lnTo>
                    <a:pt x="1488" y="16"/>
                  </a:lnTo>
                  <a:cubicBezTo>
                    <a:pt x="1485" y="21"/>
                    <a:pt x="1483" y="28"/>
                    <a:pt x="1480" y="35"/>
                  </a:cubicBezTo>
                  <a:lnTo>
                    <a:pt x="1533" y="35"/>
                  </a:lnTo>
                  <a:lnTo>
                    <a:pt x="1543" y="24"/>
                  </a:lnTo>
                  <a:lnTo>
                    <a:pt x="1560" y="40"/>
                  </a:lnTo>
                  <a:lnTo>
                    <a:pt x="1528" y="40"/>
                  </a:lnTo>
                  <a:cubicBezTo>
                    <a:pt x="1524" y="57"/>
                    <a:pt x="1516" y="71"/>
                    <a:pt x="1504" y="86"/>
                  </a:cubicBezTo>
                  <a:cubicBezTo>
                    <a:pt x="1516" y="98"/>
                    <a:pt x="1536" y="103"/>
                    <a:pt x="1562" y="105"/>
                  </a:cubicBezTo>
                  <a:lnTo>
                    <a:pt x="1562" y="110"/>
                  </a:lnTo>
                  <a:cubicBezTo>
                    <a:pt x="1552" y="110"/>
                    <a:pt x="1548" y="115"/>
                    <a:pt x="1545" y="122"/>
                  </a:cubicBezTo>
                  <a:cubicBezTo>
                    <a:pt x="1526" y="115"/>
                    <a:pt x="1509" y="105"/>
                    <a:pt x="1497" y="95"/>
                  </a:cubicBezTo>
                  <a:cubicBezTo>
                    <a:pt x="1485" y="105"/>
                    <a:pt x="1468" y="115"/>
                    <a:pt x="1449" y="120"/>
                  </a:cubicBezTo>
                  <a:lnTo>
                    <a:pt x="1449" y="117"/>
                  </a:lnTo>
                  <a:cubicBezTo>
                    <a:pt x="1466" y="110"/>
                    <a:pt x="1478" y="98"/>
                    <a:pt x="1490" y="86"/>
                  </a:cubicBezTo>
                  <a:cubicBezTo>
                    <a:pt x="1483" y="76"/>
                    <a:pt x="1478" y="62"/>
                    <a:pt x="1473" y="45"/>
                  </a:cubicBezTo>
                  <a:cubicBezTo>
                    <a:pt x="1466" y="60"/>
                    <a:pt x="1459" y="69"/>
                    <a:pt x="1449" y="76"/>
                  </a:cubicBezTo>
                  <a:lnTo>
                    <a:pt x="1447" y="74"/>
                  </a:lnTo>
                  <a:cubicBezTo>
                    <a:pt x="1456" y="62"/>
                    <a:pt x="1461" y="47"/>
                    <a:pt x="1466" y="33"/>
                  </a:cubicBezTo>
                  <a:cubicBezTo>
                    <a:pt x="1471" y="21"/>
                    <a:pt x="1476" y="9"/>
                    <a:pt x="1478" y="0"/>
                  </a:cubicBezTo>
                  <a:moveTo>
                    <a:pt x="1368" y="0"/>
                  </a:moveTo>
                  <a:lnTo>
                    <a:pt x="1387" y="9"/>
                  </a:lnTo>
                  <a:lnTo>
                    <a:pt x="1382" y="14"/>
                  </a:lnTo>
                  <a:lnTo>
                    <a:pt x="1382" y="26"/>
                  </a:lnTo>
                  <a:lnTo>
                    <a:pt x="1408" y="26"/>
                  </a:lnTo>
                  <a:cubicBezTo>
                    <a:pt x="1408" y="19"/>
                    <a:pt x="1408" y="11"/>
                    <a:pt x="1406" y="0"/>
                  </a:cubicBezTo>
                  <a:lnTo>
                    <a:pt x="1425" y="9"/>
                  </a:lnTo>
                  <a:lnTo>
                    <a:pt x="1420" y="14"/>
                  </a:lnTo>
                  <a:lnTo>
                    <a:pt x="1420" y="26"/>
                  </a:lnTo>
                  <a:lnTo>
                    <a:pt x="1435" y="26"/>
                  </a:lnTo>
                  <a:lnTo>
                    <a:pt x="1444" y="16"/>
                  </a:lnTo>
                  <a:lnTo>
                    <a:pt x="1459" y="31"/>
                  </a:lnTo>
                  <a:lnTo>
                    <a:pt x="1420" y="31"/>
                  </a:lnTo>
                  <a:cubicBezTo>
                    <a:pt x="1420" y="33"/>
                    <a:pt x="1420" y="35"/>
                    <a:pt x="1420" y="40"/>
                  </a:cubicBezTo>
                  <a:lnTo>
                    <a:pt x="1408" y="43"/>
                  </a:lnTo>
                  <a:lnTo>
                    <a:pt x="1408" y="31"/>
                  </a:lnTo>
                  <a:lnTo>
                    <a:pt x="1382" y="31"/>
                  </a:lnTo>
                  <a:lnTo>
                    <a:pt x="1382" y="40"/>
                  </a:lnTo>
                  <a:lnTo>
                    <a:pt x="1370" y="43"/>
                  </a:lnTo>
                  <a:cubicBezTo>
                    <a:pt x="1370" y="40"/>
                    <a:pt x="1370" y="38"/>
                    <a:pt x="1370" y="31"/>
                  </a:cubicBezTo>
                  <a:lnTo>
                    <a:pt x="1351" y="31"/>
                  </a:lnTo>
                  <a:cubicBezTo>
                    <a:pt x="1346" y="31"/>
                    <a:pt x="1341" y="33"/>
                    <a:pt x="1334" y="35"/>
                  </a:cubicBezTo>
                  <a:lnTo>
                    <a:pt x="1324" y="26"/>
                  </a:lnTo>
                  <a:lnTo>
                    <a:pt x="1370" y="26"/>
                  </a:lnTo>
                  <a:cubicBezTo>
                    <a:pt x="1370" y="14"/>
                    <a:pt x="1368" y="7"/>
                    <a:pt x="1368" y="0"/>
                  </a:cubicBezTo>
                  <a:moveTo>
                    <a:pt x="324" y="0"/>
                  </a:moveTo>
                  <a:lnTo>
                    <a:pt x="345" y="14"/>
                  </a:lnTo>
                  <a:lnTo>
                    <a:pt x="338" y="19"/>
                  </a:lnTo>
                  <a:cubicBezTo>
                    <a:pt x="326" y="43"/>
                    <a:pt x="319" y="60"/>
                    <a:pt x="312" y="74"/>
                  </a:cubicBezTo>
                  <a:lnTo>
                    <a:pt x="328" y="81"/>
                  </a:lnTo>
                  <a:lnTo>
                    <a:pt x="321" y="88"/>
                  </a:lnTo>
                  <a:lnTo>
                    <a:pt x="321" y="232"/>
                  </a:lnTo>
                  <a:lnTo>
                    <a:pt x="307" y="242"/>
                  </a:lnTo>
                  <a:cubicBezTo>
                    <a:pt x="307" y="218"/>
                    <a:pt x="307" y="201"/>
                    <a:pt x="307" y="189"/>
                  </a:cubicBezTo>
                  <a:lnTo>
                    <a:pt x="307" y="84"/>
                  </a:lnTo>
                  <a:cubicBezTo>
                    <a:pt x="295" y="100"/>
                    <a:pt x="283" y="117"/>
                    <a:pt x="266" y="134"/>
                  </a:cubicBezTo>
                  <a:lnTo>
                    <a:pt x="264" y="131"/>
                  </a:lnTo>
                  <a:cubicBezTo>
                    <a:pt x="280" y="110"/>
                    <a:pt x="292" y="86"/>
                    <a:pt x="304" y="60"/>
                  </a:cubicBezTo>
                  <a:cubicBezTo>
                    <a:pt x="316" y="31"/>
                    <a:pt x="321" y="11"/>
                    <a:pt x="324" y="0"/>
                  </a:cubicBezTo>
                  <a:moveTo>
                    <a:pt x="62" y="0"/>
                  </a:moveTo>
                  <a:lnTo>
                    <a:pt x="86" y="14"/>
                  </a:lnTo>
                  <a:lnTo>
                    <a:pt x="76" y="19"/>
                  </a:lnTo>
                  <a:cubicBezTo>
                    <a:pt x="69" y="28"/>
                    <a:pt x="67" y="35"/>
                    <a:pt x="62" y="40"/>
                  </a:cubicBezTo>
                  <a:lnTo>
                    <a:pt x="187" y="40"/>
                  </a:lnTo>
                  <a:lnTo>
                    <a:pt x="204" y="26"/>
                  </a:lnTo>
                  <a:lnTo>
                    <a:pt x="225" y="47"/>
                  </a:lnTo>
                  <a:lnTo>
                    <a:pt x="60" y="47"/>
                  </a:lnTo>
                  <a:cubicBezTo>
                    <a:pt x="43" y="76"/>
                    <a:pt x="26" y="98"/>
                    <a:pt x="4" y="117"/>
                  </a:cubicBezTo>
                  <a:lnTo>
                    <a:pt x="0" y="115"/>
                  </a:lnTo>
                  <a:cubicBezTo>
                    <a:pt x="19" y="93"/>
                    <a:pt x="33" y="71"/>
                    <a:pt x="43" y="50"/>
                  </a:cubicBezTo>
                  <a:cubicBezTo>
                    <a:pt x="52" y="31"/>
                    <a:pt x="60" y="14"/>
                    <a:pt x="62" y="0"/>
                  </a:cubicBezTo>
                  <a:moveTo>
                    <a:pt x="3326" y="0"/>
                  </a:moveTo>
                  <a:lnTo>
                    <a:pt x="3345" y="14"/>
                  </a:lnTo>
                  <a:lnTo>
                    <a:pt x="3336" y="19"/>
                  </a:lnTo>
                  <a:lnTo>
                    <a:pt x="3326" y="35"/>
                  </a:lnTo>
                  <a:lnTo>
                    <a:pt x="3379" y="35"/>
                  </a:lnTo>
                  <a:lnTo>
                    <a:pt x="3391" y="26"/>
                  </a:lnTo>
                  <a:lnTo>
                    <a:pt x="3405" y="43"/>
                  </a:lnTo>
                  <a:lnTo>
                    <a:pt x="3352" y="43"/>
                  </a:lnTo>
                  <a:cubicBezTo>
                    <a:pt x="3362" y="47"/>
                    <a:pt x="3367" y="52"/>
                    <a:pt x="3369" y="57"/>
                  </a:cubicBezTo>
                  <a:cubicBezTo>
                    <a:pt x="3372" y="60"/>
                    <a:pt x="3372" y="62"/>
                    <a:pt x="3372" y="64"/>
                  </a:cubicBezTo>
                  <a:cubicBezTo>
                    <a:pt x="3372" y="67"/>
                    <a:pt x="3372" y="69"/>
                    <a:pt x="3369" y="71"/>
                  </a:cubicBezTo>
                  <a:cubicBezTo>
                    <a:pt x="3367" y="76"/>
                    <a:pt x="3364" y="76"/>
                    <a:pt x="3362" y="76"/>
                  </a:cubicBezTo>
                  <a:cubicBezTo>
                    <a:pt x="3362" y="76"/>
                    <a:pt x="3362" y="76"/>
                    <a:pt x="3360" y="74"/>
                  </a:cubicBezTo>
                  <a:cubicBezTo>
                    <a:pt x="3360" y="69"/>
                    <a:pt x="3357" y="64"/>
                    <a:pt x="3355" y="60"/>
                  </a:cubicBezTo>
                  <a:cubicBezTo>
                    <a:pt x="3352" y="52"/>
                    <a:pt x="3350" y="47"/>
                    <a:pt x="3345" y="43"/>
                  </a:cubicBezTo>
                  <a:lnTo>
                    <a:pt x="3321" y="43"/>
                  </a:lnTo>
                  <a:cubicBezTo>
                    <a:pt x="3316" y="50"/>
                    <a:pt x="3309" y="60"/>
                    <a:pt x="3304" y="64"/>
                  </a:cubicBezTo>
                  <a:cubicBezTo>
                    <a:pt x="3300" y="71"/>
                    <a:pt x="3292" y="79"/>
                    <a:pt x="3285" y="86"/>
                  </a:cubicBezTo>
                  <a:lnTo>
                    <a:pt x="3280" y="81"/>
                  </a:lnTo>
                  <a:cubicBezTo>
                    <a:pt x="3295" y="67"/>
                    <a:pt x="3304" y="52"/>
                    <a:pt x="3309" y="40"/>
                  </a:cubicBezTo>
                  <a:cubicBezTo>
                    <a:pt x="3314" y="28"/>
                    <a:pt x="3321" y="16"/>
                    <a:pt x="3326" y="0"/>
                  </a:cubicBezTo>
                  <a:moveTo>
                    <a:pt x="571" y="0"/>
                  </a:moveTo>
                  <a:lnTo>
                    <a:pt x="595" y="9"/>
                  </a:lnTo>
                  <a:lnTo>
                    <a:pt x="585" y="16"/>
                  </a:lnTo>
                  <a:lnTo>
                    <a:pt x="585" y="64"/>
                  </a:lnTo>
                  <a:lnTo>
                    <a:pt x="600" y="64"/>
                  </a:lnTo>
                  <a:lnTo>
                    <a:pt x="612" y="52"/>
                  </a:lnTo>
                  <a:lnTo>
                    <a:pt x="628" y="69"/>
                  </a:lnTo>
                  <a:lnTo>
                    <a:pt x="585" y="69"/>
                  </a:lnTo>
                  <a:lnTo>
                    <a:pt x="585" y="93"/>
                  </a:lnTo>
                  <a:cubicBezTo>
                    <a:pt x="597" y="98"/>
                    <a:pt x="604" y="103"/>
                    <a:pt x="609" y="107"/>
                  </a:cubicBezTo>
                  <a:cubicBezTo>
                    <a:pt x="616" y="112"/>
                    <a:pt x="619" y="117"/>
                    <a:pt x="619" y="122"/>
                  </a:cubicBezTo>
                  <a:cubicBezTo>
                    <a:pt x="619" y="124"/>
                    <a:pt x="616" y="127"/>
                    <a:pt x="614" y="131"/>
                  </a:cubicBezTo>
                  <a:cubicBezTo>
                    <a:pt x="614" y="136"/>
                    <a:pt x="612" y="139"/>
                    <a:pt x="612" y="139"/>
                  </a:cubicBezTo>
                  <a:cubicBezTo>
                    <a:pt x="609" y="139"/>
                    <a:pt x="607" y="134"/>
                    <a:pt x="604" y="127"/>
                  </a:cubicBezTo>
                  <a:cubicBezTo>
                    <a:pt x="600" y="117"/>
                    <a:pt x="592" y="107"/>
                    <a:pt x="585" y="100"/>
                  </a:cubicBezTo>
                  <a:lnTo>
                    <a:pt x="585" y="184"/>
                  </a:lnTo>
                  <a:cubicBezTo>
                    <a:pt x="585" y="194"/>
                    <a:pt x="585" y="213"/>
                    <a:pt x="585" y="237"/>
                  </a:cubicBezTo>
                  <a:lnTo>
                    <a:pt x="571" y="242"/>
                  </a:lnTo>
                  <a:cubicBezTo>
                    <a:pt x="571" y="204"/>
                    <a:pt x="571" y="160"/>
                    <a:pt x="571" y="117"/>
                  </a:cubicBezTo>
                  <a:cubicBezTo>
                    <a:pt x="559" y="144"/>
                    <a:pt x="547" y="163"/>
                    <a:pt x="530" y="182"/>
                  </a:cubicBezTo>
                  <a:lnTo>
                    <a:pt x="528" y="177"/>
                  </a:lnTo>
                  <a:cubicBezTo>
                    <a:pt x="547" y="151"/>
                    <a:pt x="561" y="115"/>
                    <a:pt x="571" y="69"/>
                  </a:cubicBezTo>
                  <a:lnTo>
                    <a:pt x="544" y="69"/>
                  </a:lnTo>
                  <a:lnTo>
                    <a:pt x="535" y="71"/>
                  </a:lnTo>
                  <a:lnTo>
                    <a:pt x="528" y="64"/>
                  </a:lnTo>
                  <a:lnTo>
                    <a:pt x="571" y="64"/>
                  </a:lnTo>
                  <a:cubicBezTo>
                    <a:pt x="571" y="45"/>
                    <a:pt x="571" y="24"/>
                    <a:pt x="571" y="0"/>
                  </a:cubicBezTo>
                  <a:moveTo>
                    <a:pt x="672" y="0"/>
                  </a:moveTo>
                  <a:lnTo>
                    <a:pt x="693" y="11"/>
                  </a:lnTo>
                  <a:lnTo>
                    <a:pt x="686" y="16"/>
                  </a:lnTo>
                  <a:cubicBezTo>
                    <a:pt x="705" y="55"/>
                    <a:pt x="732" y="76"/>
                    <a:pt x="770" y="81"/>
                  </a:cubicBezTo>
                  <a:lnTo>
                    <a:pt x="770" y="86"/>
                  </a:lnTo>
                  <a:cubicBezTo>
                    <a:pt x="758" y="86"/>
                    <a:pt x="751" y="91"/>
                    <a:pt x="748" y="98"/>
                  </a:cubicBezTo>
                  <a:cubicBezTo>
                    <a:pt x="717" y="84"/>
                    <a:pt x="696" y="57"/>
                    <a:pt x="681" y="19"/>
                  </a:cubicBezTo>
                  <a:cubicBezTo>
                    <a:pt x="669" y="57"/>
                    <a:pt x="645" y="86"/>
                    <a:pt x="612" y="105"/>
                  </a:cubicBezTo>
                  <a:lnTo>
                    <a:pt x="607" y="103"/>
                  </a:lnTo>
                  <a:cubicBezTo>
                    <a:pt x="640" y="76"/>
                    <a:pt x="662" y="40"/>
                    <a:pt x="672" y="0"/>
                  </a:cubicBezTo>
                </a:path>
              </a:pathLst>
            </a:custGeom>
            <a:solidFill>
              <a:srgbClr val="000000">
                <a:alpha val="100000"/>
              </a:srgbClr>
            </a:solidFill>
            <a:ln cap="flat">
              <a:noFill/>
              <a:prstDash val="solid"/>
              <a:miter lim="0"/>
            </a:ln>
          </p:spPr>
          <p:txBody>
            <a:bodyPr rtlCol="0"/>
            <a:lstStyle/>
            <a:p>
              <a:pPr algn="ctr"/>
              <a:endParaRPr lang="zh-CN" altLang="en-US"/>
            </a:p>
          </p:txBody>
        </p:sp>
        <p:sp>
          <p:nvSpPr>
            <p:cNvPr id="650" name="path"/>
            <p:cNvSpPr/>
            <p:nvPr/>
          </p:nvSpPr>
          <p:spPr>
            <a:xfrm>
              <a:off x="155447" y="0"/>
              <a:ext cx="2505457" cy="160020"/>
            </a:xfrm>
            <a:custGeom>
              <a:avLst/>
              <a:gdLst/>
              <a:ahLst/>
              <a:cxnLst/>
              <a:rect l="0" t="0" r="0" b="0"/>
              <a:pathLst>
                <a:path w="3945" h="252">
                  <a:moveTo>
                    <a:pt x="2447" y="206"/>
                  </a:moveTo>
                  <a:lnTo>
                    <a:pt x="2447" y="230"/>
                  </a:lnTo>
                  <a:lnTo>
                    <a:pt x="2553" y="230"/>
                  </a:lnTo>
                  <a:lnTo>
                    <a:pt x="2553" y="206"/>
                  </a:lnTo>
                  <a:lnTo>
                    <a:pt x="2447" y="206"/>
                  </a:lnTo>
                  <a:close/>
                  <a:moveTo>
                    <a:pt x="1387" y="206"/>
                  </a:moveTo>
                  <a:lnTo>
                    <a:pt x="1387" y="225"/>
                  </a:lnTo>
                  <a:lnTo>
                    <a:pt x="1495" y="225"/>
                  </a:lnTo>
                  <a:lnTo>
                    <a:pt x="1495" y="206"/>
                  </a:lnTo>
                  <a:lnTo>
                    <a:pt x="1387" y="206"/>
                  </a:lnTo>
                  <a:close/>
                  <a:moveTo>
                    <a:pt x="1502" y="192"/>
                  </a:moveTo>
                  <a:lnTo>
                    <a:pt x="1516" y="204"/>
                  </a:lnTo>
                  <a:lnTo>
                    <a:pt x="1509" y="211"/>
                  </a:lnTo>
                  <a:cubicBezTo>
                    <a:pt x="1509" y="225"/>
                    <a:pt x="1509" y="235"/>
                    <a:pt x="1509" y="240"/>
                  </a:cubicBezTo>
                  <a:lnTo>
                    <a:pt x="1495" y="244"/>
                  </a:lnTo>
                  <a:lnTo>
                    <a:pt x="1495" y="232"/>
                  </a:lnTo>
                  <a:lnTo>
                    <a:pt x="1387" y="232"/>
                  </a:lnTo>
                  <a:lnTo>
                    <a:pt x="1387" y="242"/>
                  </a:lnTo>
                  <a:lnTo>
                    <a:pt x="1372" y="247"/>
                  </a:lnTo>
                  <a:cubicBezTo>
                    <a:pt x="1372" y="240"/>
                    <a:pt x="1372" y="230"/>
                    <a:pt x="1372" y="220"/>
                  </a:cubicBezTo>
                  <a:cubicBezTo>
                    <a:pt x="1372" y="211"/>
                    <a:pt x="1372" y="201"/>
                    <a:pt x="1372" y="194"/>
                  </a:cubicBezTo>
                  <a:lnTo>
                    <a:pt x="1387" y="201"/>
                  </a:lnTo>
                  <a:lnTo>
                    <a:pt x="1492" y="201"/>
                  </a:lnTo>
                  <a:lnTo>
                    <a:pt x="1502" y="192"/>
                  </a:lnTo>
                  <a:close/>
                  <a:moveTo>
                    <a:pt x="914" y="182"/>
                  </a:moveTo>
                  <a:cubicBezTo>
                    <a:pt x="933" y="196"/>
                    <a:pt x="945" y="206"/>
                    <a:pt x="947" y="211"/>
                  </a:cubicBezTo>
                  <a:cubicBezTo>
                    <a:pt x="952" y="216"/>
                    <a:pt x="952" y="220"/>
                    <a:pt x="952" y="223"/>
                  </a:cubicBezTo>
                  <a:cubicBezTo>
                    <a:pt x="952" y="225"/>
                    <a:pt x="952" y="228"/>
                    <a:pt x="950" y="232"/>
                  </a:cubicBezTo>
                  <a:cubicBezTo>
                    <a:pt x="947" y="235"/>
                    <a:pt x="945" y="237"/>
                    <a:pt x="945" y="237"/>
                  </a:cubicBezTo>
                  <a:cubicBezTo>
                    <a:pt x="943" y="237"/>
                    <a:pt x="940" y="232"/>
                    <a:pt x="936" y="225"/>
                  </a:cubicBezTo>
                  <a:cubicBezTo>
                    <a:pt x="933" y="211"/>
                    <a:pt x="924" y="199"/>
                    <a:pt x="911" y="184"/>
                  </a:cubicBezTo>
                  <a:lnTo>
                    <a:pt x="914" y="182"/>
                  </a:lnTo>
                  <a:close/>
                  <a:moveTo>
                    <a:pt x="2447" y="177"/>
                  </a:moveTo>
                  <a:lnTo>
                    <a:pt x="2447" y="199"/>
                  </a:lnTo>
                  <a:lnTo>
                    <a:pt x="2553" y="199"/>
                  </a:lnTo>
                  <a:lnTo>
                    <a:pt x="2553" y="177"/>
                  </a:lnTo>
                  <a:lnTo>
                    <a:pt x="2447" y="177"/>
                  </a:lnTo>
                  <a:close/>
                  <a:moveTo>
                    <a:pt x="1735" y="170"/>
                  </a:moveTo>
                  <a:lnTo>
                    <a:pt x="1735" y="213"/>
                  </a:lnTo>
                  <a:lnTo>
                    <a:pt x="1780" y="213"/>
                  </a:lnTo>
                  <a:lnTo>
                    <a:pt x="1780" y="170"/>
                  </a:lnTo>
                  <a:lnTo>
                    <a:pt x="1735" y="170"/>
                  </a:lnTo>
                  <a:close/>
                  <a:moveTo>
                    <a:pt x="1641" y="170"/>
                  </a:moveTo>
                  <a:lnTo>
                    <a:pt x="1641" y="213"/>
                  </a:lnTo>
                  <a:lnTo>
                    <a:pt x="1682" y="213"/>
                  </a:lnTo>
                  <a:lnTo>
                    <a:pt x="1682" y="170"/>
                  </a:lnTo>
                  <a:lnTo>
                    <a:pt x="1641" y="170"/>
                  </a:lnTo>
                  <a:close/>
                  <a:moveTo>
                    <a:pt x="1504" y="170"/>
                  </a:moveTo>
                  <a:lnTo>
                    <a:pt x="1519" y="184"/>
                  </a:lnTo>
                  <a:lnTo>
                    <a:pt x="1401" y="184"/>
                  </a:lnTo>
                  <a:cubicBezTo>
                    <a:pt x="1396" y="184"/>
                    <a:pt x="1389" y="184"/>
                    <a:pt x="1382" y="187"/>
                  </a:cubicBezTo>
                  <a:lnTo>
                    <a:pt x="1372" y="177"/>
                  </a:lnTo>
                  <a:lnTo>
                    <a:pt x="1497" y="177"/>
                  </a:lnTo>
                  <a:lnTo>
                    <a:pt x="1504" y="170"/>
                  </a:lnTo>
                  <a:close/>
                  <a:moveTo>
                    <a:pt x="3508" y="158"/>
                  </a:moveTo>
                  <a:lnTo>
                    <a:pt x="3508" y="218"/>
                  </a:lnTo>
                  <a:lnTo>
                    <a:pt x="3607" y="218"/>
                  </a:lnTo>
                  <a:lnTo>
                    <a:pt x="3607" y="158"/>
                  </a:lnTo>
                  <a:lnTo>
                    <a:pt x="3508" y="158"/>
                  </a:lnTo>
                  <a:close/>
                  <a:moveTo>
                    <a:pt x="3794" y="153"/>
                  </a:moveTo>
                  <a:cubicBezTo>
                    <a:pt x="3789" y="160"/>
                    <a:pt x="3782" y="170"/>
                    <a:pt x="3772" y="184"/>
                  </a:cubicBezTo>
                  <a:cubicBezTo>
                    <a:pt x="3789" y="187"/>
                    <a:pt x="3808" y="189"/>
                    <a:pt x="3832" y="192"/>
                  </a:cubicBezTo>
                  <a:cubicBezTo>
                    <a:pt x="3842" y="182"/>
                    <a:pt x="3851" y="170"/>
                    <a:pt x="3859" y="153"/>
                  </a:cubicBezTo>
                  <a:lnTo>
                    <a:pt x="3794" y="153"/>
                  </a:lnTo>
                  <a:close/>
                  <a:moveTo>
                    <a:pt x="2980" y="151"/>
                  </a:moveTo>
                  <a:lnTo>
                    <a:pt x="2980" y="213"/>
                  </a:lnTo>
                  <a:lnTo>
                    <a:pt x="3091" y="213"/>
                  </a:lnTo>
                  <a:lnTo>
                    <a:pt x="3091" y="151"/>
                  </a:lnTo>
                  <a:lnTo>
                    <a:pt x="2980" y="151"/>
                  </a:lnTo>
                  <a:close/>
                  <a:moveTo>
                    <a:pt x="2447" y="151"/>
                  </a:moveTo>
                  <a:lnTo>
                    <a:pt x="2447" y="170"/>
                  </a:lnTo>
                  <a:lnTo>
                    <a:pt x="2553" y="170"/>
                  </a:lnTo>
                  <a:lnTo>
                    <a:pt x="2553" y="151"/>
                  </a:lnTo>
                  <a:lnTo>
                    <a:pt x="2447" y="151"/>
                  </a:lnTo>
                  <a:close/>
                  <a:moveTo>
                    <a:pt x="1502" y="151"/>
                  </a:moveTo>
                  <a:lnTo>
                    <a:pt x="1514" y="165"/>
                  </a:lnTo>
                  <a:lnTo>
                    <a:pt x="1396" y="165"/>
                  </a:lnTo>
                  <a:cubicBezTo>
                    <a:pt x="1391" y="165"/>
                    <a:pt x="1384" y="165"/>
                    <a:pt x="1377" y="168"/>
                  </a:cubicBezTo>
                  <a:lnTo>
                    <a:pt x="1367" y="158"/>
                  </a:lnTo>
                  <a:lnTo>
                    <a:pt x="1492" y="158"/>
                  </a:lnTo>
                  <a:lnTo>
                    <a:pt x="1502" y="151"/>
                  </a:lnTo>
                  <a:close/>
                  <a:moveTo>
                    <a:pt x="3614" y="144"/>
                  </a:moveTo>
                  <a:lnTo>
                    <a:pt x="3628" y="158"/>
                  </a:lnTo>
                  <a:lnTo>
                    <a:pt x="3621" y="165"/>
                  </a:lnTo>
                  <a:cubicBezTo>
                    <a:pt x="3621" y="196"/>
                    <a:pt x="3621" y="218"/>
                    <a:pt x="3621" y="235"/>
                  </a:cubicBezTo>
                  <a:lnTo>
                    <a:pt x="3607" y="240"/>
                  </a:lnTo>
                  <a:lnTo>
                    <a:pt x="3607" y="223"/>
                  </a:lnTo>
                  <a:lnTo>
                    <a:pt x="3508" y="223"/>
                  </a:lnTo>
                  <a:lnTo>
                    <a:pt x="3508" y="237"/>
                  </a:lnTo>
                  <a:lnTo>
                    <a:pt x="3491" y="242"/>
                  </a:lnTo>
                  <a:cubicBezTo>
                    <a:pt x="3491" y="225"/>
                    <a:pt x="3494" y="208"/>
                    <a:pt x="3494" y="194"/>
                  </a:cubicBezTo>
                  <a:cubicBezTo>
                    <a:pt x="3494" y="177"/>
                    <a:pt x="3491" y="160"/>
                    <a:pt x="3491" y="144"/>
                  </a:cubicBezTo>
                  <a:lnTo>
                    <a:pt x="3508" y="153"/>
                  </a:lnTo>
                  <a:lnTo>
                    <a:pt x="3604" y="153"/>
                  </a:lnTo>
                  <a:lnTo>
                    <a:pt x="3614" y="144"/>
                  </a:lnTo>
                  <a:close/>
                  <a:moveTo>
                    <a:pt x="633" y="141"/>
                  </a:moveTo>
                  <a:cubicBezTo>
                    <a:pt x="647" y="160"/>
                    <a:pt x="655" y="175"/>
                    <a:pt x="657" y="180"/>
                  </a:cubicBezTo>
                  <a:cubicBezTo>
                    <a:pt x="657" y="187"/>
                    <a:pt x="660" y="192"/>
                    <a:pt x="660" y="194"/>
                  </a:cubicBezTo>
                  <a:cubicBezTo>
                    <a:pt x="660" y="199"/>
                    <a:pt x="657" y="204"/>
                    <a:pt x="655" y="206"/>
                  </a:cubicBezTo>
                  <a:cubicBezTo>
                    <a:pt x="652" y="208"/>
                    <a:pt x="650" y="211"/>
                    <a:pt x="650" y="211"/>
                  </a:cubicBezTo>
                  <a:cubicBezTo>
                    <a:pt x="645" y="211"/>
                    <a:pt x="645" y="206"/>
                    <a:pt x="643" y="196"/>
                  </a:cubicBezTo>
                  <a:cubicBezTo>
                    <a:pt x="643" y="187"/>
                    <a:pt x="638" y="168"/>
                    <a:pt x="631" y="144"/>
                  </a:cubicBezTo>
                  <a:lnTo>
                    <a:pt x="633" y="141"/>
                  </a:lnTo>
                  <a:close/>
                  <a:moveTo>
                    <a:pt x="1888" y="136"/>
                  </a:moveTo>
                  <a:lnTo>
                    <a:pt x="1888" y="211"/>
                  </a:lnTo>
                  <a:lnTo>
                    <a:pt x="1941" y="211"/>
                  </a:lnTo>
                  <a:lnTo>
                    <a:pt x="1941" y="136"/>
                  </a:lnTo>
                  <a:lnTo>
                    <a:pt x="1888" y="136"/>
                  </a:lnTo>
                  <a:close/>
                  <a:moveTo>
                    <a:pt x="3278" y="136"/>
                  </a:moveTo>
                  <a:cubicBezTo>
                    <a:pt x="3290" y="146"/>
                    <a:pt x="3300" y="153"/>
                    <a:pt x="3304" y="160"/>
                  </a:cubicBezTo>
                  <a:cubicBezTo>
                    <a:pt x="3309" y="165"/>
                    <a:pt x="3311" y="170"/>
                    <a:pt x="3311" y="175"/>
                  </a:cubicBezTo>
                  <a:cubicBezTo>
                    <a:pt x="3311" y="180"/>
                    <a:pt x="3311" y="182"/>
                    <a:pt x="3309" y="184"/>
                  </a:cubicBezTo>
                  <a:cubicBezTo>
                    <a:pt x="3307" y="187"/>
                    <a:pt x="3304" y="189"/>
                    <a:pt x="3302" y="189"/>
                  </a:cubicBezTo>
                  <a:cubicBezTo>
                    <a:pt x="3300" y="189"/>
                    <a:pt x="3297" y="187"/>
                    <a:pt x="3297" y="180"/>
                  </a:cubicBezTo>
                  <a:cubicBezTo>
                    <a:pt x="3295" y="172"/>
                    <a:pt x="3292" y="165"/>
                    <a:pt x="3287" y="158"/>
                  </a:cubicBezTo>
                  <a:cubicBezTo>
                    <a:pt x="3285" y="153"/>
                    <a:pt x="3280" y="146"/>
                    <a:pt x="3276" y="139"/>
                  </a:cubicBezTo>
                  <a:lnTo>
                    <a:pt x="3278" y="136"/>
                  </a:lnTo>
                  <a:close/>
                  <a:moveTo>
                    <a:pt x="3098" y="134"/>
                  </a:moveTo>
                  <a:lnTo>
                    <a:pt x="3112" y="148"/>
                  </a:lnTo>
                  <a:lnTo>
                    <a:pt x="3105" y="156"/>
                  </a:lnTo>
                  <a:lnTo>
                    <a:pt x="3105" y="201"/>
                  </a:lnTo>
                  <a:cubicBezTo>
                    <a:pt x="3105" y="211"/>
                    <a:pt x="3105" y="223"/>
                    <a:pt x="3105" y="237"/>
                  </a:cubicBezTo>
                  <a:lnTo>
                    <a:pt x="3091" y="244"/>
                  </a:lnTo>
                  <a:lnTo>
                    <a:pt x="3091" y="220"/>
                  </a:lnTo>
                  <a:lnTo>
                    <a:pt x="2980" y="220"/>
                  </a:lnTo>
                  <a:lnTo>
                    <a:pt x="2980" y="240"/>
                  </a:lnTo>
                  <a:lnTo>
                    <a:pt x="2964" y="247"/>
                  </a:lnTo>
                  <a:cubicBezTo>
                    <a:pt x="2964" y="228"/>
                    <a:pt x="2964" y="211"/>
                    <a:pt x="2964" y="192"/>
                  </a:cubicBezTo>
                  <a:cubicBezTo>
                    <a:pt x="2964" y="172"/>
                    <a:pt x="2964" y="153"/>
                    <a:pt x="2964" y="136"/>
                  </a:cubicBezTo>
                  <a:lnTo>
                    <a:pt x="2980" y="144"/>
                  </a:lnTo>
                  <a:lnTo>
                    <a:pt x="3086" y="144"/>
                  </a:lnTo>
                  <a:lnTo>
                    <a:pt x="3098" y="134"/>
                  </a:lnTo>
                  <a:close/>
                  <a:moveTo>
                    <a:pt x="671" y="122"/>
                  </a:moveTo>
                  <a:cubicBezTo>
                    <a:pt x="686" y="146"/>
                    <a:pt x="696" y="160"/>
                    <a:pt x="698" y="170"/>
                  </a:cubicBezTo>
                  <a:cubicBezTo>
                    <a:pt x="700" y="180"/>
                    <a:pt x="698" y="187"/>
                    <a:pt x="696" y="189"/>
                  </a:cubicBezTo>
                  <a:cubicBezTo>
                    <a:pt x="691" y="192"/>
                    <a:pt x="688" y="194"/>
                    <a:pt x="686" y="194"/>
                  </a:cubicBezTo>
                  <a:cubicBezTo>
                    <a:pt x="684" y="194"/>
                    <a:pt x="684" y="189"/>
                    <a:pt x="681" y="180"/>
                  </a:cubicBezTo>
                  <a:cubicBezTo>
                    <a:pt x="681" y="168"/>
                    <a:pt x="676" y="148"/>
                    <a:pt x="667" y="124"/>
                  </a:cubicBezTo>
                  <a:lnTo>
                    <a:pt x="671" y="122"/>
                  </a:lnTo>
                  <a:close/>
                  <a:moveTo>
                    <a:pt x="2447" y="122"/>
                  </a:moveTo>
                  <a:lnTo>
                    <a:pt x="2447" y="144"/>
                  </a:lnTo>
                  <a:lnTo>
                    <a:pt x="2553" y="144"/>
                  </a:lnTo>
                  <a:lnTo>
                    <a:pt x="2553" y="122"/>
                  </a:lnTo>
                  <a:lnTo>
                    <a:pt x="2447" y="122"/>
                  </a:lnTo>
                  <a:close/>
                  <a:moveTo>
                    <a:pt x="727" y="122"/>
                  </a:moveTo>
                  <a:lnTo>
                    <a:pt x="748" y="134"/>
                  </a:lnTo>
                  <a:lnTo>
                    <a:pt x="739" y="139"/>
                  </a:lnTo>
                  <a:cubicBezTo>
                    <a:pt x="729" y="177"/>
                    <a:pt x="720" y="206"/>
                    <a:pt x="707" y="225"/>
                  </a:cubicBezTo>
                  <a:lnTo>
                    <a:pt x="739" y="225"/>
                  </a:lnTo>
                  <a:lnTo>
                    <a:pt x="753" y="213"/>
                  </a:lnTo>
                  <a:lnTo>
                    <a:pt x="772" y="232"/>
                  </a:lnTo>
                  <a:lnTo>
                    <a:pt x="640" y="232"/>
                  </a:lnTo>
                  <a:cubicBezTo>
                    <a:pt x="631" y="232"/>
                    <a:pt x="624" y="232"/>
                    <a:pt x="616" y="235"/>
                  </a:cubicBezTo>
                  <a:lnTo>
                    <a:pt x="607" y="225"/>
                  </a:lnTo>
                  <a:lnTo>
                    <a:pt x="700" y="225"/>
                  </a:lnTo>
                  <a:cubicBezTo>
                    <a:pt x="715" y="189"/>
                    <a:pt x="722" y="156"/>
                    <a:pt x="727" y="122"/>
                  </a:cubicBezTo>
                  <a:moveTo>
                    <a:pt x="2239" y="120"/>
                  </a:moveTo>
                  <a:cubicBezTo>
                    <a:pt x="2248" y="151"/>
                    <a:pt x="2260" y="172"/>
                    <a:pt x="2272" y="184"/>
                  </a:cubicBezTo>
                  <a:cubicBezTo>
                    <a:pt x="2284" y="168"/>
                    <a:pt x="2296" y="146"/>
                    <a:pt x="2304" y="120"/>
                  </a:cubicBezTo>
                  <a:lnTo>
                    <a:pt x="2239" y="120"/>
                  </a:lnTo>
                  <a:close/>
                  <a:moveTo>
                    <a:pt x="1204" y="117"/>
                  </a:moveTo>
                  <a:cubicBezTo>
                    <a:pt x="1211" y="139"/>
                    <a:pt x="1221" y="156"/>
                    <a:pt x="1233" y="172"/>
                  </a:cubicBezTo>
                  <a:cubicBezTo>
                    <a:pt x="1243" y="156"/>
                    <a:pt x="1250" y="136"/>
                    <a:pt x="1257" y="117"/>
                  </a:cubicBezTo>
                  <a:lnTo>
                    <a:pt x="1204" y="117"/>
                  </a:lnTo>
                  <a:close/>
                  <a:moveTo>
                    <a:pt x="1185" y="117"/>
                  </a:moveTo>
                  <a:lnTo>
                    <a:pt x="1185" y="225"/>
                  </a:lnTo>
                  <a:cubicBezTo>
                    <a:pt x="1202" y="211"/>
                    <a:pt x="1216" y="196"/>
                    <a:pt x="1228" y="180"/>
                  </a:cubicBezTo>
                  <a:cubicBezTo>
                    <a:pt x="1214" y="165"/>
                    <a:pt x="1204" y="144"/>
                    <a:pt x="1200" y="117"/>
                  </a:cubicBezTo>
                  <a:lnTo>
                    <a:pt x="1185" y="117"/>
                  </a:lnTo>
                  <a:close/>
                  <a:moveTo>
                    <a:pt x="1440" y="115"/>
                  </a:moveTo>
                  <a:cubicBezTo>
                    <a:pt x="1447" y="120"/>
                    <a:pt x="1454" y="124"/>
                    <a:pt x="1454" y="127"/>
                  </a:cubicBezTo>
                  <a:cubicBezTo>
                    <a:pt x="1456" y="129"/>
                    <a:pt x="1456" y="132"/>
                    <a:pt x="1456" y="132"/>
                  </a:cubicBezTo>
                  <a:cubicBezTo>
                    <a:pt x="1456" y="134"/>
                    <a:pt x="1456" y="136"/>
                    <a:pt x="1454" y="139"/>
                  </a:cubicBezTo>
                  <a:lnTo>
                    <a:pt x="1528" y="139"/>
                  </a:lnTo>
                  <a:lnTo>
                    <a:pt x="1538" y="129"/>
                  </a:lnTo>
                  <a:lnTo>
                    <a:pt x="1555" y="146"/>
                  </a:lnTo>
                  <a:lnTo>
                    <a:pt x="1360" y="146"/>
                  </a:lnTo>
                  <a:cubicBezTo>
                    <a:pt x="1356" y="146"/>
                    <a:pt x="1348" y="146"/>
                    <a:pt x="1341" y="148"/>
                  </a:cubicBezTo>
                  <a:lnTo>
                    <a:pt x="1331" y="139"/>
                  </a:lnTo>
                  <a:lnTo>
                    <a:pt x="1444" y="139"/>
                  </a:lnTo>
                  <a:cubicBezTo>
                    <a:pt x="1444" y="132"/>
                    <a:pt x="1442" y="127"/>
                    <a:pt x="1437" y="120"/>
                  </a:cubicBezTo>
                  <a:lnTo>
                    <a:pt x="1440" y="115"/>
                  </a:lnTo>
                  <a:close/>
                  <a:moveTo>
                    <a:pt x="3794" y="115"/>
                  </a:moveTo>
                  <a:lnTo>
                    <a:pt x="3816" y="127"/>
                  </a:lnTo>
                  <a:lnTo>
                    <a:pt x="3808" y="132"/>
                  </a:lnTo>
                  <a:cubicBezTo>
                    <a:pt x="3804" y="136"/>
                    <a:pt x="3801" y="141"/>
                    <a:pt x="3796" y="148"/>
                  </a:cubicBezTo>
                  <a:lnTo>
                    <a:pt x="3902" y="148"/>
                  </a:lnTo>
                  <a:lnTo>
                    <a:pt x="3919" y="132"/>
                  </a:lnTo>
                  <a:lnTo>
                    <a:pt x="3940" y="153"/>
                  </a:lnTo>
                  <a:lnTo>
                    <a:pt x="3876" y="153"/>
                  </a:lnTo>
                  <a:cubicBezTo>
                    <a:pt x="3868" y="170"/>
                    <a:pt x="3859" y="182"/>
                    <a:pt x="3847" y="196"/>
                  </a:cubicBezTo>
                  <a:cubicBezTo>
                    <a:pt x="3876" y="204"/>
                    <a:pt x="3892" y="208"/>
                    <a:pt x="3902" y="213"/>
                  </a:cubicBezTo>
                  <a:cubicBezTo>
                    <a:pt x="3914" y="218"/>
                    <a:pt x="3919" y="223"/>
                    <a:pt x="3919" y="230"/>
                  </a:cubicBezTo>
                  <a:cubicBezTo>
                    <a:pt x="3919" y="237"/>
                    <a:pt x="3916" y="240"/>
                    <a:pt x="3914" y="240"/>
                  </a:cubicBezTo>
                  <a:cubicBezTo>
                    <a:pt x="3911" y="240"/>
                    <a:pt x="3909" y="240"/>
                    <a:pt x="3904" y="235"/>
                  </a:cubicBezTo>
                  <a:cubicBezTo>
                    <a:pt x="3895" y="225"/>
                    <a:pt x="3873" y="216"/>
                    <a:pt x="3840" y="206"/>
                  </a:cubicBezTo>
                  <a:cubicBezTo>
                    <a:pt x="3827" y="213"/>
                    <a:pt x="3811" y="220"/>
                    <a:pt x="3791" y="228"/>
                  </a:cubicBezTo>
                  <a:cubicBezTo>
                    <a:pt x="3775" y="235"/>
                    <a:pt x="3744" y="240"/>
                    <a:pt x="3705" y="244"/>
                  </a:cubicBezTo>
                  <a:lnTo>
                    <a:pt x="3705" y="240"/>
                  </a:lnTo>
                  <a:cubicBezTo>
                    <a:pt x="3760" y="230"/>
                    <a:pt x="3801" y="218"/>
                    <a:pt x="3825" y="201"/>
                  </a:cubicBezTo>
                  <a:cubicBezTo>
                    <a:pt x="3799" y="194"/>
                    <a:pt x="3777" y="192"/>
                    <a:pt x="3756" y="189"/>
                  </a:cubicBezTo>
                  <a:cubicBezTo>
                    <a:pt x="3760" y="182"/>
                    <a:pt x="3767" y="170"/>
                    <a:pt x="3777" y="153"/>
                  </a:cubicBezTo>
                  <a:lnTo>
                    <a:pt x="3729" y="153"/>
                  </a:lnTo>
                  <a:cubicBezTo>
                    <a:pt x="3724" y="153"/>
                    <a:pt x="3717" y="156"/>
                    <a:pt x="3710" y="158"/>
                  </a:cubicBezTo>
                  <a:lnTo>
                    <a:pt x="3700" y="148"/>
                  </a:lnTo>
                  <a:lnTo>
                    <a:pt x="3780" y="148"/>
                  </a:lnTo>
                  <a:cubicBezTo>
                    <a:pt x="3787" y="136"/>
                    <a:pt x="3791" y="127"/>
                    <a:pt x="3794" y="115"/>
                  </a:cubicBezTo>
                  <a:moveTo>
                    <a:pt x="2858" y="110"/>
                  </a:moveTo>
                  <a:lnTo>
                    <a:pt x="2880" y="132"/>
                  </a:lnTo>
                  <a:lnTo>
                    <a:pt x="2776" y="132"/>
                  </a:lnTo>
                  <a:lnTo>
                    <a:pt x="2776" y="165"/>
                  </a:lnTo>
                  <a:lnTo>
                    <a:pt x="2829" y="165"/>
                  </a:lnTo>
                  <a:lnTo>
                    <a:pt x="2841" y="153"/>
                  </a:lnTo>
                  <a:lnTo>
                    <a:pt x="2863" y="172"/>
                  </a:lnTo>
                  <a:lnTo>
                    <a:pt x="2776" y="172"/>
                  </a:lnTo>
                  <a:lnTo>
                    <a:pt x="2776" y="216"/>
                  </a:lnTo>
                  <a:cubicBezTo>
                    <a:pt x="2788" y="218"/>
                    <a:pt x="2805" y="220"/>
                    <a:pt x="2829" y="220"/>
                  </a:cubicBezTo>
                  <a:cubicBezTo>
                    <a:pt x="2851" y="220"/>
                    <a:pt x="2870" y="220"/>
                    <a:pt x="2884" y="218"/>
                  </a:cubicBezTo>
                  <a:lnTo>
                    <a:pt x="2884" y="223"/>
                  </a:lnTo>
                  <a:cubicBezTo>
                    <a:pt x="2872" y="225"/>
                    <a:pt x="2865" y="232"/>
                    <a:pt x="2863" y="240"/>
                  </a:cubicBezTo>
                  <a:cubicBezTo>
                    <a:pt x="2824" y="237"/>
                    <a:pt x="2796" y="235"/>
                    <a:pt x="2779" y="230"/>
                  </a:cubicBezTo>
                  <a:cubicBezTo>
                    <a:pt x="2762" y="225"/>
                    <a:pt x="2747" y="218"/>
                    <a:pt x="2736" y="211"/>
                  </a:cubicBezTo>
                  <a:cubicBezTo>
                    <a:pt x="2726" y="201"/>
                    <a:pt x="2716" y="192"/>
                    <a:pt x="2709" y="180"/>
                  </a:cubicBezTo>
                  <a:cubicBezTo>
                    <a:pt x="2695" y="211"/>
                    <a:pt x="2676" y="230"/>
                    <a:pt x="2651" y="242"/>
                  </a:cubicBezTo>
                  <a:lnTo>
                    <a:pt x="2649" y="240"/>
                  </a:lnTo>
                  <a:cubicBezTo>
                    <a:pt x="2678" y="218"/>
                    <a:pt x="2697" y="182"/>
                    <a:pt x="2704" y="136"/>
                  </a:cubicBezTo>
                  <a:lnTo>
                    <a:pt x="2728" y="151"/>
                  </a:lnTo>
                  <a:cubicBezTo>
                    <a:pt x="2724" y="153"/>
                    <a:pt x="2721" y="156"/>
                    <a:pt x="2719" y="158"/>
                  </a:cubicBezTo>
                  <a:cubicBezTo>
                    <a:pt x="2716" y="163"/>
                    <a:pt x="2714" y="168"/>
                    <a:pt x="2711" y="175"/>
                  </a:cubicBezTo>
                  <a:cubicBezTo>
                    <a:pt x="2724" y="189"/>
                    <a:pt x="2740" y="201"/>
                    <a:pt x="2762" y="211"/>
                  </a:cubicBezTo>
                  <a:lnTo>
                    <a:pt x="2762" y="132"/>
                  </a:lnTo>
                  <a:lnTo>
                    <a:pt x="2685" y="132"/>
                  </a:lnTo>
                  <a:cubicBezTo>
                    <a:pt x="2676" y="132"/>
                    <a:pt x="2668" y="132"/>
                    <a:pt x="2661" y="134"/>
                  </a:cubicBezTo>
                  <a:lnTo>
                    <a:pt x="2651" y="124"/>
                  </a:lnTo>
                  <a:lnTo>
                    <a:pt x="2841" y="124"/>
                  </a:lnTo>
                  <a:lnTo>
                    <a:pt x="2858" y="110"/>
                  </a:lnTo>
                  <a:close/>
                  <a:moveTo>
                    <a:pt x="1987" y="108"/>
                  </a:moveTo>
                  <a:cubicBezTo>
                    <a:pt x="2004" y="120"/>
                    <a:pt x="2013" y="129"/>
                    <a:pt x="2016" y="134"/>
                  </a:cubicBezTo>
                  <a:cubicBezTo>
                    <a:pt x="2018" y="141"/>
                    <a:pt x="2020" y="146"/>
                    <a:pt x="2020" y="148"/>
                  </a:cubicBezTo>
                  <a:cubicBezTo>
                    <a:pt x="2020" y="153"/>
                    <a:pt x="2018" y="156"/>
                    <a:pt x="2016" y="160"/>
                  </a:cubicBezTo>
                  <a:cubicBezTo>
                    <a:pt x="2013" y="163"/>
                    <a:pt x="2011" y="165"/>
                    <a:pt x="2011" y="165"/>
                  </a:cubicBezTo>
                  <a:cubicBezTo>
                    <a:pt x="2008" y="165"/>
                    <a:pt x="2006" y="160"/>
                    <a:pt x="2004" y="151"/>
                  </a:cubicBezTo>
                  <a:cubicBezTo>
                    <a:pt x="2001" y="136"/>
                    <a:pt x="1994" y="124"/>
                    <a:pt x="1984" y="110"/>
                  </a:cubicBezTo>
                  <a:lnTo>
                    <a:pt x="1987" y="108"/>
                  </a:lnTo>
                  <a:close/>
                  <a:moveTo>
                    <a:pt x="2311" y="103"/>
                  </a:moveTo>
                  <a:lnTo>
                    <a:pt x="2330" y="120"/>
                  </a:lnTo>
                  <a:lnTo>
                    <a:pt x="2320" y="124"/>
                  </a:lnTo>
                  <a:cubicBezTo>
                    <a:pt x="2308" y="153"/>
                    <a:pt x="2296" y="175"/>
                    <a:pt x="2282" y="194"/>
                  </a:cubicBezTo>
                  <a:cubicBezTo>
                    <a:pt x="2301" y="211"/>
                    <a:pt x="2327" y="220"/>
                    <a:pt x="2359" y="223"/>
                  </a:cubicBezTo>
                  <a:lnTo>
                    <a:pt x="2359" y="225"/>
                  </a:lnTo>
                  <a:cubicBezTo>
                    <a:pt x="2344" y="228"/>
                    <a:pt x="2337" y="235"/>
                    <a:pt x="2335" y="240"/>
                  </a:cubicBezTo>
                  <a:cubicBezTo>
                    <a:pt x="2311" y="232"/>
                    <a:pt x="2291" y="220"/>
                    <a:pt x="2272" y="204"/>
                  </a:cubicBezTo>
                  <a:cubicBezTo>
                    <a:pt x="2244" y="225"/>
                    <a:pt x="2210" y="240"/>
                    <a:pt x="2171" y="247"/>
                  </a:cubicBezTo>
                  <a:lnTo>
                    <a:pt x="2169" y="242"/>
                  </a:lnTo>
                  <a:cubicBezTo>
                    <a:pt x="2215" y="230"/>
                    <a:pt x="2246" y="213"/>
                    <a:pt x="2263" y="192"/>
                  </a:cubicBezTo>
                  <a:cubicBezTo>
                    <a:pt x="2248" y="170"/>
                    <a:pt x="2239" y="146"/>
                    <a:pt x="2234" y="120"/>
                  </a:cubicBezTo>
                  <a:lnTo>
                    <a:pt x="2229" y="120"/>
                  </a:lnTo>
                  <a:lnTo>
                    <a:pt x="2220" y="122"/>
                  </a:lnTo>
                  <a:lnTo>
                    <a:pt x="2210" y="115"/>
                  </a:lnTo>
                  <a:lnTo>
                    <a:pt x="2304" y="115"/>
                  </a:lnTo>
                  <a:lnTo>
                    <a:pt x="2311" y="103"/>
                  </a:lnTo>
                  <a:close/>
                  <a:moveTo>
                    <a:pt x="177" y="98"/>
                  </a:moveTo>
                  <a:lnTo>
                    <a:pt x="194" y="112"/>
                  </a:lnTo>
                  <a:lnTo>
                    <a:pt x="184" y="120"/>
                  </a:lnTo>
                  <a:cubicBezTo>
                    <a:pt x="184" y="132"/>
                    <a:pt x="184" y="148"/>
                    <a:pt x="187" y="163"/>
                  </a:cubicBezTo>
                  <a:cubicBezTo>
                    <a:pt x="187" y="177"/>
                    <a:pt x="189" y="192"/>
                    <a:pt x="194" y="201"/>
                  </a:cubicBezTo>
                  <a:cubicBezTo>
                    <a:pt x="199" y="211"/>
                    <a:pt x="208" y="220"/>
                    <a:pt x="220" y="225"/>
                  </a:cubicBezTo>
                  <a:cubicBezTo>
                    <a:pt x="223" y="218"/>
                    <a:pt x="227" y="204"/>
                    <a:pt x="230" y="184"/>
                  </a:cubicBezTo>
                  <a:lnTo>
                    <a:pt x="235" y="184"/>
                  </a:lnTo>
                  <a:cubicBezTo>
                    <a:pt x="232" y="194"/>
                    <a:pt x="232" y="206"/>
                    <a:pt x="235" y="216"/>
                  </a:cubicBezTo>
                  <a:cubicBezTo>
                    <a:pt x="235" y="228"/>
                    <a:pt x="235" y="237"/>
                    <a:pt x="237" y="242"/>
                  </a:cubicBezTo>
                  <a:cubicBezTo>
                    <a:pt x="240" y="244"/>
                    <a:pt x="240" y="247"/>
                    <a:pt x="237" y="247"/>
                  </a:cubicBezTo>
                  <a:cubicBezTo>
                    <a:pt x="232" y="247"/>
                    <a:pt x="227" y="244"/>
                    <a:pt x="218" y="242"/>
                  </a:cubicBezTo>
                  <a:cubicBezTo>
                    <a:pt x="208" y="237"/>
                    <a:pt x="199" y="232"/>
                    <a:pt x="191" y="223"/>
                  </a:cubicBezTo>
                  <a:cubicBezTo>
                    <a:pt x="182" y="213"/>
                    <a:pt x="177" y="199"/>
                    <a:pt x="175" y="182"/>
                  </a:cubicBezTo>
                  <a:cubicBezTo>
                    <a:pt x="170" y="165"/>
                    <a:pt x="170" y="144"/>
                    <a:pt x="170" y="115"/>
                  </a:cubicBezTo>
                  <a:lnTo>
                    <a:pt x="71" y="115"/>
                  </a:lnTo>
                  <a:cubicBezTo>
                    <a:pt x="64" y="115"/>
                    <a:pt x="55" y="117"/>
                    <a:pt x="47" y="120"/>
                  </a:cubicBezTo>
                  <a:lnTo>
                    <a:pt x="38" y="110"/>
                  </a:lnTo>
                  <a:lnTo>
                    <a:pt x="167" y="110"/>
                  </a:lnTo>
                  <a:lnTo>
                    <a:pt x="177" y="98"/>
                  </a:lnTo>
                  <a:close/>
                  <a:moveTo>
                    <a:pt x="3604" y="96"/>
                  </a:moveTo>
                  <a:lnTo>
                    <a:pt x="3626" y="115"/>
                  </a:lnTo>
                  <a:lnTo>
                    <a:pt x="3520" y="115"/>
                  </a:lnTo>
                  <a:cubicBezTo>
                    <a:pt x="3513" y="115"/>
                    <a:pt x="3506" y="117"/>
                    <a:pt x="3499" y="120"/>
                  </a:cubicBezTo>
                  <a:lnTo>
                    <a:pt x="3489" y="110"/>
                  </a:lnTo>
                  <a:lnTo>
                    <a:pt x="3592" y="110"/>
                  </a:lnTo>
                  <a:lnTo>
                    <a:pt x="3604" y="96"/>
                  </a:lnTo>
                  <a:close/>
                  <a:moveTo>
                    <a:pt x="722" y="96"/>
                  </a:moveTo>
                  <a:lnTo>
                    <a:pt x="736" y="112"/>
                  </a:lnTo>
                  <a:lnTo>
                    <a:pt x="667" y="112"/>
                  </a:lnTo>
                  <a:cubicBezTo>
                    <a:pt x="657" y="112"/>
                    <a:pt x="650" y="112"/>
                    <a:pt x="643" y="115"/>
                  </a:cubicBezTo>
                  <a:lnTo>
                    <a:pt x="633" y="105"/>
                  </a:lnTo>
                  <a:lnTo>
                    <a:pt x="710" y="105"/>
                  </a:lnTo>
                  <a:lnTo>
                    <a:pt x="722" y="96"/>
                  </a:lnTo>
                  <a:close/>
                  <a:moveTo>
                    <a:pt x="3347" y="84"/>
                  </a:moveTo>
                  <a:lnTo>
                    <a:pt x="3369" y="93"/>
                  </a:lnTo>
                  <a:lnTo>
                    <a:pt x="3362" y="100"/>
                  </a:lnTo>
                  <a:lnTo>
                    <a:pt x="3362" y="117"/>
                  </a:lnTo>
                  <a:lnTo>
                    <a:pt x="3386" y="117"/>
                  </a:lnTo>
                  <a:lnTo>
                    <a:pt x="3398" y="105"/>
                  </a:lnTo>
                  <a:lnTo>
                    <a:pt x="3415" y="122"/>
                  </a:lnTo>
                  <a:lnTo>
                    <a:pt x="3362" y="122"/>
                  </a:lnTo>
                  <a:lnTo>
                    <a:pt x="3362" y="220"/>
                  </a:lnTo>
                  <a:cubicBezTo>
                    <a:pt x="3362" y="230"/>
                    <a:pt x="3362" y="235"/>
                    <a:pt x="3357" y="237"/>
                  </a:cubicBezTo>
                  <a:cubicBezTo>
                    <a:pt x="3355" y="242"/>
                    <a:pt x="3350" y="244"/>
                    <a:pt x="3340" y="247"/>
                  </a:cubicBezTo>
                  <a:cubicBezTo>
                    <a:pt x="3338" y="237"/>
                    <a:pt x="3326" y="230"/>
                    <a:pt x="3307" y="225"/>
                  </a:cubicBezTo>
                  <a:lnTo>
                    <a:pt x="3307" y="223"/>
                  </a:lnTo>
                  <a:cubicBezTo>
                    <a:pt x="3331" y="225"/>
                    <a:pt x="3343" y="225"/>
                    <a:pt x="3345" y="225"/>
                  </a:cubicBezTo>
                  <a:cubicBezTo>
                    <a:pt x="3347" y="225"/>
                    <a:pt x="3350" y="223"/>
                    <a:pt x="3350" y="218"/>
                  </a:cubicBezTo>
                  <a:lnTo>
                    <a:pt x="3350" y="122"/>
                  </a:lnTo>
                  <a:lnTo>
                    <a:pt x="3290" y="122"/>
                  </a:lnTo>
                  <a:cubicBezTo>
                    <a:pt x="3280" y="122"/>
                    <a:pt x="3271" y="124"/>
                    <a:pt x="3264" y="127"/>
                  </a:cubicBezTo>
                  <a:lnTo>
                    <a:pt x="3254" y="117"/>
                  </a:lnTo>
                  <a:lnTo>
                    <a:pt x="3350" y="117"/>
                  </a:lnTo>
                  <a:cubicBezTo>
                    <a:pt x="3350" y="103"/>
                    <a:pt x="3350" y="93"/>
                    <a:pt x="3347" y="84"/>
                  </a:cubicBezTo>
                  <a:moveTo>
                    <a:pt x="2169" y="84"/>
                  </a:moveTo>
                  <a:lnTo>
                    <a:pt x="2188" y="96"/>
                  </a:lnTo>
                  <a:lnTo>
                    <a:pt x="2176" y="103"/>
                  </a:lnTo>
                  <a:lnTo>
                    <a:pt x="2176" y="194"/>
                  </a:lnTo>
                  <a:lnTo>
                    <a:pt x="2217" y="158"/>
                  </a:lnTo>
                  <a:lnTo>
                    <a:pt x="2220" y="163"/>
                  </a:lnTo>
                  <a:cubicBezTo>
                    <a:pt x="2207" y="175"/>
                    <a:pt x="2200" y="187"/>
                    <a:pt x="2193" y="196"/>
                  </a:cubicBezTo>
                  <a:cubicBezTo>
                    <a:pt x="2186" y="206"/>
                    <a:pt x="2179" y="213"/>
                    <a:pt x="2174" y="223"/>
                  </a:cubicBezTo>
                  <a:lnTo>
                    <a:pt x="2157" y="208"/>
                  </a:lnTo>
                  <a:cubicBezTo>
                    <a:pt x="2162" y="204"/>
                    <a:pt x="2164" y="199"/>
                    <a:pt x="2162" y="194"/>
                  </a:cubicBezTo>
                  <a:lnTo>
                    <a:pt x="2162" y="100"/>
                  </a:lnTo>
                  <a:lnTo>
                    <a:pt x="2150" y="100"/>
                  </a:lnTo>
                  <a:cubicBezTo>
                    <a:pt x="2143" y="100"/>
                    <a:pt x="2138" y="100"/>
                    <a:pt x="2131" y="103"/>
                  </a:cubicBezTo>
                  <a:lnTo>
                    <a:pt x="2121" y="93"/>
                  </a:lnTo>
                  <a:lnTo>
                    <a:pt x="2162" y="93"/>
                  </a:lnTo>
                  <a:lnTo>
                    <a:pt x="2169" y="84"/>
                  </a:lnTo>
                  <a:close/>
                  <a:moveTo>
                    <a:pt x="1372" y="81"/>
                  </a:moveTo>
                  <a:lnTo>
                    <a:pt x="1372" y="93"/>
                  </a:lnTo>
                  <a:lnTo>
                    <a:pt x="1401" y="93"/>
                  </a:lnTo>
                  <a:lnTo>
                    <a:pt x="1401" y="81"/>
                  </a:lnTo>
                  <a:lnTo>
                    <a:pt x="1372" y="81"/>
                  </a:lnTo>
                  <a:close/>
                  <a:moveTo>
                    <a:pt x="1699" y="81"/>
                  </a:moveTo>
                  <a:lnTo>
                    <a:pt x="1718" y="93"/>
                  </a:lnTo>
                  <a:cubicBezTo>
                    <a:pt x="1711" y="98"/>
                    <a:pt x="1706" y="103"/>
                    <a:pt x="1699" y="110"/>
                  </a:cubicBezTo>
                  <a:lnTo>
                    <a:pt x="1764" y="110"/>
                  </a:lnTo>
                  <a:cubicBezTo>
                    <a:pt x="1761" y="100"/>
                    <a:pt x="1754" y="93"/>
                    <a:pt x="1742" y="86"/>
                  </a:cubicBezTo>
                  <a:lnTo>
                    <a:pt x="1744" y="84"/>
                  </a:lnTo>
                  <a:cubicBezTo>
                    <a:pt x="1759" y="86"/>
                    <a:pt x="1766" y="88"/>
                    <a:pt x="1771" y="93"/>
                  </a:cubicBezTo>
                  <a:cubicBezTo>
                    <a:pt x="1773" y="96"/>
                    <a:pt x="1776" y="98"/>
                    <a:pt x="1776" y="100"/>
                  </a:cubicBezTo>
                  <a:cubicBezTo>
                    <a:pt x="1776" y="103"/>
                    <a:pt x="1773" y="108"/>
                    <a:pt x="1771" y="110"/>
                  </a:cubicBezTo>
                  <a:lnTo>
                    <a:pt x="1790" y="110"/>
                  </a:lnTo>
                  <a:lnTo>
                    <a:pt x="1804" y="96"/>
                  </a:lnTo>
                  <a:lnTo>
                    <a:pt x="1826" y="117"/>
                  </a:lnTo>
                  <a:lnTo>
                    <a:pt x="1732" y="117"/>
                  </a:lnTo>
                  <a:cubicBezTo>
                    <a:pt x="1744" y="127"/>
                    <a:pt x="1759" y="136"/>
                    <a:pt x="1773" y="144"/>
                  </a:cubicBezTo>
                  <a:cubicBezTo>
                    <a:pt x="1790" y="153"/>
                    <a:pt x="1807" y="156"/>
                    <a:pt x="1831" y="158"/>
                  </a:cubicBezTo>
                  <a:lnTo>
                    <a:pt x="1831" y="160"/>
                  </a:lnTo>
                  <a:cubicBezTo>
                    <a:pt x="1819" y="163"/>
                    <a:pt x="1814" y="168"/>
                    <a:pt x="1811" y="175"/>
                  </a:cubicBezTo>
                  <a:lnTo>
                    <a:pt x="1795" y="170"/>
                  </a:lnTo>
                  <a:lnTo>
                    <a:pt x="1795" y="172"/>
                  </a:lnTo>
                  <a:cubicBezTo>
                    <a:pt x="1795" y="201"/>
                    <a:pt x="1795" y="220"/>
                    <a:pt x="1795" y="230"/>
                  </a:cubicBezTo>
                  <a:lnTo>
                    <a:pt x="1780" y="237"/>
                  </a:lnTo>
                  <a:lnTo>
                    <a:pt x="1780" y="220"/>
                  </a:lnTo>
                  <a:lnTo>
                    <a:pt x="1735" y="220"/>
                  </a:lnTo>
                  <a:lnTo>
                    <a:pt x="1735" y="235"/>
                  </a:lnTo>
                  <a:lnTo>
                    <a:pt x="1720" y="240"/>
                  </a:lnTo>
                  <a:cubicBezTo>
                    <a:pt x="1720" y="225"/>
                    <a:pt x="1720" y="211"/>
                    <a:pt x="1720" y="199"/>
                  </a:cubicBezTo>
                  <a:cubicBezTo>
                    <a:pt x="1720" y="184"/>
                    <a:pt x="1720" y="170"/>
                    <a:pt x="1720" y="158"/>
                  </a:cubicBezTo>
                  <a:lnTo>
                    <a:pt x="1735" y="165"/>
                  </a:lnTo>
                  <a:lnTo>
                    <a:pt x="1778" y="165"/>
                  </a:lnTo>
                  <a:lnTo>
                    <a:pt x="1778" y="163"/>
                  </a:lnTo>
                  <a:cubicBezTo>
                    <a:pt x="1756" y="148"/>
                    <a:pt x="1737" y="134"/>
                    <a:pt x="1727" y="117"/>
                  </a:cubicBezTo>
                  <a:lnTo>
                    <a:pt x="1696" y="117"/>
                  </a:lnTo>
                  <a:cubicBezTo>
                    <a:pt x="1677" y="139"/>
                    <a:pt x="1658" y="153"/>
                    <a:pt x="1636" y="165"/>
                  </a:cubicBezTo>
                  <a:lnTo>
                    <a:pt x="1680" y="165"/>
                  </a:lnTo>
                  <a:lnTo>
                    <a:pt x="1687" y="156"/>
                  </a:lnTo>
                  <a:lnTo>
                    <a:pt x="1704" y="168"/>
                  </a:lnTo>
                  <a:lnTo>
                    <a:pt x="1696" y="172"/>
                  </a:lnTo>
                  <a:cubicBezTo>
                    <a:pt x="1696" y="204"/>
                    <a:pt x="1696" y="220"/>
                    <a:pt x="1696" y="230"/>
                  </a:cubicBezTo>
                  <a:lnTo>
                    <a:pt x="1682" y="235"/>
                  </a:lnTo>
                  <a:lnTo>
                    <a:pt x="1682" y="220"/>
                  </a:lnTo>
                  <a:lnTo>
                    <a:pt x="1641" y="220"/>
                  </a:lnTo>
                  <a:lnTo>
                    <a:pt x="1641" y="232"/>
                  </a:lnTo>
                  <a:lnTo>
                    <a:pt x="1627" y="240"/>
                  </a:lnTo>
                  <a:cubicBezTo>
                    <a:pt x="1629" y="228"/>
                    <a:pt x="1629" y="216"/>
                    <a:pt x="1629" y="201"/>
                  </a:cubicBezTo>
                  <a:cubicBezTo>
                    <a:pt x="1629" y="189"/>
                    <a:pt x="1629" y="177"/>
                    <a:pt x="1629" y="168"/>
                  </a:cubicBezTo>
                  <a:cubicBezTo>
                    <a:pt x="1615" y="172"/>
                    <a:pt x="1603" y="177"/>
                    <a:pt x="1588" y="180"/>
                  </a:cubicBezTo>
                  <a:lnTo>
                    <a:pt x="1588" y="177"/>
                  </a:lnTo>
                  <a:cubicBezTo>
                    <a:pt x="1607" y="170"/>
                    <a:pt x="1624" y="163"/>
                    <a:pt x="1639" y="153"/>
                  </a:cubicBezTo>
                  <a:cubicBezTo>
                    <a:pt x="1653" y="144"/>
                    <a:pt x="1667" y="132"/>
                    <a:pt x="1680" y="117"/>
                  </a:cubicBezTo>
                  <a:lnTo>
                    <a:pt x="1629" y="117"/>
                  </a:lnTo>
                  <a:cubicBezTo>
                    <a:pt x="1620" y="117"/>
                    <a:pt x="1612" y="117"/>
                    <a:pt x="1605" y="120"/>
                  </a:cubicBezTo>
                  <a:lnTo>
                    <a:pt x="1596" y="110"/>
                  </a:lnTo>
                  <a:lnTo>
                    <a:pt x="1682" y="110"/>
                  </a:lnTo>
                  <a:cubicBezTo>
                    <a:pt x="1689" y="100"/>
                    <a:pt x="1694" y="91"/>
                    <a:pt x="1699" y="81"/>
                  </a:cubicBezTo>
                  <a:moveTo>
                    <a:pt x="3244" y="76"/>
                  </a:moveTo>
                  <a:lnTo>
                    <a:pt x="3266" y="93"/>
                  </a:lnTo>
                  <a:lnTo>
                    <a:pt x="3254" y="96"/>
                  </a:lnTo>
                  <a:cubicBezTo>
                    <a:pt x="3247" y="110"/>
                    <a:pt x="3237" y="120"/>
                    <a:pt x="3232" y="127"/>
                  </a:cubicBezTo>
                  <a:lnTo>
                    <a:pt x="3242" y="136"/>
                  </a:lnTo>
                  <a:lnTo>
                    <a:pt x="3235" y="141"/>
                  </a:lnTo>
                  <a:lnTo>
                    <a:pt x="3235" y="218"/>
                  </a:lnTo>
                  <a:cubicBezTo>
                    <a:pt x="3235" y="225"/>
                    <a:pt x="3235" y="232"/>
                    <a:pt x="3237" y="240"/>
                  </a:cubicBezTo>
                  <a:lnTo>
                    <a:pt x="3220" y="247"/>
                  </a:lnTo>
                  <a:cubicBezTo>
                    <a:pt x="3220" y="230"/>
                    <a:pt x="3223" y="216"/>
                    <a:pt x="3223" y="204"/>
                  </a:cubicBezTo>
                  <a:lnTo>
                    <a:pt x="3223" y="136"/>
                  </a:lnTo>
                  <a:cubicBezTo>
                    <a:pt x="3206" y="153"/>
                    <a:pt x="3191" y="165"/>
                    <a:pt x="3177" y="172"/>
                  </a:cubicBezTo>
                  <a:lnTo>
                    <a:pt x="3175" y="170"/>
                  </a:lnTo>
                  <a:cubicBezTo>
                    <a:pt x="3194" y="156"/>
                    <a:pt x="3208" y="139"/>
                    <a:pt x="3218" y="124"/>
                  </a:cubicBezTo>
                  <a:cubicBezTo>
                    <a:pt x="3230" y="108"/>
                    <a:pt x="3240" y="93"/>
                    <a:pt x="3244" y="76"/>
                  </a:cubicBezTo>
                  <a:moveTo>
                    <a:pt x="859" y="76"/>
                  </a:moveTo>
                  <a:lnTo>
                    <a:pt x="861" y="76"/>
                  </a:lnTo>
                  <a:cubicBezTo>
                    <a:pt x="849" y="132"/>
                    <a:pt x="842" y="163"/>
                    <a:pt x="840" y="170"/>
                  </a:cubicBezTo>
                  <a:cubicBezTo>
                    <a:pt x="837" y="180"/>
                    <a:pt x="835" y="189"/>
                    <a:pt x="837" y="204"/>
                  </a:cubicBezTo>
                  <a:cubicBezTo>
                    <a:pt x="837" y="216"/>
                    <a:pt x="837" y="223"/>
                    <a:pt x="837" y="228"/>
                  </a:cubicBezTo>
                  <a:cubicBezTo>
                    <a:pt x="837" y="230"/>
                    <a:pt x="835" y="232"/>
                    <a:pt x="832" y="232"/>
                  </a:cubicBezTo>
                  <a:cubicBezTo>
                    <a:pt x="830" y="232"/>
                    <a:pt x="825" y="232"/>
                    <a:pt x="823" y="230"/>
                  </a:cubicBezTo>
                  <a:cubicBezTo>
                    <a:pt x="818" y="230"/>
                    <a:pt x="816" y="225"/>
                    <a:pt x="816" y="220"/>
                  </a:cubicBezTo>
                  <a:cubicBezTo>
                    <a:pt x="816" y="218"/>
                    <a:pt x="818" y="213"/>
                    <a:pt x="818" y="206"/>
                  </a:cubicBezTo>
                  <a:cubicBezTo>
                    <a:pt x="820" y="199"/>
                    <a:pt x="823" y="194"/>
                    <a:pt x="823" y="189"/>
                  </a:cubicBezTo>
                  <a:cubicBezTo>
                    <a:pt x="823" y="184"/>
                    <a:pt x="820" y="180"/>
                    <a:pt x="818" y="177"/>
                  </a:cubicBezTo>
                  <a:cubicBezTo>
                    <a:pt x="813" y="175"/>
                    <a:pt x="808" y="172"/>
                    <a:pt x="796" y="170"/>
                  </a:cubicBezTo>
                  <a:lnTo>
                    <a:pt x="796" y="165"/>
                  </a:lnTo>
                  <a:cubicBezTo>
                    <a:pt x="811" y="168"/>
                    <a:pt x="818" y="168"/>
                    <a:pt x="820" y="168"/>
                  </a:cubicBezTo>
                  <a:cubicBezTo>
                    <a:pt x="823" y="168"/>
                    <a:pt x="827" y="163"/>
                    <a:pt x="830" y="158"/>
                  </a:cubicBezTo>
                  <a:cubicBezTo>
                    <a:pt x="835" y="151"/>
                    <a:pt x="844" y="124"/>
                    <a:pt x="859" y="76"/>
                  </a:cubicBezTo>
                  <a:moveTo>
                    <a:pt x="3854" y="69"/>
                  </a:moveTo>
                  <a:lnTo>
                    <a:pt x="3854" y="108"/>
                  </a:lnTo>
                  <a:lnTo>
                    <a:pt x="3890" y="108"/>
                  </a:lnTo>
                  <a:lnTo>
                    <a:pt x="3890" y="69"/>
                  </a:lnTo>
                  <a:lnTo>
                    <a:pt x="3854" y="69"/>
                  </a:lnTo>
                  <a:close/>
                  <a:moveTo>
                    <a:pt x="3801" y="69"/>
                  </a:moveTo>
                  <a:lnTo>
                    <a:pt x="3801" y="108"/>
                  </a:lnTo>
                  <a:lnTo>
                    <a:pt x="3842" y="108"/>
                  </a:lnTo>
                  <a:lnTo>
                    <a:pt x="3842" y="69"/>
                  </a:lnTo>
                  <a:lnTo>
                    <a:pt x="3801" y="69"/>
                  </a:lnTo>
                  <a:close/>
                  <a:moveTo>
                    <a:pt x="3751" y="69"/>
                  </a:moveTo>
                  <a:lnTo>
                    <a:pt x="3751" y="108"/>
                  </a:lnTo>
                  <a:lnTo>
                    <a:pt x="3787" y="108"/>
                  </a:lnTo>
                  <a:lnTo>
                    <a:pt x="3787" y="69"/>
                  </a:lnTo>
                  <a:lnTo>
                    <a:pt x="3751" y="69"/>
                  </a:lnTo>
                  <a:close/>
                  <a:moveTo>
                    <a:pt x="2491" y="67"/>
                  </a:moveTo>
                  <a:lnTo>
                    <a:pt x="2515" y="74"/>
                  </a:lnTo>
                  <a:lnTo>
                    <a:pt x="2507" y="79"/>
                  </a:lnTo>
                  <a:lnTo>
                    <a:pt x="2505" y="88"/>
                  </a:lnTo>
                  <a:lnTo>
                    <a:pt x="2570" y="88"/>
                  </a:lnTo>
                  <a:lnTo>
                    <a:pt x="2584" y="76"/>
                  </a:lnTo>
                  <a:lnTo>
                    <a:pt x="2604" y="96"/>
                  </a:lnTo>
                  <a:lnTo>
                    <a:pt x="2503" y="96"/>
                  </a:lnTo>
                  <a:cubicBezTo>
                    <a:pt x="2500" y="103"/>
                    <a:pt x="2498" y="108"/>
                    <a:pt x="2498" y="115"/>
                  </a:cubicBezTo>
                  <a:lnTo>
                    <a:pt x="2551" y="115"/>
                  </a:lnTo>
                  <a:lnTo>
                    <a:pt x="2558" y="103"/>
                  </a:lnTo>
                  <a:lnTo>
                    <a:pt x="2577" y="115"/>
                  </a:lnTo>
                  <a:lnTo>
                    <a:pt x="2567" y="124"/>
                  </a:lnTo>
                  <a:lnTo>
                    <a:pt x="2567" y="230"/>
                  </a:lnTo>
                  <a:lnTo>
                    <a:pt x="2589" y="230"/>
                  </a:lnTo>
                  <a:lnTo>
                    <a:pt x="2604" y="216"/>
                  </a:lnTo>
                  <a:lnTo>
                    <a:pt x="2625" y="237"/>
                  </a:lnTo>
                  <a:lnTo>
                    <a:pt x="2416" y="237"/>
                  </a:lnTo>
                  <a:cubicBezTo>
                    <a:pt x="2407" y="237"/>
                    <a:pt x="2397" y="237"/>
                    <a:pt x="2387" y="240"/>
                  </a:cubicBezTo>
                  <a:lnTo>
                    <a:pt x="2378" y="230"/>
                  </a:lnTo>
                  <a:lnTo>
                    <a:pt x="2433" y="230"/>
                  </a:lnTo>
                  <a:lnTo>
                    <a:pt x="2433" y="134"/>
                  </a:lnTo>
                  <a:cubicBezTo>
                    <a:pt x="2433" y="127"/>
                    <a:pt x="2433" y="117"/>
                    <a:pt x="2431" y="108"/>
                  </a:cubicBezTo>
                  <a:lnTo>
                    <a:pt x="2447" y="115"/>
                  </a:lnTo>
                  <a:lnTo>
                    <a:pt x="2486" y="115"/>
                  </a:lnTo>
                  <a:lnTo>
                    <a:pt x="2488" y="96"/>
                  </a:lnTo>
                  <a:lnTo>
                    <a:pt x="2436" y="96"/>
                  </a:lnTo>
                  <a:cubicBezTo>
                    <a:pt x="2426" y="96"/>
                    <a:pt x="2416" y="96"/>
                    <a:pt x="2409" y="98"/>
                  </a:cubicBezTo>
                  <a:lnTo>
                    <a:pt x="2397" y="88"/>
                  </a:lnTo>
                  <a:lnTo>
                    <a:pt x="2491" y="88"/>
                  </a:lnTo>
                  <a:cubicBezTo>
                    <a:pt x="2491" y="81"/>
                    <a:pt x="2491" y="74"/>
                    <a:pt x="2491" y="67"/>
                  </a:cubicBezTo>
                  <a:moveTo>
                    <a:pt x="1888" y="64"/>
                  </a:moveTo>
                  <a:lnTo>
                    <a:pt x="1888" y="132"/>
                  </a:lnTo>
                  <a:lnTo>
                    <a:pt x="1941" y="132"/>
                  </a:lnTo>
                  <a:lnTo>
                    <a:pt x="1941" y="64"/>
                  </a:lnTo>
                  <a:lnTo>
                    <a:pt x="1888" y="64"/>
                  </a:lnTo>
                  <a:close/>
                  <a:moveTo>
                    <a:pt x="801" y="64"/>
                  </a:moveTo>
                  <a:cubicBezTo>
                    <a:pt x="820" y="76"/>
                    <a:pt x="830" y="86"/>
                    <a:pt x="832" y="93"/>
                  </a:cubicBezTo>
                  <a:cubicBezTo>
                    <a:pt x="832" y="100"/>
                    <a:pt x="832" y="105"/>
                    <a:pt x="830" y="108"/>
                  </a:cubicBezTo>
                  <a:cubicBezTo>
                    <a:pt x="827" y="108"/>
                    <a:pt x="825" y="110"/>
                    <a:pt x="823" y="110"/>
                  </a:cubicBezTo>
                  <a:cubicBezTo>
                    <a:pt x="820" y="110"/>
                    <a:pt x="818" y="105"/>
                    <a:pt x="816" y="98"/>
                  </a:cubicBezTo>
                  <a:cubicBezTo>
                    <a:pt x="813" y="88"/>
                    <a:pt x="806" y="79"/>
                    <a:pt x="799" y="69"/>
                  </a:cubicBezTo>
                  <a:lnTo>
                    <a:pt x="801" y="64"/>
                  </a:lnTo>
                  <a:close/>
                  <a:moveTo>
                    <a:pt x="187" y="64"/>
                  </a:moveTo>
                  <a:lnTo>
                    <a:pt x="206" y="84"/>
                  </a:lnTo>
                  <a:lnTo>
                    <a:pt x="100" y="84"/>
                  </a:lnTo>
                  <a:cubicBezTo>
                    <a:pt x="88" y="84"/>
                    <a:pt x="79" y="86"/>
                    <a:pt x="74" y="86"/>
                  </a:cubicBezTo>
                  <a:lnTo>
                    <a:pt x="64" y="79"/>
                  </a:lnTo>
                  <a:lnTo>
                    <a:pt x="175" y="79"/>
                  </a:lnTo>
                  <a:lnTo>
                    <a:pt x="187" y="64"/>
                  </a:lnTo>
                  <a:close/>
                  <a:moveTo>
                    <a:pt x="3052" y="64"/>
                  </a:moveTo>
                  <a:cubicBezTo>
                    <a:pt x="3103" y="81"/>
                    <a:pt x="3129" y="96"/>
                    <a:pt x="3134" y="103"/>
                  </a:cubicBezTo>
                  <a:cubicBezTo>
                    <a:pt x="3139" y="110"/>
                    <a:pt x="3141" y="115"/>
                    <a:pt x="3141" y="120"/>
                  </a:cubicBezTo>
                  <a:cubicBezTo>
                    <a:pt x="3139" y="124"/>
                    <a:pt x="3136" y="127"/>
                    <a:pt x="3134" y="127"/>
                  </a:cubicBezTo>
                  <a:cubicBezTo>
                    <a:pt x="3134" y="127"/>
                    <a:pt x="3131" y="124"/>
                    <a:pt x="3127" y="122"/>
                  </a:cubicBezTo>
                  <a:cubicBezTo>
                    <a:pt x="3122" y="115"/>
                    <a:pt x="3112" y="105"/>
                    <a:pt x="3100" y="98"/>
                  </a:cubicBezTo>
                  <a:cubicBezTo>
                    <a:pt x="3088" y="88"/>
                    <a:pt x="3071" y="79"/>
                    <a:pt x="3052" y="69"/>
                  </a:cubicBezTo>
                  <a:lnTo>
                    <a:pt x="3052" y="64"/>
                  </a:lnTo>
                  <a:close/>
                  <a:moveTo>
                    <a:pt x="2721" y="62"/>
                  </a:moveTo>
                  <a:lnTo>
                    <a:pt x="2721" y="93"/>
                  </a:lnTo>
                  <a:lnTo>
                    <a:pt x="2812" y="93"/>
                  </a:lnTo>
                  <a:lnTo>
                    <a:pt x="2812" y="62"/>
                  </a:lnTo>
                  <a:lnTo>
                    <a:pt x="2721" y="62"/>
                  </a:lnTo>
                  <a:close/>
                  <a:moveTo>
                    <a:pt x="900" y="57"/>
                  </a:moveTo>
                  <a:lnTo>
                    <a:pt x="921" y="69"/>
                  </a:lnTo>
                  <a:lnTo>
                    <a:pt x="914" y="76"/>
                  </a:lnTo>
                  <a:cubicBezTo>
                    <a:pt x="916" y="122"/>
                    <a:pt x="911" y="158"/>
                    <a:pt x="904" y="182"/>
                  </a:cubicBezTo>
                  <a:cubicBezTo>
                    <a:pt x="897" y="206"/>
                    <a:pt x="876" y="228"/>
                    <a:pt x="842" y="247"/>
                  </a:cubicBezTo>
                  <a:lnTo>
                    <a:pt x="840" y="242"/>
                  </a:lnTo>
                  <a:cubicBezTo>
                    <a:pt x="864" y="225"/>
                    <a:pt x="880" y="208"/>
                    <a:pt x="887" y="192"/>
                  </a:cubicBezTo>
                  <a:cubicBezTo>
                    <a:pt x="895" y="175"/>
                    <a:pt x="900" y="153"/>
                    <a:pt x="900" y="132"/>
                  </a:cubicBezTo>
                  <a:cubicBezTo>
                    <a:pt x="902" y="108"/>
                    <a:pt x="902" y="84"/>
                    <a:pt x="900" y="57"/>
                  </a:cubicBezTo>
                  <a:moveTo>
                    <a:pt x="1483" y="45"/>
                  </a:moveTo>
                  <a:cubicBezTo>
                    <a:pt x="1487" y="60"/>
                    <a:pt x="1492" y="72"/>
                    <a:pt x="1502" y="84"/>
                  </a:cubicBezTo>
                  <a:cubicBezTo>
                    <a:pt x="1509" y="69"/>
                    <a:pt x="1516" y="57"/>
                    <a:pt x="1519" y="45"/>
                  </a:cubicBezTo>
                  <a:lnTo>
                    <a:pt x="1483" y="45"/>
                  </a:lnTo>
                  <a:close/>
                  <a:moveTo>
                    <a:pt x="971" y="43"/>
                  </a:moveTo>
                  <a:lnTo>
                    <a:pt x="993" y="55"/>
                  </a:lnTo>
                  <a:lnTo>
                    <a:pt x="986" y="64"/>
                  </a:lnTo>
                  <a:lnTo>
                    <a:pt x="986" y="151"/>
                  </a:lnTo>
                  <a:cubicBezTo>
                    <a:pt x="986" y="160"/>
                    <a:pt x="986" y="172"/>
                    <a:pt x="986" y="182"/>
                  </a:cubicBezTo>
                  <a:lnTo>
                    <a:pt x="971" y="187"/>
                  </a:lnTo>
                  <a:cubicBezTo>
                    <a:pt x="971" y="177"/>
                    <a:pt x="971" y="165"/>
                    <a:pt x="971" y="151"/>
                  </a:cubicBezTo>
                  <a:lnTo>
                    <a:pt x="971" y="81"/>
                  </a:lnTo>
                  <a:cubicBezTo>
                    <a:pt x="971" y="67"/>
                    <a:pt x="971" y="52"/>
                    <a:pt x="971" y="43"/>
                  </a:cubicBezTo>
                  <a:moveTo>
                    <a:pt x="1360" y="40"/>
                  </a:moveTo>
                  <a:lnTo>
                    <a:pt x="1377" y="52"/>
                  </a:lnTo>
                  <a:cubicBezTo>
                    <a:pt x="1375" y="55"/>
                    <a:pt x="1370" y="55"/>
                    <a:pt x="1370" y="57"/>
                  </a:cubicBezTo>
                  <a:lnTo>
                    <a:pt x="1432" y="57"/>
                  </a:lnTo>
                  <a:lnTo>
                    <a:pt x="1442" y="48"/>
                  </a:lnTo>
                  <a:lnTo>
                    <a:pt x="1454" y="62"/>
                  </a:lnTo>
                  <a:lnTo>
                    <a:pt x="1447" y="67"/>
                  </a:lnTo>
                  <a:cubicBezTo>
                    <a:pt x="1444" y="84"/>
                    <a:pt x="1442" y="98"/>
                    <a:pt x="1440" y="110"/>
                  </a:cubicBezTo>
                  <a:cubicBezTo>
                    <a:pt x="1437" y="120"/>
                    <a:pt x="1427" y="127"/>
                    <a:pt x="1416" y="132"/>
                  </a:cubicBezTo>
                  <a:cubicBezTo>
                    <a:pt x="1413" y="124"/>
                    <a:pt x="1408" y="120"/>
                    <a:pt x="1396" y="115"/>
                  </a:cubicBezTo>
                  <a:lnTo>
                    <a:pt x="1396" y="112"/>
                  </a:lnTo>
                  <a:cubicBezTo>
                    <a:pt x="1408" y="115"/>
                    <a:pt x="1418" y="115"/>
                    <a:pt x="1420" y="115"/>
                  </a:cubicBezTo>
                  <a:cubicBezTo>
                    <a:pt x="1423" y="112"/>
                    <a:pt x="1425" y="110"/>
                    <a:pt x="1427" y="105"/>
                  </a:cubicBezTo>
                  <a:cubicBezTo>
                    <a:pt x="1430" y="98"/>
                    <a:pt x="1432" y="86"/>
                    <a:pt x="1435" y="64"/>
                  </a:cubicBezTo>
                  <a:lnTo>
                    <a:pt x="1367" y="64"/>
                  </a:lnTo>
                  <a:cubicBezTo>
                    <a:pt x="1365" y="64"/>
                    <a:pt x="1363" y="67"/>
                    <a:pt x="1360" y="69"/>
                  </a:cubicBezTo>
                  <a:lnTo>
                    <a:pt x="1375" y="76"/>
                  </a:lnTo>
                  <a:lnTo>
                    <a:pt x="1399" y="76"/>
                  </a:lnTo>
                  <a:lnTo>
                    <a:pt x="1406" y="67"/>
                  </a:lnTo>
                  <a:lnTo>
                    <a:pt x="1418" y="79"/>
                  </a:lnTo>
                  <a:lnTo>
                    <a:pt x="1411" y="84"/>
                  </a:lnTo>
                  <a:cubicBezTo>
                    <a:pt x="1411" y="93"/>
                    <a:pt x="1413" y="100"/>
                    <a:pt x="1413" y="103"/>
                  </a:cubicBezTo>
                  <a:lnTo>
                    <a:pt x="1401" y="108"/>
                  </a:lnTo>
                  <a:lnTo>
                    <a:pt x="1401" y="100"/>
                  </a:lnTo>
                  <a:lnTo>
                    <a:pt x="1372" y="100"/>
                  </a:lnTo>
                  <a:lnTo>
                    <a:pt x="1372" y="108"/>
                  </a:lnTo>
                  <a:lnTo>
                    <a:pt x="1360" y="112"/>
                  </a:lnTo>
                  <a:cubicBezTo>
                    <a:pt x="1360" y="105"/>
                    <a:pt x="1360" y="98"/>
                    <a:pt x="1360" y="91"/>
                  </a:cubicBezTo>
                  <a:cubicBezTo>
                    <a:pt x="1360" y="84"/>
                    <a:pt x="1360" y="76"/>
                    <a:pt x="1360" y="72"/>
                  </a:cubicBezTo>
                  <a:cubicBezTo>
                    <a:pt x="1353" y="81"/>
                    <a:pt x="1344" y="88"/>
                    <a:pt x="1331" y="96"/>
                  </a:cubicBezTo>
                  <a:lnTo>
                    <a:pt x="1331" y="93"/>
                  </a:lnTo>
                  <a:cubicBezTo>
                    <a:pt x="1339" y="84"/>
                    <a:pt x="1346" y="74"/>
                    <a:pt x="1351" y="67"/>
                  </a:cubicBezTo>
                  <a:cubicBezTo>
                    <a:pt x="1356" y="57"/>
                    <a:pt x="1358" y="50"/>
                    <a:pt x="1360" y="40"/>
                  </a:cubicBezTo>
                  <a:moveTo>
                    <a:pt x="3801" y="31"/>
                  </a:moveTo>
                  <a:lnTo>
                    <a:pt x="3801" y="62"/>
                  </a:lnTo>
                  <a:lnTo>
                    <a:pt x="3842" y="62"/>
                  </a:lnTo>
                  <a:lnTo>
                    <a:pt x="3842" y="31"/>
                  </a:lnTo>
                  <a:lnTo>
                    <a:pt x="3801" y="31"/>
                  </a:lnTo>
                  <a:close/>
                  <a:moveTo>
                    <a:pt x="1740" y="31"/>
                  </a:moveTo>
                  <a:lnTo>
                    <a:pt x="1740" y="72"/>
                  </a:lnTo>
                  <a:lnTo>
                    <a:pt x="1780" y="72"/>
                  </a:lnTo>
                  <a:lnTo>
                    <a:pt x="1780" y="31"/>
                  </a:lnTo>
                  <a:lnTo>
                    <a:pt x="1740" y="31"/>
                  </a:lnTo>
                  <a:close/>
                  <a:moveTo>
                    <a:pt x="1639" y="31"/>
                  </a:moveTo>
                  <a:lnTo>
                    <a:pt x="1639" y="72"/>
                  </a:lnTo>
                  <a:lnTo>
                    <a:pt x="1680" y="72"/>
                  </a:lnTo>
                  <a:lnTo>
                    <a:pt x="1680" y="31"/>
                  </a:lnTo>
                  <a:lnTo>
                    <a:pt x="1639" y="31"/>
                  </a:lnTo>
                  <a:close/>
                  <a:moveTo>
                    <a:pt x="2721" y="26"/>
                  </a:moveTo>
                  <a:lnTo>
                    <a:pt x="2721" y="55"/>
                  </a:lnTo>
                  <a:lnTo>
                    <a:pt x="2812" y="55"/>
                  </a:lnTo>
                  <a:lnTo>
                    <a:pt x="2812" y="26"/>
                  </a:lnTo>
                  <a:lnTo>
                    <a:pt x="2721" y="26"/>
                  </a:lnTo>
                  <a:close/>
                  <a:moveTo>
                    <a:pt x="2536" y="26"/>
                  </a:moveTo>
                  <a:lnTo>
                    <a:pt x="2536" y="60"/>
                  </a:lnTo>
                  <a:lnTo>
                    <a:pt x="2577" y="60"/>
                  </a:lnTo>
                  <a:lnTo>
                    <a:pt x="2577" y="26"/>
                  </a:lnTo>
                  <a:lnTo>
                    <a:pt x="2536" y="26"/>
                  </a:lnTo>
                  <a:close/>
                  <a:moveTo>
                    <a:pt x="2481" y="26"/>
                  </a:moveTo>
                  <a:lnTo>
                    <a:pt x="2481" y="60"/>
                  </a:lnTo>
                  <a:lnTo>
                    <a:pt x="2522" y="60"/>
                  </a:lnTo>
                  <a:lnTo>
                    <a:pt x="2522" y="26"/>
                  </a:lnTo>
                  <a:lnTo>
                    <a:pt x="2481" y="26"/>
                  </a:lnTo>
                  <a:close/>
                  <a:moveTo>
                    <a:pt x="2428" y="26"/>
                  </a:moveTo>
                  <a:lnTo>
                    <a:pt x="2428" y="60"/>
                  </a:lnTo>
                  <a:lnTo>
                    <a:pt x="2467" y="60"/>
                  </a:lnTo>
                  <a:lnTo>
                    <a:pt x="2467" y="26"/>
                  </a:lnTo>
                  <a:lnTo>
                    <a:pt x="2428" y="26"/>
                  </a:lnTo>
                  <a:close/>
                  <a:moveTo>
                    <a:pt x="1725" y="14"/>
                  </a:moveTo>
                  <a:lnTo>
                    <a:pt x="1740" y="24"/>
                  </a:lnTo>
                  <a:lnTo>
                    <a:pt x="1778" y="24"/>
                  </a:lnTo>
                  <a:lnTo>
                    <a:pt x="1785" y="14"/>
                  </a:lnTo>
                  <a:lnTo>
                    <a:pt x="1802" y="26"/>
                  </a:lnTo>
                  <a:lnTo>
                    <a:pt x="1792" y="33"/>
                  </a:lnTo>
                  <a:cubicBezTo>
                    <a:pt x="1792" y="57"/>
                    <a:pt x="1795" y="74"/>
                    <a:pt x="1795" y="81"/>
                  </a:cubicBezTo>
                  <a:lnTo>
                    <a:pt x="1780" y="86"/>
                  </a:lnTo>
                  <a:lnTo>
                    <a:pt x="1780" y="76"/>
                  </a:lnTo>
                  <a:lnTo>
                    <a:pt x="1740" y="76"/>
                  </a:lnTo>
                  <a:lnTo>
                    <a:pt x="1740" y="84"/>
                  </a:lnTo>
                  <a:lnTo>
                    <a:pt x="1725" y="88"/>
                  </a:lnTo>
                  <a:cubicBezTo>
                    <a:pt x="1725" y="76"/>
                    <a:pt x="1727" y="64"/>
                    <a:pt x="1727" y="52"/>
                  </a:cubicBezTo>
                  <a:cubicBezTo>
                    <a:pt x="1727" y="38"/>
                    <a:pt x="1725" y="26"/>
                    <a:pt x="1725" y="14"/>
                  </a:cubicBezTo>
                  <a:moveTo>
                    <a:pt x="1624" y="14"/>
                  </a:moveTo>
                  <a:lnTo>
                    <a:pt x="1639" y="24"/>
                  </a:lnTo>
                  <a:lnTo>
                    <a:pt x="1680" y="24"/>
                  </a:lnTo>
                  <a:lnTo>
                    <a:pt x="1687" y="14"/>
                  </a:lnTo>
                  <a:lnTo>
                    <a:pt x="1704" y="28"/>
                  </a:lnTo>
                  <a:lnTo>
                    <a:pt x="1694" y="33"/>
                  </a:lnTo>
                  <a:cubicBezTo>
                    <a:pt x="1694" y="60"/>
                    <a:pt x="1694" y="76"/>
                    <a:pt x="1694" y="84"/>
                  </a:cubicBezTo>
                  <a:lnTo>
                    <a:pt x="1680" y="88"/>
                  </a:lnTo>
                  <a:lnTo>
                    <a:pt x="1680" y="76"/>
                  </a:lnTo>
                  <a:lnTo>
                    <a:pt x="1639" y="76"/>
                  </a:lnTo>
                  <a:lnTo>
                    <a:pt x="1639" y="86"/>
                  </a:lnTo>
                  <a:lnTo>
                    <a:pt x="1624" y="93"/>
                  </a:lnTo>
                  <a:cubicBezTo>
                    <a:pt x="1624" y="81"/>
                    <a:pt x="1624" y="67"/>
                    <a:pt x="1624" y="52"/>
                  </a:cubicBezTo>
                  <a:cubicBezTo>
                    <a:pt x="1624" y="40"/>
                    <a:pt x="1624" y="26"/>
                    <a:pt x="1624" y="14"/>
                  </a:cubicBezTo>
                  <a:moveTo>
                    <a:pt x="868" y="14"/>
                  </a:moveTo>
                  <a:lnTo>
                    <a:pt x="883" y="24"/>
                  </a:lnTo>
                  <a:lnTo>
                    <a:pt x="933" y="24"/>
                  </a:lnTo>
                  <a:lnTo>
                    <a:pt x="943" y="16"/>
                  </a:lnTo>
                  <a:lnTo>
                    <a:pt x="955" y="28"/>
                  </a:lnTo>
                  <a:lnTo>
                    <a:pt x="947" y="36"/>
                  </a:lnTo>
                  <a:lnTo>
                    <a:pt x="947" y="124"/>
                  </a:lnTo>
                  <a:cubicBezTo>
                    <a:pt x="947" y="139"/>
                    <a:pt x="947" y="151"/>
                    <a:pt x="947" y="165"/>
                  </a:cubicBezTo>
                  <a:lnTo>
                    <a:pt x="936" y="172"/>
                  </a:lnTo>
                  <a:lnTo>
                    <a:pt x="936" y="31"/>
                  </a:lnTo>
                  <a:lnTo>
                    <a:pt x="883" y="31"/>
                  </a:lnTo>
                  <a:lnTo>
                    <a:pt x="883" y="172"/>
                  </a:lnTo>
                  <a:lnTo>
                    <a:pt x="868" y="180"/>
                  </a:lnTo>
                  <a:cubicBezTo>
                    <a:pt x="868" y="168"/>
                    <a:pt x="868" y="141"/>
                    <a:pt x="868" y="100"/>
                  </a:cubicBezTo>
                  <a:cubicBezTo>
                    <a:pt x="868" y="60"/>
                    <a:pt x="868" y="31"/>
                    <a:pt x="868" y="14"/>
                  </a:cubicBezTo>
                  <a:moveTo>
                    <a:pt x="1171" y="12"/>
                  </a:moveTo>
                  <a:lnTo>
                    <a:pt x="1187" y="21"/>
                  </a:lnTo>
                  <a:lnTo>
                    <a:pt x="1250" y="21"/>
                  </a:lnTo>
                  <a:lnTo>
                    <a:pt x="1257" y="12"/>
                  </a:lnTo>
                  <a:lnTo>
                    <a:pt x="1271" y="26"/>
                  </a:lnTo>
                  <a:lnTo>
                    <a:pt x="1264" y="33"/>
                  </a:lnTo>
                  <a:cubicBezTo>
                    <a:pt x="1264" y="43"/>
                    <a:pt x="1262" y="52"/>
                    <a:pt x="1262" y="62"/>
                  </a:cubicBezTo>
                  <a:cubicBezTo>
                    <a:pt x="1262" y="74"/>
                    <a:pt x="1260" y="81"/>
                    <a:pt x="1257" y="86"/>
                  </a:cubicBezTo>
                  <a:cubicBezTo>
                    <a:pt x="1252" y="91"/>
                    <a:pt x="1247" y="96"/>
                    <a:pt x="1238" y="100"/>
                  </a:cubicBezTo>
                  <a:cubicBezTo>
                    <a:pt x="1233" y="91"/>
                    <a:pt x="1226" y="86"/>
                    <a:pt x="1214" y="81"/>
                  </a:cubicBezTo>
                  <a:lnTo>
                    <a:pt x="1214" y="76"/>
                  </a:lnTo>
                  <a:cubicBezTo>
                    <a:pt x="1224" y="79"/>
                    <a:pt x="1231" y="79"/>
                    <a:pt x="1236" y="79"/>
                  </a:cubicBezTo>
                  <a:cubicBezTo>
                    <a:pt x="1238" y="79"/>
                    <a:pt x="1243" y="79"/>
                    <a:pt x="1243" y="79"/>
                  </a:cubicBezTo>
                  <a:cubicBezTo>
                    <a:pt x="1245" y="76"/>
                    <a:pt x="1247" y="72"/>
                    <a:pt x="1247" y="62"/>
                  </a:cubicBezTo>
                  <a:cubicBezTo>
                    <a:pt x="1247" y="52"/>
                    <a:pt x="1250" y="43"/>
                    <a:pt x="1250" y="28"/>
                  </a:cubicBezTo>
                  <a:lnTo>
                    <a:pt x="1185" y="28"/>
                  </a:lnTo>
                  <a:lnTo>
                    <a:pt x="1185" y="110"/>
                  </a:lnTo>
                  <a:lnTo>
                    <a:pt x="1257" y="110"/>
                  </a:lnTo>
                  <a:lnTo>
                    <a:pt x="1264" y="100"/>
                  </a:lnTo>
                  <a:lnTo>
                    <a:pt x="1281" y="117"/>
                  </a:lnTo>
                  <a:lnTo>
                    <a:pt x="1271" y="122"/>
                  </a:lnTo>
                  <a:cubicBezTo>
                    <a:pt x="1262" y="148"/>
                    <a:pt x="1252" y="168"/>
                    <a:pt x="1243" y="180"/>
                  </a:cubicBezTo>
                  <a:cubicBezTo>
                    <a:pt x="1262" y="201"/>
                    <a:pt x="1281" y="211"/>
                    <a:pt x="1303" y="216"/>
                  </a:cubicBezTo>
                  <a:lnTo>
                    <a:pt x="1303" y="218"/>
                  </a:lnTo>
                  <a:cubicBezTo>
                    <a:pt x="1291" y="220"/>
                    <a:pt x="1284" y="225"/>
                    <a:pt x="1281" y="230"/>
                  </a:cubicBezTo>
                  <a:cubicBezTo>
                    <a:pt x="1264" y="220"/>
                    <a:pt x="1250" y="206"/>
                    <a:pt x="1236" y="189"/>
                  </a:cubicBezTo>
                  <a:cubicBezTo>
                    <a:pt x="1221" y="206"/>
                    <a:pt x="1204" y="218"/>
                    <a:pt x="1185" y="230"/>
                  </a:cubicBezTo>
                  <a:lnTo>
                    <a:pt x="1185" y="237"/>
                  </a:lnTo>
                  <a:lnTo>
                    <a:pt x="1171" y="244"/>
                  </a:lnTo>
                  <a:cubicBezTo>
                    <a:pt x="1171" y="220"/>
                    <a:pt x="1171" y="199"/>
                    <a:pt x="1171" y="184"/>
                  </a:cubicBezTo>
                  <a:lnTo>
                    <a:pt x="1171" y="62"/>
                  </a:lnTo>
                  <a:cubicBezTo>
                    <a:pt x="1171" y="45"/>
                    <a:pt x="1171" y="28"/>
                    <a:pt x="1171" y="12"/>
                  </a:cubicBezTo>
                  <a:moveTo>
                    <a:pt x="2296" y="12"/>
                  </a:moveTo>
                  <a:lnTo>
                    <a:pt x="2313" y="24"/>
                  </a:lnTo>
                  <a:lnTo>
                    <a:pt x="2306" y="31"/>
                  </a:lnTo>
                  <a:lnTo>
                    <a:pt x="2306" y="72"/>
                  </a:lnTo>
                  <a:cubicBezTo>
                    <a:pt x="2306" y="79"/>
                    <a:pt x="2311" y="84"/>
                    <a:pt x="2318" y="84"/>
                  </a:cubicBezTo>
                  <a:cubicBezTo>
                    <a:pt x="2325" y="84"/>
                    <a:pt x="2332" y="81"/>
                    <a:pt x="2340" y="79"/>
                  </a:cubicBezTo>
                  <a:cubicBezTo>
                    <a:pt x="2344" y="79"/>
                    <a:pt x="2349" y="79"/>
                    <a:pt x="2351" y="84"/>
                  </a:cubicBezTo>
                  <a:cubicBezTo>
                    <a:pt x="2354" y="86"/>
                    <a:pt x="2354" y="91"/>
                    <a:pt x="2354" y="93"/>
                  </a:cubicBezTo>
                  <a:cubicBezTo>
                    <a:pt x="2354" y="93"/>
                    <a:pt x="2354" y="93"/>
                    <a:pt x="2351" y="96"/>
                  </a:cubicBezTo>
                  <a:cubicBezTo>
                    <a:pt x="2349" y="96"/>
                    <a:pt x="2342" y="96"/>
                    <a:pt x="2325" y="96"/>
                  </a:cubicBezTo>
                  <a:lnTo>
                    <a:pt x="2308" y="96"/>
                  </a:lnTo>
                  <a:cubicBezTo>
                    <a:pt x="2296" y="96"/>
                    <a:pt x="2289" y="91"/>
                    <a:pt x="2291" y="79"/>
                  </a:cubicBezTo>
                  <a:lnTo>
                    <a:pt x="2291" y="26"/>
                  </a:lnTo>
                  <a:lnTo>
                    <a:pt x="2246" y="26"/>
                  </a:lnTo>
                  <a:cubicBezTo>
                    <a:pt x="2246" y="50"/>
                    <a:pt x="2244" y="69"/>
                    <a:pt x="2234" y="84"/>
                  </a:cubicBezTo>
                  <a:cubicBezTo>
                    <a:pt x="2227" y="98"/>
                    <a:pt x="2212" y="110"/>
                    <a:pt x="2188" y="122"/>
                  </a:cubicBezTo>
                  <a:lnTo>
                    <a:pt x="2186" y="120"/>
                  </a:lnTo>
                  <a:cubicBezTo>
                    <a:pt x="2207" y="103"/>
                    <a:pt x="2220" y="88"/>
                    <a:pt x="2224" y="74"/>
                  </a:cubicBezTo>
                  <a:cubicBezTo>
                    <a:pt x="2227" y="62"/>
                    <a:pt x="2229" y="50"/>
                    <a:pt x="2229" y="40"/>
                  </a:cubicBezTo>
                  <a:cubicBezTo>
                    <a:pt x="2229" y="31"/>
                    <a:pt x="2229" y="21"/>
                    <a:pt x="2229" y="12"/>
                  </a:cubicBezTo>
                  <a:lnTo>
                    <a:pt x="2246" y="21"/>
                  </a:lnTo>
                  <a:lnTo>
                    <a:pt x="2289" y="21"/>
                  </a:lnTo>
                  <a:lnTo>
                    <a:pt x="2296" y="12"/>
                  </a:lnTo>
                  <a:close/>
                  <a:moveTo>
                    <a:pt x="2152" y="12"/>
                  </a:moveTo>
                  <a:cubicBezTo>
                    <a:pt x="2162" y="16"/>
                    <a:pt x="2169" y="24"/>
                    <a:pt x="2174" y="28"/>
                  </a:cubicBezTo>
                  <a:cubicBezTo>
                    <a:pt x="2179" y="33"/>
                    <a:pt x="2181" y="38"/>
                    <a:pt x="2181" y="43"/>
                  </a:cubicBezTo>
                  <a:cubicBezTo>
                    <a:pt x="2181" y="48"/>
                    <a:pt x="2179" y="50"/>
                    <a:pt x="2176" y="52"/>
                  </a:cubicBezTo>
                  <a:cubicBezTo>
                    <a:pt x="2171" y="55"/>
                    <a:pt x="2171" y="57"/>
                    <a:pt x="2169" y="57"/>
                  </a:cubicBezTo>
                  <a:cubicBezTo>
                    <a:pt x="2167" y="57"/>
                    <a:pt x="2164" y="55"/>
                    <a:pt x="2164" y="48"/>
                  </a:cubicBezTo>
                  <a:cubicBezTo>
                    <a:pt x="2162" y="38"/>
                    <a:pt x="2157" y="26"/>
                    <a:pt x="2147" y="12"/>
                  </a:cubicBezTo>
                  <a:lnTo>
                    <a:pt x="2152" y="12"/>
                  </a:lnTo>
                  <a:close/>
                  <a:moveTo>
                    <a:pt x="818" y="12"/>
                  </a:moveTo>
                  <a:cubicBezTo>
                    <a:pt x="837" y="21"/>
                    <a:pt x="847" y="28"/>
                    <a:pt x="849" y="36"/>
                  </a:cubicBezTo>
                  <a:cubicBezTo>
                    <a:pt x="851" y="40"/>
                    <a:pt x="851" y="45"/>
                    <a:pt x="849" y="48"/>
                  </a:cubicBezTo>
                  <a:cubicBezTo>
                    <a:pt x="847" y="52"/>
                    <a:pt x="844" y="52"/>
                    <a:pt x="842" y="52"/>
                  </a:cubicBezTo>
                  <a:cubicBezTo>
                    <a:pt x="840" y="52"/>
                    <a:pt x="837" y="50"/>
                    <a:pt x="835" y="43"/>
                  </a:cubicBezTo>
                  <a:cubicBezTo>
                    <a:pt x="832" y="33"/>
                    <a:pt x="825" y="24"/>
                    <a:pt x="818" y="14"/>
                  </a:cubicBezTo>
                  <a:lnTo>
                    <a:pt x="818" y="12"/>
                  </a:lnTo>
                  <a:close/>
                  <a:moveTo>
                    <a:pt x="3914" y="9"/>
                  </a:moveTo>
                  <a:lnTo>
                    <a:pt x="3933" y="31"/>
                  </a:lnTo>
                  <a:lnTo>
                    <a:pt x="3854" y="31"/>
                  </a:lnTo>
                  <a:lnTo>
                    <a:pt x="3854" y="62"/>
                  </a:lnTo>
                  <a:lnTo>
                    <a:pt x="3890" y="62"/>
                  </a:lnTo>
                  <a:lnTo>
                    <a:pt x="3897" y="50"/>
                  </a:lnTo>
                  <a:lnTo>
                    <a:pt x="3911" y="64"/>
                  </a:lnTo>
                  <a:lnTo>
                    <a:pt x="3904" y="72"/>
                  </a:lnTo>
                  <a:cubicBezTo>
                    <a:pt x="3904" y="91"/>
                    <a:pt x="3904" y="108"/>
                    <a:pt x="3904" y="117"/>
                  </a:cubicBezTo>
                  <a:lnTo>
                    <a:pt x="3890" y="124"/>
                  </a:lnTo>
                  <a:lnTo>
                    <a:pt x="3890" y="112"/>
                  </a:lnTo>
                  <a:lnTo>
                    <a:pt x="3751" y="112"/>
                  </a:lnTo>
                  <a:lnTo>
                    <a:pt x="3751" y="122"/>
                  </a:lnTo>
                  <a:lnTo>
                    <a:pt x="3736" y="127"/>
                  </a:lnTo>
                  <a:cubicBezTo>
                    <a:pt x="3736" y="115"/>
                    <a:pt x="3736" y="100"/>
                    <a:pt x="3736" y="88"/>
                  </a:cubicBezTo>
                  <a:cubicBezTo>
                    <a:pt x="3736" y="76"/>
                    <a:pt x="3736" y="67"/>
                    <a:pt x="3736" y="55"/>
                  </a:cubicBezTo>
                  <a:lnTo>
                    <a:pt x="3753" y="62"/>
                  </a:lnTo>
                  <a:lnTo>
                    <a:pt x="3787" y="62"/>
                  </a:lnTo>
                  <a:lnTo>
                    <a:pt x="3787" y="31"/>
                  </a:lnTo>
                  <a:lnTo>
                    <a:pt x="3744" y="31"/>
                  </a:lnTo>
                  <a:cubicBezTo>
                    <a:pt x="3736" y="31"/>
                    <a:pt x="3729" y="33"/>
                    <a:pt x="3722" y="33"/>
                  </a:cubicBezTo>
                  <a:lnTo>
                    <a:pt x="3712" y="26"/>
                  </a:lnTo>
                  <a:lnTo>
                    <a:pt x="3897" y="26"/>
                  </a:lnTo>
                  <a:lnTo>
                    <a:pt x="3914" y="9"/>
                  </a:lnTo>
                  <a:close/>
                  <a:moveTo>
                    <a:pt x="3120" y="9"/>
                  </a:moveTo>
                  <a:lnTo>
                    <a:pt x="3141" y="31"/>
                  </a:lnTo>
                  <a:lnTo>
                    <a:pt x="3043" y="31"/>
                  </a:lnTo>
                  <a:cubicBezTo>
                    <a:pt x="3036" y="38"/>
                    <a:pt x="3033" y="43"/>
                    <a:pt x="3031" y="48"/>
                  </a:cubicBezTo>
                  <a:lnTo>
                    <a:pt x="3045" y="57"/>
                  </a:lnTo>
                  <a:lnTo>
                    <a:pt x="3038" y="62"/>
                  </a:lnTo>
                  <a:lnTo>
                    <a:pt x="3038" y="103"/>
                  </a:lnTo>
                  <a:cubicBezTo>
                    <a:pt x="3038" y="112"/>
                    <a:pt x="3038" y="120"/>
                    <a:pt x="3040" y="129"/>
                  </a:cubicBezTo>
                  <a:lnTo>
                    <a:pt x="3021" y="134"/>
                  </a:lnTo>
                  <a:cubicBezTo>
                    <a:pt x="3024" y="112"/>
                    <a:pt x="3024" y="96"/>
                    <a:pt x="3024" y="86"/>
                  </a:cubicBezTo>
                  <a:lnTo>
                    <a:pt x="3024" y="55"/>
                  </a:lnTo>
                  <a:cubicBezTo>
                    <a:pt x="3007" y="74"/>
                    <a:pt x="2992" y="88"/>
                    <a:pt x="2973" y="100"/>
                  </a:cubicBezTo>
                  <a:cubicBezTo>
                    <a:pt x="2956" y="112"/>
                    <a:pt x="2937" y="122"/>
                    <a:pt x="2918" y="129"/>
                  </a:cubicBezTo>
                  <a:lnTo>
                    <a:pt x="2916" y="124"/>
                  </a:lnTo>
                  <a:cubicBezTo>
                    <a:pt x="2937" y="115"/>
                    <a:pt x="2956" y="100"/>
                    <a:pt x="2973" y="86"/>
                  </a:cubicBezTo>
                  <a:cubicBezTo>
                    <a:pt x="2992" y="72"/>
                    <a:pt x="3009" y="52"/>
                    <a:pt x="3024" y="31"/>
                  </a:cubicBezTo>
                  <a:lnTo>
                    <a:pt x="2954" y="31"/>
                  </a:lnTo>
                  <a:cubicBezTo>
                    <a:pt x="2947" y="31"/>
                    <a:pt x="2940" y="33"/>
                    <a:pt x="2932" y="33"/>
                  </a:cubicBezTo>
                  <a:lnTo>
                    <a:pt x="2923" y="26"/>
                  </a:lnTo>
                  <a:lnTo>
                    <a:pt x="3105" y="26"/>
                  </a:lnTo>
                  <a:lnTo>
                    <a:pt x="3120" y="9"/>
                  </a:lnTo>
                  <a:close/>
                  <a:moveTo>
                    <a:pt x="1007" y="9"/>
                  </a:moveTo>
                  <a:lnTo>
                    <a:pt x="1029" y="19"/>
                  </a:lnTo>
                  <a:lnTo>
                    <a:pt x="1022" y="26"/>
                  </a:lnTo>
                  <a:lnTo>
                    <a:pt x="1022" y="218"/>
                  </a:lnTo>
                  <a:cubicBezTo>
                    <a:pt x="1022" y="225"/>
                    <a:pt x="1020" y="232"/>
                    <a:pt x="1017" y="235"/>
                  </a:cubicBezTo>
                  <a:cubicBezTo>
                    <a:pt x="1015" y="240"/>
                    <a:pt x="1007" y="242"/>
                    <a:pt x="1000" y="247"/>
                  </a:cubicBezTo>
                  <a:cubicBezTo>
                    <a:pt x="996" y="235"/>
                    <a:pt x="986" y="228"/>
                    <a:pt x="969" y="223"/>
                  </a:cubicBezTo>
                  <a:lnTo>
                    <a:pt x="969" y="218"/>
                  </a:lnTo>
                  <a:cubicBezTo>
                    <a:pt x="988" y="223"/>
                    <a:pt x="998" y="223"/>
                    <a:pt x="1003" y="223"/>
                  </a:cubicBezTo>
                  <a:cubicBezTo>
                    <a:pt x="1005" y="223"/>
                    <a:pt x="1007" y="220"/>
                    <a:pt x="1007" y="216"/>
                  </a:cubicBezTo>
                  <a:lnTo>
                    <a:pt x="1007" y="55"/>
                  </a:lnTo>
                  <a:cubicBezTo>
                    <a:pt x="1007" y="36"/>
                    <a:pt x="1007" y="19"/>
                    <a:pt x="1007" y="9"/>
                  </a:cubicBezTo>
                  <a:moveTo>
                    <a:pt x="2820" y="9"/>
                  </a:moveTo>
                  <a:lnTo>
                    <a:pt x="2834" y="21"/>
                  </a:lnTo>
                  <a:lnTo>
                    <a:pt x="2827" y="28"/>
                  </a:lnTo>
                  <a:cubicBezTo>
                    <a:pt x="2827" y="67"/>
                    <a:pt x="2827" y="93"/>
                    <a:pt x="2827" y="103"/>
                  </a:cubicBezTo>
                  <a:lnTo>
                    <a:pt x="2812" y="112"/>
                  </a:lnTo>
                  <a:lnTo>
                    <a:pt x="2812" y="98"/>
                  </a:lnTo>
                  <a:lnTo>
                    <a:pt x="2721" y="98"/>
                  </a:lnTo>
                  <a:lnTo>
                    <a:pt x="2721" y="108"/>
                  </a:lnTo>
                  <a:lnTo>
                    <a:pt x="2707" y="115"/>
                  </a:lnTo>
                  <a:cubicBezTo>
                    <a:pt x="2707" y="96"/>
                    <a:pt x="2707" y="79"/>
                    <a:pt x="2707" y="62"/>
                  </a:cubicBezTo>
                  <a:cubicBezTo>
                    <a:pt x="2707" y="45"/>
                    <a:pt x="2707" y="28"/>
                    <a:pt x="2707" y="9"/>
                  </a:cubicBezTo>
                  <a:lnTo>
                    <a:pt x="2724" y="19"/>
                  </a:lnTo>
                  <a:lnTo>
                    <a:pt x="2810" y="19"/>
                  </a:lnTo>
                  <a:lnTo>
                    <a:pt x="2820" y="9"/>
                  </a:lnTo>
                  <a:close/>
                  <a:moveTo>
                    <a:pt x="2584" y="9"/>
                  </a:moveTo>
                  <a:lnTo>
                    <a:pt x="2599" y="19"/>
                  </a:lnTo>
                  <a:lnTo>
                    <a:pt x="2591" y="26"/>
                  </a:lnTo>
                  <a:cubicBezTo>
                    <a:pt x="2591" y="36"/>
                    <a:pt x="2591" y="43"/>
                    <a:pt x="2591" y="50"/>
                  </a:cubicBezTo>
                  <a:cubicBezTo>
                    <a:pt x="2591" y="55"/>
                    <a:pt x="2594" y="62"/>
                    <a:pt x="2594" y="69"/>
                  </a:cubicBezTo>
                  <a:lnTo>
                    <a:pt x="2577" y="74"/>
                  </a:lnTo>
                  <a:lnTo>
                    <a:pt x="2577" y="67"/>
                  </a:lnTo>
                  <a:lnTo>
                    <a:pt x="2491" y="67"/>
                  </a:lnTo>
                  <a:lnTo>
                    <a:pt x="2428" y="67"/>
                  </a:lnTo>
                  <a:lnTo>
                    <a:pt x="2428" y="72"/>
                  </a:lnTo>
                  <a:lnTo>
                    <a:pt x="2411" y="76"/>
                  </a:lnTo>
                  <a:cubicBezTo>
                    <a:pt x="2414" y="62"/>
                    <a:pt x="2414" y="50"/>
                    <a:pt x="2414" y="38"/>
                  </a:cubicBezTo>
                  <a:cubicBezTo>
                    <a:pt x="2414" y="26"/>
                    <a:pt x="2414" y="16"/>
                    <a:pt x="2411" y="12"/>
                  </a:cubicBezTo>
                  <a:lnTo>
                    <a:pt x="2428" y="19"/>
                  </a:lnTo>
                  <a:lnTo>
                    <a:pt x="2577" y="19"/>
                  </a:lnTo>
                  <a:lnTo>
                    <a:pt x="2584" y="9"/>
                  </a:lnTo>
                  <a:close/>
                  <a:moveTo>
                    <a:pt x="1108" y="7"/>
                  </a:moveTo>
                  <a:lnTo>
                    <a:pt x="1132" y="19"/>
                  </a:lnTo>
                  <a:lnTo>
                    <a:pt x="1123" y="26"/>
                  </a:lnTo>
                  <a:lnTo>
                    <a:pt x="1123" y="67"/>
                  </a:lnTo>
                  <a:lnTo>
                    <a:pt x="1137" y="67"/>
                  </a:lnTo>
                  <a:lnTo>
                    <a:pt x="1147" y="57"/>
                  </a:lnTo>
                  <a:lnTo>
                    <a:pt x="1166" y="74"/>
                  </a:lnTo>
                  <a:lnTo>
                    <a:pt x="1123" y="74"/>
                  </a:lnTo>
                  <a:lnTo>
                    <a:pt x="1123" y="122"/>
                  </a:lnTo>
                  <a:lnTo>
                    <a:pt x="1161" y="108"/>
                  </a:lnTo>
                  <a:lnTo>
                    <a:pt x="1161" y="110"/>
                  </a:lnTo>
                  <a:lnTo>
                    <a:pt x="1123" y="132"/>
                  </a:lnTo>
                  <a:lnTo>
                    <a:pt x="1123" y="223"/>
                  </a:lnTo>
                  <a:cubicBezTo>
                    <a:pt x="1123" y="235"/>
                    <a:pt x="1116" y="242"/>
                    <a:pt x="1101" y="247"/>
                  </a:cubicBezTo>
                  <a:cubicBezTo>
                    <a:pt x="1101" y="240"/>
                    <a:pt x="1089" y="232"/>
                    <a:pt x="1070" y="225"/>
                  </a:cubicBezTo>
                  <a:lnTo>
                    <a:pt x="1070" y="220"/>
                  </a:lnTo>
                  <a:cubicBezTo>
                    <a:pt x="1087" y="223"/>
                    <a:pt x="1096" y="225"/>
                    <a:pt x="1101" y="225"/>
                  </a:cubicBezTo>
                  <a:cubicBezTo>
                    <a:pt x="1106" y="223"/>
                    <a:pt x="1108" y="218"/>
                    <a:pt x="1108" y="211"/>
                  </a:cubicBezTo>
                  <a:lnTo>
                    <a:pt x="1108" y="136"/>
                  </a:lnTo>
                  <a:cubicBezTo>
                    <a:pt x="1087" y="148"/>
                    <a:pt x="1075" y="156"/>
                    <a:pt x="1072" y="158"/>
                  </a:cubicBezTo>
                  <a:lnTo>
                    <a:pt x="1060" y="141"/>
                  </a:lnTo>
                  <a:cubicBezTo>
                    <a:pt x="1065" y="141"/>
                    <a:pt x="1080" y="136"/>
                    <a:pt x="1108" y="124"/>
                  </a:cubicBezTo>
                  <a:lnTo>
                    <a:pt x="1108" y="74"/>
                  </a:lnTo>
                  <a:lnTo>
                    <a:pt x="1080" y="74"/>
                  </a:lnTo>
                  <a:lnTo>
                    <a:pt x="1067" y="76"/>
                  </a:lnTo>
                  <a:lnTo>
                    <a:pt x="1058" y="67"/>
                  </a:lnTo>
                  <a:lnTo>
                    <a:pt x="1108" y="67"/>
                  </a:lnTo>
                  <a:cubicBezTo>
                    <a:pt x="1108" y="45"/>
                    <a:pt x="1108" y="24"/>
                    <a:pt x="1108" y="7"/>
                  </a:cubicBezTo>
                  <a:moveTo>
                    <a:pt x="3227" y="7"/>
                  </a:moveTo>
                  <a:lnTo>
                    <a:pt x="3247" y="19"/>
                  </a:lnTo>
                  <a:lnTo>
                    <a:pt x="3240" y="24"/>
                  </a:lnTo>
                  <a:lnTo>
                    <a:pt x="3227" y="40"/>
                  </a:lnTo>
                  <a:lnTo>
                    <a:pt x="3278" y="40"/>
                  </a:lnTo>
                  <a:lnTo>
                    <a:pt x="3287" y="31"/>
                  </a:lnTo>
                  <a:lnTo>
                    <a:pt x="3304" y="48"/>
                  </a:lnTo>
                  <a:lnTo>
                    <a:pt x="3251" y="48"/>
                  </a:lnTo>
                  <a:cubicBezTo>
                    <a:pt x="3261" y="52"/>
                    <a:pt x="3268" y="57"/>
                    <a:pt x="3271" y="60"/>
                  </a:cubicBezTo>
                  <a:cubicBezTo>
                    <a:pt x="3273" y="64"/>
                    <a:pt x="3273" y="67"/>
                    <a:pt x="3273" y="67"/>
                  </a:cubicBezTo>
                  <a:cubicBezTo>
                    <a:pt x="3273" y="69"/>
                    <a:pt x="3271" y="74"/>
                    <a:pt x="3268" y="76"/>
                  </a:cubicBezTo>
                  <a:cubicBezTo>
                    <a:pt x="3266" y="79"/>
                    <a:pt x="3264" y="81"/>
                    <a:pt x="3264" y="81"/>
                  </a:cubicBezTo>
                  <a:cubicBezTo>
                    <a:pt x="3264" y="81"/>
                    <a:pt x="3261" y="79"/>
                    <a:pt x="3261" y="76"/>
                  </a:cubicBezTo>
                  <a:cubicBezTo>
                    <a:pt x="3259" y="69"/>
                    <a:pt x="3256" y="64"/>
                    <a:pt x="3254" y="60"/>
                  </a:cubicBezTo>
                  <a:cubicBezTo>
                    <a:pt x="3251" y="57"/>
                    <a:pt x="3249" y="52"/>
                    <a:pt x="3244" y="48"/>
                  </a:cubicBezTo>
                  <a:lnTo>
                    <a:pt x="3223" y="48"/>
                  </a:lnTo>
                  <a:cubicBezTo>
                    <a:pt x="3218" y="55"/>
                    <a:pt x="3213" y="62"/>
                    <a:pt x="3206" y="67"/>
                  </a:cubicBezTo>
                  <a:cubicBezTo>
                    <a:pt x="3201" y="72"/>
                    <a:pt x="3194" y="79"/>
                    <a:pt x="3182" y="88"/>
                  </a:cubicBezTo>
                  <a:lnTo>
                    <a:pt x="3180" y="86"/>
                  </a:lnTo>
                  <a:cubicBezTo>
                    <a:pt x="3191" y="72"/>
                    <a:pt x="3204" y="57"/>
                    <a:pt x="3208" y="45"/>
                  </a:cubicBezTo>
                  <a:cubicBezTo>
                    <a:pt x="3216" y="33"/>
                    <a:pt x="3223" y="19"/>
                    <a:pt x="3227" y="7"/>
                  </a:cubicBezTo>
                  <a:moveTo>
                    <a:pt x="2006" y="7"/>
                  </a:moveTo>
                  <a:lnTo>
                    <a:pt x="2027" y="19"/>
                  </a:lnTo>
                  <a:cubicBezTo>
                    <a:pt x="2023" y="24"/>
                    <a:pt x="2016" y="38"/>
                    <a:pt x="2004" y="62"/>
                  </a:cubicBezTo>
                  <a:lnTo>
                    <a:pt x="2059" y="62"/>
                  </a:lnTo>
                  <a:lnTo>
                    <a:pt x="2071" y="50"/>
                  </a:lnTo>
                  <a:lnTo>
                    <a:pt x="2085" y="67"/>
                  </a:lnTo>
                  <a:lnTo>
                    <a:pt x="2076" y="74"/>
                  </a:lnTo>
                  <a:cubicBezTo>
                    <a:pt x="2076" y="153"/>
                    <a:pt x="2073" y="199"/>
                    <a:pt x="2071" y="211"/>
                  </a:cubicBezTo>
                  <a:cubicBezTo>
                    <a:pt x="2068" y="220"/>
                    <a:pt x="2064" y="228"/>
                    <a:pt x="2061" y="232"/>
                  </a:cubicBezTo>
                  <a:cubicBezTo>
                    <a:pt x="2056" y="237"/>
                    <a:pt x="2049" y="240"/>
                    <a:pt x="2040" y="244"/>
                  </a:cubicBezTo>
                  <a:cubicBezTo>
                    <a:pt x="2035" y="232"/>
                    <a:pt x="2025" y="225"/>
                    <a:pt x="2006" y="218"/>
                  </a:cubicBezTo>
                  <a:lnTo>
                    <a:pt x="2006" y="213"/>
                  </a:lnTo>
                  <a:cubicBezTo>
                    <a:pt x="2023" y="218"/>
                    <a:pt x="2035" y="218"/>
                    <a:pt x="2042" y="218"/>
                  </a:cubicBezTo>
                  <a:cubicBezTo>
                    <a:pt x="2049" y="218"/>
                    <a:pt x="2054" y="213"/>
                    <a:pt x="2056" y="201"/>
                  </a:cubicBezTo>
                  <a:cubicBezTo>
                    <a:pt x="2059" y="189"/>
                    <a:pt x="2059" y="146"/>
                    <a:pt x="2061" y="69"/>
                  </a:cubicBezTo>
                  <a:lnTo>
                    <a:pt x="2001" y="69"/>
                  </a:lnTo>
                  <a:cubicBezTo>
                    <a:pt x="1989" y="88"/>
                    <a:pt x="1975" y="105"/>
                    <a:pt x="1963" y="120"/>
                  </a:cubicBezTo>
                  <a:lnTo>
                    <a:pt x="1958" y="117"/>
                  </a:lnTo>
                  <a:cubicBezTo>
                    <a:pt x="1972" y="96"/>
                    <a:pt x="1984" y="76"/>
                    <a:pt x="1991" y="57"/>
                  </a:cubicBezTo>
                  <a:cubicBezTo>
                    <a:pt x="1996" y="40"/>
                    <a:pt x="2004" y="24"/>
                    <a:pt x="2006" y="7"/>
                  </a:cubicBezTo>
                  <a:moveTo>
                    <a:pt x="412" y="7"/>
                  </a:moveTo>
                  <a:lnTo>
                    <a:pt x="436" y="19"/>
                  </a:lnTo>
                  <a:lnTo>
                    <a:pt x="427" y="26"/>
                  </a:lnTo>
                  <a:lnTo>
                    <a:pt x="427" y="67"/>
                  </a:lnTo>
                  <a:lnTo>
                    <a:pt x="472" y="67"/>
                  </a:lnTo>
                  <a:lnTo>
                    <a:pt x="487" y="55"/>
                  </a:lnTo>
                  <a:lnTo>
                    <a:pt x="506" y="74"/>
                  </a:lnTo>
                  <a:lnTo>
                    <a:pt x="436" y="74"/>
                  </a:lnTo>
                  <a:cubicBezTo>
                    <a:pt x="446" y="103"/>
                    <a:pt x="458" y="127"/>
                    <a:pt x="472" y="144"/>
                  </a:cubicBezTo>
                  <a:cubicBezTo>
                    <a:pt x="487" y="160"/>
                    <a:pt x="499" y="172"/>
                    <a:pt x="511" y="175"/>
                  </a:cubicBezTo>
                  <a:lnTo>
                    <a:pt x="511" y="180"/>
                  </a:lnTo>
                  <a:cubicBezTo>
                    <a:pt x="499" y="180"/>
                    <a:pt x="491" y="182"/>
                    <a:pt x="489" y="189"/>
                  </a:cubicBezTo>
                  <a:cubicBezTo>
                    <a:pt x="480" y="182"/>
                    <a:pt x="470" y="168"/>
                    <a:pt x="458" y="144"/>
                  </a:cubicBezTo>
                  <a:cubicBezTo>
                    <a:pt x="446" y="122"/>
                    <a:pt x="436" y="98"/>
                    <a:pt x="431" y="74"/>
                  </a:cubicBezTo>
                  <a:lnTo>
                    <a:pt x="427" y="74"/>
                  </a:lnTo>
                  <a:lnTo>
                    <a:pt x="427" y="180"/>
                  </a:lnTo>
                  <a:lnTo>
                    <a:pt x="448" y="180"/>
                  </a:lnTo>
                  <a:lnTo>
                    <a:pt x="460" y="168"/>
                  </a:lnTo>
                  <a:lnTo>
                    <a:pt x="480" y="187"/>
                  </a:lnTo>
                  <a:lnTo>
                    <a:pt x="427" y="187"/>
                  </a:lnTo>
                  <a:lnTo>
                    <a:pt x="427" y="196"/>
                  </a:lnTo>
                  <a:cubicBezTo>
                    <a:pt x="427" y="211"/>
                    <a:pt x="427" y="223"/>
                    <a:pt x="429" y="237"/>
                  </a:cubicBezTo>
                  <a:lnTo>
                    <a:pt x="412" y="244"/>
                  </a:lnTo>
                  <a:cubicBezTo>
                    <a:pt x="412" y="223"/>
                    <a:pt x="412" y="208"/>
                    <a:pt x="412" y="201"/>
                  </a:cubicBezTo>
                  <a:lnTo>
                    <a:pt x="412" y="187"/>
                  </a:lnTo>
                  <a:lnTo>
                    <a:pt x="396" y="187"/>
                  </a:lnTo>
                  <a:cubicBezTo>
                    <a:pt x="388" y="187"/>
                    <a:pt x="379" y="189"/>
                    <a:pt x="371" y="189"/>
                  </a:cubicBezTo>
                  <a:lnTo>
                    <a:pt x="362" y="180"/>
                  </a:lnTo>
                  <a:lnTo>
                    <a:pt x="412" y="180"/>
                  </a:lnTo>
                  <a:lnTo>
                    <a:pt x="412" y="81"/>
                  </a:lnTo>
                  <a:cubicBezTo>
                    <a:pt x="403" y="108"/>
                    <a:pt x="391" y="129"/>
                    <a:pt x="376" y="148"/>
                  </a:cubicBezTo>
                  <a:cubicBezTo>
                    <a:pt x="362" y="165"/>
                    <a:pt x="347" y="182"/>
                    <a:pt x="333" y="194"/>
                  </a:cubicBezTo>
                  <a:lnTo>
                    <a:pt x="328" y="192"/>
                  </a:lnTo>
                  <a:cubicBezTo>
                    <a:pt x="343" y="180"/>
                    <a:pt x="355" y="160"/>
                    <a:pt x="369" y="139"/>
                  </a:cubicBezTo>
                  <a:cubicBezTo>
                    <a:pt x="381" y="115"/>
                    <a:pt x="393" y="93"/>
                    <a:pt x="400" y="74"/>
                  </a:cubicBezTo>
                  <a:lnTo>
                    <a:pt x="376" y="74"/>
                  </a:lnTo>
                  <a:cubicBezTo>
                    <a:pt x="367" y="74"/>
                    <a:pt x="360" y="74"/>
                    <a:pt x="352" y="76"/>
                  </a:cubicBezTo>
                  <a:lnTo>
                    <a:pt x="343" y="67"/>
                  </a:lnTo>
                  <a:lnTo>
                    <a:pt x="412" y="67"/>
                  </a:lnTo>
                  <a:lnTo>
                    <a:pt x="412" y="36"/>
                  </a:lnTo>
                  <a:cubicBezTo>
                    <a:pt x="412" y="28"/>
                    <a:pt x="412" y="19"/>
                    <a:pt x="412" y="7"/>
                  </a:cubicBezTo>
                  <a:moveTo>
                    <a:pt x="3551" y="4"/>
                  </a:moveTo>
                  <a:lnTo>
                    <a:pt x="3573" y="19"/>
                  </a:lnTo>
                  <a:lnTo>
                    <a:pt x="3564" y="26"/>
                  </a:lnTo>
                  <a:cubicBezTo>
                    <a:pt x="3573" y="40"/>
                    <a:pt x="3585" y="55"/>
                    <a:pt x="3604" y="69"/>
                  </a:cubicBezTo>
                  <a:cubicBezTo>
                    <a:pt x="3621" y="86"/>
                    <a:pt x="3647" y="98"/>
                    <a:pt x="3679" y="105"/>
                  </a:cubicBezTo>
                  <a:lnTo>
                    <a:pt x="3679" y="108"/>
                  </a:lnTo>
                  <a:cubicBezTo>
                    <a:pt x="3669" y="110"/>
                    <a:pt x="3662" y="115"/>
                    <a:pt x="3657" y="122"/>
                  </a:cubicBezTo>
                  <a:cubicBezTo>
                    <a:pt x="3626" y="105"/>
                    <a:pt x="3604" y="88"/>
                    <a:pt x="3590" y="72"/>
                  </a:cubicBezTo>
                  <a:cubicBezTo>
                    <a:pt x="3576" y="55"/>
                    <a:pt x="3566" y="40"/>
                    <a:pt x="3561" y="31"/>
                  </a:cubicBezTo>
                  <a:cubicBezTo>
                    <a:pt x="3542" y="60"/>
                    <a:pt x="3523" y="79"/>
                    <a:pt x="3504" y="93"/>
                  </a:cubicBezTo>
                  <a:cubicBezTo>
                    <a:pt x="3484" y="108"/>
                    <a:pt x="3463" y="120"/>
                    <a:pt x="3439" y="129"/>
                  </a:cubicBezTo>
                  <a:lnTo>
                    <a:pt x="3436" y="124"/>
                  </a:lnTo>
                  <a:cubicBezTo>
                    <a:pt x="3465" y="112"/>
                    <a:pt x="3487" y="96"/>
                    <a:pt x="3506" y="76"/>
                  </a:cubicBezTo>
                  <a:cubicBezTo>
                    <a:pt x="3525" y="57"/>
                    <a:pt x="3540" y="33"/>
                    <a:pt x="3551" y="4"/>
                  </a:cubicBezTo>
                  <a:moveTo>
                    <a:pt x="1910" y="4"/>
                  </a:moveTo>
                  <a:lnTo>
                    <a:pt x="1934" y="19"/>
                  </a:lnTo>
                  <a:cubicBezTo>
                    <a:pt x="1927" y="21"/>
                    <a:pt x="1917" y="36"/>
                    <a:pt x="1905" y="60"/>
                  </a:cubicBezTo>
                  <a:lnTo>
                    <a:pt x="1939" y="60"/>
                  </a:lnTo>
                  <a:lnTo>
                    <a:pt x="1951" y="48"/>
                  </a:lnTo>
                  <a:lnTo>
                    <a:pt x="1965" y="64"/>
                  </a:lnTo>
                  <a:lnTo>
                    <a:pt x="1956" y="72"/>
                  </a:lnTo>
                  <a:cubicBezTo>
                    <a:pt x="1956" y="151"/>
                    <a:pt x="1956" y="204"/>
                    <a:pt x="1956" y="230"/>
                  </a:cubicBezTo>
                  <a:lnTo>
                    <a:pt x="1941" y="237"/>
                  </a:lnTo>
                  <a:lnTo>
                    <a:pt x="1941" y="216"/>
                  </a:lnTo>
                  <a:lnTo>
                    <a:pt x="1888" y="216"/>
                  </a:lnTo>
                  <a:lnTo>
                    <a:pt x="1888" y="232"/>
                  </a:lnTo>
                  <a:lnTo>
                    <a:pt x="1874" y="242"/>
                  </a:lnTo>
                  <a:cubicBezTo>
                    <a:pt x="1874" y="208"/>
                    <a:pt x="1874" y="177"/>
                    <a:pt x="1874" y="146"/>
                  </a:cubicBezTo>
                  <a:cubicBezTo>
                    <a:pt x="1874" y="112"/>
                    <a:pt x="1874" y="81"/>
                    <a:pt x="1874" y="50"/>
                  </a:cubicBezTo>
                  <a:lnTo>
                    <a:pt x="1888" y="60"/>
                  </a:lnTo>
                  <a:lnTo>
                    <a:pt x="1900" y="60"/>
                  </a:lnTo>
                  <a:cubicBezTo>
                    <a:pt x="1907" y="36"/>
                    <a:pt x="1910" y="19"/>
                    <a:pt x="1910" y="4"/>
                  </a:cubicBezTo>
                  <a:moveTo>
                    <a:pt x="1483" y="4"/>
                  </a:moveTo>
                  <a:lnTo>
                    <a:pt x="1502" y="16"/>
                  </a:lnTo>
                  <a:lnTo>
                    <a:pt x="1492" y="21"/>
                  </a:lnTo>
                  <a:cubicBezTo>
                    <a:pt x="1490" y="26"/>
                    <a:pt x="1487" y="33"/>
                    <a:pt x="1485" y="40"/>
                  </a:cubicBezTo>
                  <a:lnTo>
                    <a:pt x="1538" y="40"/>
                  </a:lnTo>
                  <a:lnTo>
                    <a:pt x="1547" y="28"/>
                  </a:lnTo>
                  <a:lnTo>
                    <a:pt x="1564" y="45"/>
                  </a:lnTo>
                  <a:lnTo>
                    <a:pt x="1533" y="45"/>
                  </a:lnTo>
                  <a:cubicBezTo>
                    <a:pt x="1528" y="62"/>
                    <a:pt x="1521" y="76"/>
                    <a:pt x="1509" y="91"/>
                  </a:cubicBezTo>
                  <a:cubicBezTo>
                    <a:pt x="1521" y="103"/>
                    <a:pt x="1540" y="108"/>
                    <a:pt x="1567" y="110"/>
                  </a:cubicBezTo>
                  <a:lnTo>
                    <a:pt x="1567" y="115"/>
                  </a:lnTo>
                  <a:cubicBezTo>
                    <a:pt x="1557" y="115"/>
                    <a:pt x="1552" y="120"/>
                    <a:pt x="1550" y="127"/>
                  </a:cubicBezTo>
                  <a:cubicBezTo>
                    <a:pt x="1531" y="120"/>
                    <a:pt x="1514" y="110"/>
                    <a:pt x="1502" y="100"/>
                  </a:cubicBezTo>
                  <a:cubicBezTo>
                    <a:pt x="1490" y="110"/>
                    <a:pt x="1473" y="120"/>
                    <a:pt x="1454" y="124"/>
                  </a:cubicBezTo>
                  <a:lnTo>
                    <a:pt x="1454" y="122"/>
                  </a:lnTo>
                  <a:cubicBezTo>
                    <a:pt x="1471" y="115"/>
                    <a:pt x="1483" y="103"/>
                    <a:pt x="1495" y="91"/>
                  </a:cubicBezTo>
                  <a:cubicBezTo>
                    <a:pt x="1487" y="81"/>
                    <a:pt x="1483" y="67"/>
                    <a:pt x="1478" y="50"/>
                  </a:cubicBezTo>
                  <a:cubicBezTo>
                    <a:pt x="1471" y="64"/>
                    <a:pt x="1464" y="74"/>
                    <a:pt x="1454" y="81"/>
                  </a:cubicBezTo>
                  <a:lnTo>
                    <a:pt x="1451" y="79"/>
                  </a:lnTo>
                  <a:cubicBezTo>
                    <a:pt x="1461" y="67"/>
                    <a:pt x="1466" y="52"/>
                    <a:pt x="1471" y="38"/>
                  </a:cubicBezTo>
                  <a:cubicBezTo>
                    <a:pt x="1476" y="26"/>
                    <a:pt x="1480" y="14"/>
                    <a:pt x="1483" y="4"/>
                  </a:cubicBezTo>
                  <a:moveTo>
                    <a:pt x="1372" y="4"/>
                  </a:moveTo>
                  <a:lnTo>
                    <a:pt x="1391" y="14"/>
                  </a:lnTo>
                  <a:lnTo>
                    <a:pt x="1387" y="19"/>
                  </a:lnTo>
                  <a:lnTo>
                    <a:pt x="1387" y="31"/>
                  </a:lnTo>
                  <a:lnTo>
                    <a:pt x="1413" y="31"/>
                  </a:lnTo>
                  <a:cubicBezTo>
                    <a:pt x="1413" y="24"/>
                    <a:pt x="1413" y="16"/>
                    <a:pt x="1411" y="4"/>
                  </a:cubicBezTo>
                  <a:lnTo>
                    <a:pt x="1430" y="14"/>
                  </a:lnTo>
                  <a:lnTo>
                    <a:pt x="1425" y="19"/>
                  </a:lnTo>
                  <a:lnTo>
                    <a:pt x="1425" y="31"/>
                  </a:lnTo>
                  <a:lnTo>
                    <a:pt x="1440" y="31"/>
                  </a:lnTo>
                  <a:lnTo>
                    <a:pt x="1449" y="21"/>
                  </a:lnTo>
                  <a:lnTo>
                    <a:pt x="1464" y="36"/>
                  </a:lnTo>
                  <a:lnTo>
                    <a:pt x="1425" y="36"/>
                  </a:lnTo>
                  <a:cubicBezTo>
                    <a:pt x="1425" y="38"/>
                    <a:pt x="1425" y="40"/>
                    <a:pt x="1425" y="45"/>
                  </a:cubicBezTo>
                  <a:lnTo>
                    <a:pt x="1413" y="48"/>
                  </a:lnTo>
                  <a:lnTo>
                    <a:pt x="1413" y="36"/>
                  </a:lnTo>
                  <a:lnTo>
                    <a:pt x="1387" y="36"/>
                  </a:lnTo>
                  <a:lnTo>
                    <a:pt x="1387" y="45"/>
                  </a:lnTo>
                  <a:lnTo>
                    <a:pt x="1375" y="48"/>
                  </a:lnTo>
                  <a:cubicBezTo>
                    <a:pt x="1375" y="45"/>
                    <a:pt x="1375" y="43"/>
                    <a:pt x="1375" y="36"/>
                  </a:cubicBezTo>
                  <a:lnTo>
                    <a:pt x="1356" y="36"/>
                  </a:lnTo>
                  <a:cubicBezTo>
                    <a:pt x="1351" y="36"/>
                    <a:pt x="1346" y="38"/>
                    <a:pt x="1339" y="40"/>
                  </a:cubicBezTo>
                  <a:lnTo>
                    <a:pt x="1329" y="31"/>
                  </a:lnTo>
                  <a:lnTo>
                    <a:pt x="1375" y="31"/>
                  </a:lnTo>
                  <a:cubicBezTo>
                    <a:pt x="1375" y="19"/>
                    <a:pt x="1372" y="12"/>
                    <a:pt x="1372" y="4"/>
                  </a:cubicBezTo>
                  <a:moveTo>
                    <a:pt x="328" y="4"/>
                  </a:moveTo>
                  <a:lnTo>
                    <a:pt x="350" y="19"/>
                  </a:lnTo>
                  <a:lnTo>
                    <a:pt x="343" y="24"/>
                  </a:lnTo>
                  <a:cubicBezTo>
                    <a:pt x="331" y="48"/>
                    <a:pt x="324" y="64"/>
                    <a:pt x="316" y="79"/>
                  </a:cubicBezTo>
                  <a:lnTo>
                    <a:pt x="333" y="86"/>
                  </a:lnTo>
                  <a:lnTo>
                    <a:pt x="326" y="93"/>
                  </a:lnTo>
                  <a:lnTo>
                    <a:pt x="326" y="237"/>
                  </a:lnTo>
                  <a:lnTo>
                    <a:pt x="311" y="247"/>
                  </a:lnTo>
                  <a:cubicBezTo>
                    <a:pt x="311" y="223"/>
                    <a:pt x="311" y="206"/>
                    <a:pt x="311" y="194"/>
                  </a:cubicBezTo>
                  <a:lnTo>
                    <a:pt x="311" y="88"/>
                  </a:lnTo>
                  <a:cubicBezTo>
                    <a:pt x="300" y="105"/>
                    <a:pt x="287" y="122"/>
                    <a:pt x="271" y="139"/>
                  </a:cubicBezTo>
                  <a:lnTo>
                    <a:pt x="268" y="136"/>
                  </a:lnTo>
                  <a:cubicBezTo>
                    <a:pt x="285" y="115"/>
                    <a:pt x="297" y="91"/>
                    <a:pt x="309" y="64"/>
                  </a:cubicBezTo>
                  <a:cubicBezTo>
                    <a:pt x="321" y="36"/>
                    <a:pt x="326" y="16"/>
                    <a:pt x="328" y="4"/>
                  </a:cubicBezTo>
                  <a:moveTo>
                    <a:pt x="67" y="4"/>
                  </a:moveTo>
                  <a:lnTo>
                    <a:pt x="91" y="19"/>
                  </a:lnTo>
                  <a:lnTo>
                    <a:pt x="81" y="24"/>
                  </a:lnTo>
                  <a:cubicBezTo>
                    <a:pt x="74" y="33"/>
                    <a:pt x="71" y="40"/>
                    <a:pt x="67" y="45"/>
                  </a:cubicBezTo>
                  <a:lnTo>
                    <a:pt x="191" y="45"/>
                  </a:lnTo>
                  <a:lnTo>
                    <a:pt x="208" y="31"/>
                  </a:lnTo>
                  <a:lnTo>
                    <a:pt x="230" y="52"/>
                  </a:lnTo>
                  <a:lnTo>
                    <a:pt x="64" y="52"/>
                  </a:lnTo>
                  <a:cubicBezTo>
                    <a:pt x="47" y="81"/>
                    <a:pt x="31" y="103"/>
                    <a:pt x="9" y="122"/>
                  </a:cubicBezTo>
                  <a:lnTo>
                    <a:pt x="4" y="120"/>
                  </a:lnTo>
                  <a:cubicBezTo>
                    <a:pt x="24" y="98"/>
                    <a:pt x="38" y="76"/>
                    <a:pt x="47" y="55"/>
                  </a:cubicBezTo>
                  <a:cubicBezTo>
                    <a:pt x="57" y="36"/>
                    <a:pt x="64" y="19"/>
                    <a:pt x="67" y="4"/>
                  </a:cubicBezTo>
                  <a:moveTo>
                    <a:pt x="3331" y="4"/>
                  </a:moveTo>
                  <a:lnTo>
                    <a:pt x="3350" y="19"/>
                  </a:lnTo>
                  <a:lnTo>
                    <a:pt x="3340" y="24"/>
                  </a:lnTo>
                  <a:lnTo>
                    <a:pt x="3331" y="40"/>
                  </a:lnTo>
                  <a:lnTo>
                    <a:pt x="3384" y="40"/>
                  </a:lnTo>
                  <a:lnTo>
                    <a:pt x="3396" y="31"/>
                  </a:lnTo>
                  <a:lnTo>
                    <a:pt x="3410" y="48"/>
                  </a:lnTo>
                  <a:lnTo>
                    <a:pt x="3357" y="48"/>
                  </a:lnTo>
                  <a:cubicBezTo>
                    <a:pt x="3367" y="52"/>
                    <a:pt x="3371" y="57"/>
                    <a:pt x="3374" y="62"/>
                  </a:cubicBezTo>
                  <a:cubicBezTo>
                    <a:pt x="3376" y="64"/>
                    <a:pt x="3376" y="67"/>
                    <a:pt x="3376" y="69"/>
                  </a:cubicBezTo>
                  <a:cubicBezTo>
                    <a:pt x="3376" y="72"/>
                    <a:pt x="3376" y="74"/>
                    <a:pt x="3374" y="76"/>
                  </a:cubicBezTo>
                  <a:cubicBezTo>
                    <a:pt x="3371" y="81"/>
                    <a:pt x="3369" y="81"/>
                    <a:pt x="3367" y="81"/>
                  </a:cubicBezTo>
                  <a:cubicBezTo>
                    <a:pt x="3367" y="81"/>
                    <a:pt x="3367" y="81"/>
                    <a:pt x="3364" y="79"/>
                  </a:cubicBezTo>
                  <a:cubicBezTo>
                    <a:pt x="3364" y="74"/>
                    <a:pt x="3362" y="69"/>
                    <a:pt x="3360" y="64"/>
                  </a:cubicBezTo>
                  <a:cubicBezTo>
                    <a:pt x="3357" y="57"/>
                    <a:pt x="3355" y="52"/>
                    <a:pt x="3350" y="48"/>
                  </a:cubicBezTo>
                  <a:lnTo>
                    <a:pt x="3326" y="48"/>
                  </a:lnTo>
                  <a:cubicBezTo>
                    <a:pt x="3321" y="55"/>
                    <a:pt x="3314" y="64"/>
                    <a:pt x="3309" y="69"/>
                  </a:cubicBezTo>
                  <a:cubicBezTo>
                    <a:pt x="3304" y="76"/>
                    <a:pt x="3297" y="84"/>
                    <a:pt x="3290" y="91"/>
                  </a:cubicBezTo>
                  <a:lnTo>
                    <a:pt x="3285" y="86"/>
                  </a:lnTo>
                  <a:cubicBezTo>
                    <a:pt x="3300" y="72"/>
                    <a:pt x="3309" y="57"/>
                    <a:pt x="3314" y="45"/>
                  </a:cubicBezTo>
                  <a:cubicBezTo>
                    <a:pt x="3319" y="33"/>
                    <a:pt x="3326" y="21"/>
                    <a:pt x="3331" y="4"/>
                  </a:cubicBezTo>
                  <a:moveTo>
                    <a:pt x="576" y="4"/>
                  </a:moveTo>
                  <a:lnTo>
                    <a:pt x="600" y="14"/>
                  </a:lnTo>
                  <a:lnTo>
                    <a:pt x="590" y="21"/>
                  </a:lnTo>
                  <a:lnTo>
                    <a:pt x="590" y="69"/>
                  </a:lnTo>
                  <a:lnTo>
                    <a:pt x="604" y="69"/>
                  </a:lnTo>
                  <a:lnTo>
                    <a:pt x="616" y="57"/>
                  </a:lnTo>
                  <a:lnTo>
                    <a:pt x="633" y="74"/>
                  </a:lnTo>
                  <a:lnTo>
                    <a:pt x="590" y="74"/>
                  </a:lnTo>
                  <a:lnTo>
                    <a:pt x="590" y="98"/>
                  </a:lnTo>
                  <a:cubicBezTo>
                    <a:pt x="602" y="103"/>
                    <a:pt x="609" y="108"/>
                    <a:pt x="614" y="112"/>
                  </a:cubicBezTo>
                  <a:cubicBezTo>
                    <a:pt x="621" y="117"/>
                    <a:pt x="624" y="122"/>
                    <a:pt x="624" y="127"/>
                  </a:cubicBezTo>
                  <a:cubicBezTo>
                    <a:pt x="624" y="129"/>
                    <a:pt x="621" y="132"/>
                    <a:pt x="619" y="136"/>
                  </a:cubicBezTo>
                  <a:cubicBezTo>
                    <a:pt x="619" y="141"/>
                    <a:pt x="616" y="144"/>
                    <a:pt x="616" y="144"/>
                  </a:cubicBezTo>
                  <a:cubicBezTo>
                    <a:pt x="614" y="144"/>
                    <a:pt x="611" y="139"/>
                    <a:pt x="609" y="132"/>
                  </a:cubicBezTo>
                  <a:cubicBezTo>
                    <a:pt x="604" y="122"/>
                    <a:pt x="597" y="112"/>
                    <a:pt x="590" y="105"/>
                  </a:cubicBezTo>
                  <a:lnTo>
                    <a:pt x="590" y="189"/>
                  </a:lnTo>
                  <a:cubicBezTo>
                    <a:pt x="590" y="199"/>
                    <a:pt x="590" y="218"/>
                    <a:pt x="590" y="242"/>
                  </a:cubicBezTo>
                  <a:lnTo>
                    <a:pt x="576" y="247"/>
                  </a:lnTo>
                  <a:cubicBezTo>
                    <a:pt x="576" y="208"/>
                    <a:pt x="576" y="165"/>
                    <a:pt x="576" y="122"/>
                  </a:cubicBezTo>
                  <a:cubicBezTo>
                    <a:pt x="564" y="148"/>
                    <a:pt x="551" y="168"/>
                    <a:pt x="535" y="187"/>
                  </a:cubicBezTo>
                  <a:lnTo>
                    <a:pt x="532" y="182"/>
                  </a:lnTo>
                  <a:cubicBezTo>
                    <a:pt x="551" y="156"/>
                    <a:pt x="566" y="120"/>
                    <a:pt x="576" y="74"/>
                  </a:cubicBezTo>
                  <a:lnTo>
                    <a:pt x="549" y="74"/>
                  </a:lnTo>
                  <a:lnTo>
                    <a:pt x="540" y="76"/>
                  </a:lnTo>
                  <a:lnTo>
                    <a:pt x="532" y="69"/>
                  </a:lnTo>
                  <a:lnTo>
                    <a:pt x="576" y="69"/>
                  </a:lnTo>
                  <a:cubicBezTo>
                    <a:pt x="576" y="50"/>
                    <a:pt x="576" y="28"/>
                    <a:pt x="576" y="4"/>
                  </a:cubicBezTo>
                  <a:moveTo>
                    <a:pt x="676" y="4"/>
                  </a:moveTo>
                  <a:lnTo>
                    <a:pt x="698" y="16"/>
                  </a:lnTo>
                  <a:lnTo>
                    <a:pt x="691" y="21"/>
                  </a:lnTo>
                  <a:cubicBezTo>
                    <a:pt x="710" y="60"/>
                    <a:pt x="736" y="81"/>
                    <a:pt x="775" y="86"/>
                  </a:cubicBezTo>
                  <a:lnTo>
                    <a:pt x="775" y="91"/>
                  </a:lnTo>
                  <a:cubicBezTo>
                    <a:pt x="763" y="91"/>
                    <a:pt x="756" y="96"/>
                    <a:pt x="753" y="103"/>
                  </a:cubicBezTo>
                  <a:cubicBezTo>
                    <a:pt x="722" y="88"/>
                    <a:pt x="700" y="62"/>
                    <a:pt x="686" y="24"/>
                  </a:cubicBezTo>
                  <a:cubicBezTo>
                    <a:pt x="674" y="62"/>
                    <a:pt x="650" y="91"/>
                    <a:pt x="616" y="110"/>
                  </a:cubicBezTo>
                  <a:lnTo>
                    <a:pt x="611" y="108"/>
                  </a:lnTo>
                  <a:cubicBezTo>
                    <a:pt x="645" y="81"/>
                    <a:pt x="667" y="45"/>
                    <a:pt x="676" y="4"/>
                  </a:cubicBezTo>
                </a:path>
              </a:pathLst>
            </a:custGeom>
            <a:noFill/>
            <a:ln w="6096" cap="flat">
              <a:solidFill>
                <a:srgbClr val="000000">
                  <a:alpha val="100000"/>
                </a:srgbClr>
              </a:solidFill>
              <a:prstDash val="solid"/>
              <a:round/>
            </a:ln>
          </p:spPr>
          <p:txBody>
            <a:bodyPr rtlCol="0"/>
            <a:lstStyle/>
            <a:p>
              <a:pPr algn="ctr"/>
              <a:endParaRPr lang="zh-CN" altLang="en-US"/>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 name="rect"/>
          <p:cNvSpPr/>
          <p:nvPr/>
        </p:nvSpPr>
        <p:spPr>
          <a:xfrm>
            <a:off x="893063" y="2022347"/>
            <a:ext cx="8421623" cy="3520440"/>
          </a:xfrm>
          <a:prstGeom prst="rect">
            <a:avLst/>
          </a:prstGeom>
          <a:solidFill>
            <a:srgbClr val="F2F2F2">
              <a:alpha val="100000"/>
            </a:srgbClr>
          </a:solidFill>
          <a:ln cap="flat">
            <a:noFill/>
            <a:prstDash val="solid"/>
            <a:miter lim="0"/>
          </a:ln>
        </p:spPr>
        <p:txBody>
          <a:bodyPr rtlCol="0"/>
          <a:lstStyle/>
          <a:p>
            <a:pPr algn="ctr"/>
            <a:endParaRPr lang="zh-CN" altLang="en-US"/>
          </a:p>
        </p:txBody>
      </p:sp>
      <p:sp>
        <p:nvSpPr>
          <p:cNvPr id="654" name="path"/>
          <p:cNvSpPr/>
          <p:nvPr/>
        </p:nvSpPr>
        <p:spPr>
          <a:xfrm>
            <a:off x="893063" y="1991867"/>
            <a:ext cx="6873239" cy="1716023"/>
          </a:xfrm>
          <a:custGeom>
            <a:avLst/>
            <a:gdLst/>
            <a:ahLst/>
            <a:cxnLst/>
            <a:rect l="0" t="0" r="0" b="0"/>
            <a:pathLst>
              <a:path w="10823" h="2702">
                <a:moveTo>
                  <a:pt x="0" y="0"/>
                </a:moveTo>
                <a:lnTo>
                  <a:pt x="2311" y="0"/>
                </a:lnTo>
                <a:lnTo>
                  <a:pt x="2311" y="523"/>
                </a:lnTo>
                <a:lnTo>
                  <a:pt x="0" y="523"/>
                </a:lnTo>
                <a:lnTo>
                  <a:pt x="0" y="0"/>
                </a:lnTo>
                <a:close/>
                <a:moveTo>
                  <a:pt x="0" y="643"/>
                </a:moveTo>
                <a:lnTo>
                  <a:pt x="6784" y="643"/>
                </a:lnTo>
                <a:lnTo>
                  <a:pt x="6784" y="1080"/>
                </a:lnTo>
                <a:lnTo>
                  <a:pt x="0" y="1080"/>
                </a:lnTo>
                <a:lnTo>
                  <a:pt x="0" y="643"/>
                </a:lnTo>
                <a:close/>
              </a:path>
              <a:path w="10823" h="2702">
                <a:moveTo>
                  <a:pt x="10732" y="1039"/>
                </a:moveTo>
                <a:lnTo>
                  <a:pt x="10823" y="1039"/>
                </a:lnTo>
                <a:lnTo>
                  <a:pt x="10823" y="1475"/>
                </a:lnTo>
                <a:lnTo>
                  <a:pt x="10732" y="1475"/>
                </a:lnTo>
                <a:lnTo>
                  <a:pt x="10732" y="1039"/>
                </a:lnTo>
                <a:close/>
                <a:moveTo>
                  <a:pt x="0" y="2265"/>
                </a:moveTo>
                <a:lnTo>
                  <a:pt x="2647" y="2265"/>
                </a:lnTo>
                <a:lnTo>
                  <a:pt x="2647" y="2702"/>
                </a:lnTo>
                <a:lnTo>
                  <a:pt x="0" y="2702"/>
                </a:lnTo>
                <a:lnTo>
                  <a:pt x="0" y="2265"/>
                </a:lnTo>
                <a:close/>
              </a:path>
            </a:pathLst>
          </a:custGeom>
          <a:solidFill>
            <a:srgbClr val="000080">
              <a:alpha val="100000"/>
            </a:srgbClr>
          </a:solidFill>
          <a:ln cap="flat">
            <a:noFill/>
            <a:prstDash val="solid"/>
            <a:miter lim="0"/>
          </a:ln>
        </p:spPr>
        <p:txBody>
          <a:bodyPr rtlCol="0"/>
          <a:lstStyle/>
          <a:p>
            <a:pPr algn="ctr"/>
            <a:endParaRPr lang="zh-CN" altLang="en-US"/>
          </a:p>
        </p:txBody>
      </p:sp>
      <p:sp>
        <p:nvSpPr>
          <p:cNvPr id="656" name="rect"/>
          <p:cNvSpPr/>
          <p:nvPr/>
        </p:nvSpPr>
        <p:spPr>
          <a:xfrm>
            <a:off x="4293108" y="2651759"/>
            <a:ext cx="3415284" cy="277367"/>
          </a:xfrm>
          <a:prstGeom prst="rect">
            <a:avLst/>
          </a:prstGeom>
          <a:solidFill>
            <a:srgbClr val="000080">
              <a:alpha val="100000"/>
            </a:srgbClr>
          </a:solidFill>
          <a:ln cap="flat">
            <a:noFill/>
            <a:prstDash val="solid"/>
            <a:miter lim="0"/>
          </a:ln>
        </p:spPr>
        <p:txBody>
          <a:bodyPr rtlCol="0"/>
          <a:lstStyle/>
          <a:p>
            <a:pPr algn="ctr"/>
            <a:endParaRPr lang="zh-CN" altLang="en-US"/>
          </a:p>
        </p:txBody>
      </p:sp>
      <p:sp>
        <p:nvSpPr>
          <p:cNvPr id="658" name="textbox 658"/>
          <p:cNvSpPr/>
          <p:nvPr/>
        </p:nvSpPr>
        <p:spPr>
          <a:xfrm>
            <a:off x="836644" y="2038162"/>
            <a:ext cx="6943090" cy="2830195"/>
          </a:xfrm>
          <a:prstGeom prst="rect">
            <a:avLst/>
          </a:prstGeom>
        </p:spPr>
        <p:txBody>
          <a:bodyPr vert="horz" wrap="square" lIns="0" tIns="0" rIns="0" bIns="0"/>
          <a:lstStyle/>
          <a:p>
            <a:pPr algn="l" rtl="0" eaLnBrk="0">
              <a:lnSpc>
                <a:spcPct val="88000"/>
              </a:lnSpc>
            </a:pPr>
            <a:endParaRPr lang="en-US" altLang="en-US" sz="100" dirty="0"/>
          </a:p>
          <a:p>
            <a:pPr marL="61595" algn="l" rtl="0" eaLnBrk="0">
              <a:lnSpc>
                <a:spcPct val="94000"/>
              </a:lnSpc>
            </a:pPr>
            <a:r>
              <a:rPr sz="1900" b="1" kern="0" spc="50" dirty="0">
                <a:solidFill>
                  <a:srgbClr val="FFFFFF">
                    <a:alpha val="100000"/>
                  </a:srgbClr>
                </a:solidFill>
                <a:latin typeface="微软雅黑" panose="020B0503020204020204" charset="-122"/>
                <a:ea typeface="微软雅黑" panose="020B0503020204020204" charset="-122"/>
                <a:cs typeface="微软雅黑" panose="020B0503020204020204" charset="-122"/>
              </a:rPr>
              <a:t>黑格尔说过</a:t>
            </a:r>
            <a:r>
              <a:rPr sz="1600" b="1" kern="0" spc="50" dirty="0">
                <a:solidFill>
                  <a:srgbClr val="FFFF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1600" dirty="0"/>
          </a:p>
          <a:p>
            <a:pPr marL="64770" algn="l" rtl="0" eaLnBrk="0">
              <a:lnSpc>
                <a:spcPct val="85000"/>
              </a:lnSpc>
              <a:spcBef>
                <a:spcPts val="990"/>
              </a:spcBef>
            </a:pPr>
            <a:r>
              <a:rPr sz="1600" b="1" kern="0" spc="-20" dirty="0">
                <a:solidFill>
                  <a:srgbClr val="FFFFFF">
                    <a:alpha val="100000"/>
                  </a:srgbClr>
                </a:solidFill>
                <a:latin typeface="Arial" panose="020B0604020202020204"/>
                <a:ea typeface="Arial" panose="020B0604020202020204"/>
                <a:cs typeface="Arial" panose="020B0604020202020204"/>
              </a:rPr>
              <a:t>“</a:t>
            </a:r>
            <a:r>
              <a:rPr sz="1600" b="1" kern="0" spc="-20" dirty="0">
                <a:solidFill>
                  <a:srgbClr val="FFFFFF">
                    <a:alpha val="100000"/>
                  </a:srgbClr>
                </a:solidFill>
                <a:latin typeface="微软雅黑" panose="020B0503020204020204" charset="-122"/>
                <a:ea typeface="微软雅黑" panose="020B0503020204020204" charset="-122"/>
                <a:cs typeface="微软雅黑" panose="020B0503020204020204" charset="-122"/>
              </a:rPr>
              <a:t>反思</a:t>
            </a:r>
            <a:r>
              <a:rPr sz="1600" b="1" kern="0" spc="-20" dirty="0">
                <a:solidFill>
                  <a:srgbClr val="FFFFFF">
                    <a:alpha val="100000"/>
                  </a:srgbClr>
                </a:solidFill>
                <a:latin typeface="Arial" panose="020B0604020202020204"/>
                <a:ea typeface="Arial" panose="020B0604020202020204"/>
                <a:cs typeface="Arial" panose="020B0604020202020204"/>
              </a:rPr>
              <a:t>”</a:t>
            </a:r>
            <a:r>
              <a:rPr sz="1600" b="1" kern="0" spc="-20" dirty="0">
                <a:solidFill>
                  <a:srgbClr val="FFFFFF">
                    <a:alpha val="100000"/>
                  </a:srgbClr>
                </a:solidFill>
                <a:latin typeface="微软雅黑" panose="020B0503020204020204" charset="-122"/>
                <a:ea typeface="微软雅黑" panose="020B0503020204020204" charset="-122"/>
                <a:cs typeface="微软雅黑" panose="020B0503020204020204" charset="-122"/>
              </a:rPr>
              <a:t>是对</a:t>
            </a:r>
            <a:r>
              <a:rPr sz="1600" b="1" kern="0" spc="-20" dirty="0">
                <a:solidFill>
                  <a:srgbClr val="FFFFFF">
                    <a:alpha val="100000"/>
                  </a:srgbClr>
                </a:solidFill>
                <a:latin typeface="Arial" panose="020B0604020202020204"/>
                <a:ea typeface="Arial" panose="020B0604020202020204"/>
                <a:cs typeface="Arial" panose="020B0604020202020204"/>
              </a:rPr>
              <a:t>“</a:t>
            </a:r>
            <a:r>
              <a:rPr sz="1600" b="1" kern="0" spc="-20" dirty="0">
                <a:solidFill>
                  <a:srgbClr val="FFFFFF">
                    <a:alpha val="100000"/>
                  </a:srgbClr>
                </a:solidFill>
                <a:latin typeface="微软雅黑" panose="020B0503020204020204" charset="-122"/>
                <a:ea typeface="微软雅黑" panose="020B0503020204020204" charset="-122"/>
                <a:cs typeface="微软雅黑" panose="020B0503020204020204" charset="-122"/>
              </a:rPr>
              <a:t>认识的认识</a:t>
            </a:r>
            <a:r>
              <a:rPr sz="1600" b="1" kern="0" spc="-20" dirty="0">
                <a:solidFill>
                  <a:srgbClr val="FFFFFF">
                    <a:alpha val="100000"/>
                  </a:srgbClr>
                </a:solidFill>
                <a:latin typeface="Arial" panose="020B0604020202020204"/>
                <a:ea typeface="Arial" panose="020B0604020202020204"/>
                <a:cs typeface="Arial" panose="020B0604020202020204"/>
              </a:rPr>
              <a:t>”</a:t>
            </a:r>
            <a:r>
              <a:rPr sz="1600" b="1" kern="0" spc="-20" dirty="0">
                <a:solidFill>
                  <a:srgbClr val="FFFFFF">
                    <a:alpha val="100000"/>
                  </a:srgbClr>
                </a:solidFill>
                <a:latin typeface="微软雅黑" panose="020B0503020204020204" charset="-122"/>
                <a:ea typeface="微软雅黑" panose="020B0503020204020204" charset="-122"/>
                <a:cs typeface="微软雅黑" panose="020B0503020204020204" charset="-122"/>
              </a:rPr>
              <a:t>，</a:t>
            </a:r>
            <a:r>
              <a:rPr sz="1600" b="1"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rPr>
              <a:t> 是 对</a:t>
            </a:r>
            <a:r>
              <a:rPr sz="1600" b="1" kern="0" spc="-30" dirty="0">
                <a:solidFill>
                  <a:srgbClr val="FFFFFF">
                    <a:alpha val="100000"/>
                  </a:srgbClr>
                </a:solidFill>
                <a:latin typeface="Arial" panose="020B0604020202020204"/>
                <a:ea typeface="Arial" panose="020B0604020202020204"/>
                <a:cs typeface="Arial" panose="020B0604020202020204"/>
              </a:rPr>
              <a:t>“</a:t>
            </a:r>
            <a:r>
              <a:rPr sz="1600" b="1"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rPr>
              <a:t>思想的思想</a:t>
            </a:r>
            <a:r>
              <a:rPr sz="1600" b="1" kern="0" spc="-30" dirty="0">
                <a:solidFill>
                  <a:srgbClr val="FFFFFF">
                    <a:alpha val="100000"/>
                  </a:srgbClr>
                </a:solidFill>
                <a:latin typeface="Arial" panose="020B0604020202020204"/>
                <a:ea typeface="Arial" panose="020B0604020202020204"/>
                <a:cs typeface="Arial" panose="020B0604020202020204"/>
              </a:rPr>
              <a:t>”</a:t>
            </a:r>
            <a:r>
              <a:rPr sz="1600" b="1" kern="0" spc="-30" dirty="0">
                <a:solidFill>
                  <a:srgbClr val="FFFF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1600" dirty="0"/>
          </a:p>
          <a:p>
            <a:pPr algn="r" rtl="0" eaLnBrk="0">
              <a:lnSpc>
                <a:spcPts val="2010"/>
              </a:lnSpc>
              <a:spcBef>
                <a:spcPts val="255"/>
              </a:spcBef>
            </a:pPr>
            <a:r>
              <a:rPr sz="16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rPr>
              <a:t>是以思想自身为对象，反过来而思之</a:t>
            </a:r>
            <a:r>
              <a:rPr sz="1600" b="1" kern="0" spc="40" dirty="0">
                <a:solidFill>
                  <a:srgbClr val="FFFFFF">
                    <a:alpha val="100000"/>
                  </a:srgbClr>
                </a:solidFill>
                <a:latin typeface="Arial" panose="020B0604020202020204"/>
                <a:ea typeface="Arial" panose="020B0604020202020204"/>
                <a:cs typeface="Arial" panose="020B0604020202020204"/>
              </a:rPr>
              <a:t>!</a:t>
            </a:r>
            <a:endParaRPr lang="en-US" altLang="en-US" sz="1600" dirty="0"/>
          </a:p>
          <a:p>
            <a:pPr algn="l" rtl="0" eaLnBrk="0">
              <a:lnSpc>
                <a:spcPct val="103000"/>
              </a:lnSpc>
            </a:pPr>
            <a:endParaRPr lang="en-US" altLang="en-US" sz="1000" dirty="0"/>
          </a:p>
          <a:p>
            <a:pPr algn="l" rtl="0" eaLnBrk="0">
              <a:lnSpc>
                <a:spcPct val="104000"/>
              </a:lnSpc>
            </a:pPr>
            <a:endParaRPr lang="en-US" altLang="en-US" sz="1000" dirty="0"/>
          </a:p>
          <a:p>
            <a:pPr algn="l" rtl="0" eaLnBrk="0">
              <a:lnSpc>
                <a:spcPct val="104000"/>
              </a:lnSpc>
            </a:pPr>
            <a:endParaRPr lang="en-US" altLang="en-US" sz="1000" dirty="0"/>
          </a:p>
          <a:p>
            <a:pPr marL="59055" algn="l" rtl="0" eaLnBrk="0">
              <a:lnSpc>
                <a:spcPct val="93000"/>
              </a:lnSpc>
              <a:spcBef>
                <a:spcPts val="490"/>
              </a:spcBef>
            </a:pPr>
            <a:r>
              <a:rPr sz="1600" b="1" kern="0" spc="40" dirty="0">
                <a:solidFill>
                  <a:srgbClr val="FFFFFF">
                    <a:alpha val="100000"/>
                  </a:srgbClr>
                </a:solidFill>
                <a:latin typeface="微软雅黑" panose="020B0503020204020204" charset="-122"/>
                <a:ea typeface="微软雅黑" panose="020B0503020204020204" charset="-122"/>
                <a:cs typeface="微软雅黑" panose="020B0503020204020204" charset="-122"/>
              </a:rPr>
              <a:t>反思的常规模型：</a:t>
            </a:r>
            <a:endParaRPr lang="en-US" altLang="en-US" sz="1600" dirty="0"/>
          </a:p>
          <a:p>
            <a:pPr marL="55880" algn="l" rtl="0" eaLnBrk="0">
              <a:lnSpc>
                <a:spcPct val="93000"/>
              </a:lnSpc>
              <a:spcBef>
                <a:spcPts val="1315"/>
              </a:spcBef>
            </a:pPr>
            <a:r>
              <a:rPr sz="1600" b="1" kern="0" spc="50" dirty="0">
                <a:solidFill>
                  <a:srgbClr val="000000">
                    <a:alpha val="100000"/>
                  </a:srgbClr>
                </a:solidFill>
                <a:latin typeface="Arial" panose="020B0604020202020204"/>
                <a:ea typeface="Arial" panose="020B0604020202020204"/>
                <a:cs typeface="Arial" panose="020B0604020202020204"/>
              </a:rPr>
              <a:t>A.</a:t>
            </a:r>
            <a:r>
              <a:rPr sz="1600" b="1" kern="0" spc="230" dirty="0">
                <a:solidFill>
                  <a:srgbClr val="000000">
                    <a:alpha val="100000"/>
                  </a:srgbClr>
                </a:solidFill>
                <a:latin typeface="Arial" panose="020B0604020202020204"/>
                <a:ea typeface="Arial" panose="020B0604020202020204"/>
                <a:cs typeface="Arial" panose="020B0604020202020204"/>
              </a:rPr>
              <a:t> </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我们的</a:t>
            </a:r>
            <a:r>
              <a:rPr sz="1600" b="1" kern="0" spc="0" dirty="0">
                <a:solidFill>
                  <a:srgbClr val="000000">
                    <a:alpha val="100000"/>
                  </a:srgbClr>
                </a:solidFill>
                <a:latin typeface="Arial" panose="020B0604020202020204"/>
                <a:ea typeface="Arial" panose="020B0604020202020204"/>
                <a:cs typeface="Arial" panose="020B0604020202020204"/>
              </a:rPr>
              <a:t>GDS</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管理有什么问</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题</a:t>
            </a:r>
            <a:endParaRPr lang="en-US" altLang="en-US" sz="1600" dirty="0"/>
          </a:p>
          <a:p>
            <a:pPr marL="71755" algn="l" rtl="0" eaLnBrk="0">
              <a:lnSpc>
                <a:spcPct val="93000"/>
              </a:lnSpc>
              <a:spcBef>
                <a:spcPts val="1190"/>
              </a:spcBef>
            </a:pPr>
            <a:r>
              <a:rPr sz="1600" b="1" kern="0" spc="40" dirty="0">
                <a:solidFill>
                  <a:srgbClr val="000000">
                    <a:alpha val="100000"/>
                  </a:srgbClr>
                </a:solidFill>
                <a:latin typeface="Arial" panose="020B0604020202020204"/>
                <a:ea typeface="Arial" panose="020B0604020202020204"/>
                <a:cs typeface="Arial" panose="020B0604020202020204"/>
              </a:rPr>
              <a:t>B.</a:t>
            </a:r>
            <a:r>
              <a:rPr sz="1600" b="1" kern="0" spc="230" dirty="0">
                <a:solidFill>
                  <a:srgbClr val="000000">
                    <a:alpha val="100000"/>
                  </a:srgbClr>
                </a:solidFill>
                <a:latin typeface="Arial" panose="020B0604020202020204"/>
                <a:ea typeface="Arial" panose="020B0604020202020204"/>
                <a:cs typeface="Arial" panose="020B0604020202020204"/>
              </a:rPr>
              <a:t> </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我们怎么看待这些</a:t>
            </a:r>
            <a:r>
              <a:rPr sz="1600" b="1" kern="0" spc="0" dirty="0">
                <a:solidFill>
                  <a:srgbClr val="000000">
                    <a:alpha val="100000"/>
                  </a:srgbClr>
                </a:solidFill>
                <a:latin typeface="Arial" panose="020B0604020202020204"/>
                <a:ea typeface="Arial" panose="020B0604020202020204"/>
                <a:cs typeface="Arial" panose="020B0604020202020204"/>
              </a:rPr>
              <a:t>GDS</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的</a:t>
            </a:r>
            <a:r>
              <a:rPr sz="16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问题</a:t>
            </a:r>
            <a:endParaRPr lang="en-US" altLang="en-US" sz="1600" dirty="0"/>
          </a:p>
          <a:p>
            <a:pPr algn="l" rtl="0" eaLnBrk="0">
              <a:lnSpc>
                <a:spcPct val="109000"/>
              </a:lnSpc>
            </a:pPr>
            <a:endParaRPr lang="en-US" altLang="en-US" sz="900" dirty="0"/>
          </a:p>
          <a:p>
            <a:pPr marL="66675" algn="l" rtl="0" eaLnBrk="0">
              <a:lnSpc>
                <a:spcPct val="93000"/>
              </a:lnSpc>
              <a:spcBef>
                <a:spcPts val="5"/>
              </a:spcBef>
            </a:pPr>
            <a:r>
              <a:rPr sz="1600" b="1" kern="0" spc="40" dirty="0">
                <a:solidFill>
                  <a:srgbClr val="000000">
                    <a:alpha val="100000"/>
                  </a:srgbClr>
                </a:solidFill>
                <a:latin typeface="Arial" panose="020B0604020202020204"/>
                <a:ea typeface="Arial" panose="020B0604020202020204"/>
                <a:cs typeface="Arial" panose="020B0604020202020204"/>
              </a:rPr>
              <a:t>C.</a:t>
            </a:r>
            <a:r>
              <a:rPr sz="1600" b="1" kern="0" spc="150" dirty="0">
                <a:solidFill>
                  <a:srgbClr val="000000">
                    <a:alpha val="100000"/>
                  </a:srgbClr>
                </a:solidFill>
                <a:latin typeface="Arial" panose="020B0604020202020204"/>
                <a:ea typeface="Arial" panose="020B0604020202020204"/>
                <a:cs typeface="Arial" panose="020B0604020202020204"/>
              </a:rPr>
              <a:t> </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我们如何使这些</a:t>
            </a:r>
            <a:r>
              <a:rPr sz="1600" b="1" kern="0" spc="0" dirty="0">
                <a:solidFill>
                  <a:srgbClr val="000000">
                    <a:alpha val="100000"/>
                  </a:srgbClr>
                </a:solidFill>
                <a:latin typeface="Arial" panose="020B0604020202020204"/>
                <a:ea typeface="Arial" panose="020B0604020202020204"/>
                <a:cs typeface="Arial" panose="020B0604020202020204"/>
              </a:rPr>
              <a:t>GDS</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问题，</a:t>
            </a:r>
            <a:r>
              <a:rPr sz="1600" b="1" kern="0" spc="-3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以后不再发生</a:t>
            </a:r>
            <a:endParaRPr lang="en-US" altLang="en-US" sz="16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 name="textbox 660"/>
          <p:cNvSpPr/>
          <p:nvPr/>
        </p:nvSpPr>
        <p:spPr>
          <a:xfrm>
            <a:off x="0" y="1057656"/>
            <a:ext cx="10058400" cy="5659120"/>
          </a:xfrm>
          <a:prstGeom prst="rect">
            <a:avLst/>
          </a:prstGeom>
          <a:solidFill>
            <a:srgbClr val="1A4780"/>
          </a:solidFill>
        </p:spPr>
        <p:txBody>
          <a:bodyPr vert="horz" wrap="square" lIns="0" tIns="0" rIns="0" bIns="0"/>
          <a:lstStyle/>
          <a:p>
            <a:pPr algn="l" rtl="0" eaLnBrk="0">
              <a:lnSpc>
                <a:spcPct val="104000"/>
              </a:lnSpc>
            </a:pPr>
            <a:endParaRPr lang="en-US" altLang="en-US" sz="1000" dirty="0"/>
          </a:p>
          <a:p>
            <a:pPr algn="l" rtl="0" eaLnBrk="0">
              <a:lnSpc>
                <a:spcPct val="104000"/>
              </a:lnSpc>
            </a:pPr>
            <a:endParaRPr lang="en-US" altLang="en-US" sz="1000" dirty="0"/>
          </a:p>
          <a:p>
            <a:pPr algn="l" rtl="0" eaLnBrk="0">
              <a:lnSpc>
                <a:spcPct val="105000"/>
              </a:lnSpc>
            </a:pPr>
            <a:endParaRPr lang="en-US" altLang="en-US" sz="1000" dirty="0"/>
          </a:p>
          <a:p>
            <a:pPr algn="l" rtl="0" eaLnBrk="0">
              <a:lnSpc>
                <a:spcPct val="105000"/>
              </a:lnSpc>
            </a:pPr>
            <a:endParaRPr lang="en-US" altLang="en-US" sz="1000" dirty="0"/>
          </a:p>
          <a:p>
            <a:pPr algn="l" rtl="0" eaLnBrk="0">
              <a:lnSpc>
                <a:spcPct val="105000"/>
              </a:lnSpc>
            </a:pPr>
            <a:endParaRPr lang="en-US" altLang="en-US" sz="1000" dirty="0"/>
          </a:p>
          <a:p>
            <a:pPr algn="l" rtl="0" eaLnBrk="0">
              <a:lnSpc>
                <a:spcPct val="105000"/>
              </a:lnSpc>
            </a:pPr>
            <a:endParaRPr lang="en-US" altLang="en-US" sz="1000" dirty="0"/>
          </a:p>
          <a:p>
            <a:pPr algn="l" rtl="0" eaLnBrk="0">
              <a:lnSpc>
                <a:spcPct val="105000"/>
              </a:lnSpc>
            </a:pPr>
            <a:endParaRPr lang="en-US" altLang="en-US" sz="1000" dirty="0"/>
          </a:p>
          <a:p>
            <a:pPr algn="l" rtl="0" eaLnBrk="0">
              <a:lnSpc>
                <a:spcPct val="105000"/>
              </a:lnSpc>
            </a:pPr>
            <a:endParaRPr lang="en-US" altLang="en-US" sz="1000" dirty="0"/>
          </a:p>
          <a:p>
            <a:pPr algn="l" rtl="0" eaLnBrk="0">
              <a:lnSpc>
                <a:spcPct val="105000"/>
              </a:lnSpc>
            </a:pPr>
            <a:endParaRPr lang="en-US" altLang="en-US" sz="1000" dirty="0"/>
          </a:p>
          <a:p>
            <a:pPr algn="l" rtl="0" eaLnBrk="0">
              <a:lnSpc>
                <a:spcPct val="105000"/>
              </a:lnSpc>
            </a:pPr>
            <a:endParaRPr lang="en-US" altLang="en-US" sz="1000" dirty="0"/>
          </a:p>
          <a:p>
            <a:pPr algn="l" rtl="0" eaLnBrk="0">
              <a:lnSpc>
                <a:spcPct val="105000"/>
              </a:lnSpc>
            </a:pPr>
            <a:endParaRPr lang="en-US" altLang="en-US" sz="1000" dirty="0"/>
          </a:p>
          <a:p>
            <a:pPr algn="l" rtl="0" eaLnBrk="0">
              <a:lnSpc>
                <a:spcPct val="105000"/>
              </a:lnSpc>
            </a:pPr>
            <a:endParaRPr lang="en-US" altLang="en-US" sz="1000" dirty="0"/>
          </a:p>
          <a:p>
            <a:pPr algn="l" rtl="0" eaLnBrk="0">
              <a:lnSpc>
                <a:spcPct val="105000"/>
              </a:lnSpc>
            </a:pPr>
            <a:endParaRPr lang="en-US" altLang="en-US" sz="1000" dirty="0"/>
          </a:p>
          <a:p>
            <a:pPr marL="2996565" algn="l" rtl="0" eaLnBrk="0">
              <a:lnSpc>
                <a:spcPct val="92000"/>
              </a:lnSpc>
              <a:spcBef>
                <a:spcPts val="5"/>
              </a:spcBef>
            </a:pPr>
            <a:r>
              <a:rPr sz="5400" b="1" kern="0" spc="920" dirty="0">
                <a:solidFill>
                  <a:srgbClr val="FFFFFF">
                    <a:alpha val="100000"/>
                  </a:srgbClr>
                </a:solidFill>
                <a:latin typeface="微软雅黑" panose="020B0503020204020204" charset="-122"/>
                <a:ea typeface="微软雅黑" panose="020B0503020204020204" charset="-122"/>
                <a:cs typeface="微软雅黑" panose="020B0503020204020204" charset="-122"/>
              </a:rPr>
              <a:t>谢谢聆听</a:t>
            </a:r>
            <a:r>
              <a:rPr sz="54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r>
              <a:rPr sz="5400" b="1" kern="0" spc="920" dirty="0">
                <a:solidFill>
                  <a:srgbClr val="FFFFFF">
                    <a:alpha val="100000"/>
                  </a:srgbClr>
                </a:solidFill>
                <a:latin typeface="微软雅黑" panose="020B0503020204020204" charset="-122"/>
                <a:ea typeface="微软雅黑" panose="020B0503020204020204" charset="-122"/>
                <a:cs typeface="微软雅黑" panose="020B0503020204020204" charset="-122"/>
              </a:rPr>
              <a:t>！</a:t>
            </a:r>
            <a:endParaRPr lang="en-US" altLang="en-US" sz="5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8"/>
          <p:cNvSpPr/>
          <p:nvPr/>
        </p:nvSpPr>
        <p:spPr>
          <a:xfrm>
            <a:off x="644652" y="2397252"/>
            <a:ext cx="6478904" cy="3375659"/>
          </a:xfrm>
          <a:prstGeom prst="rect">
            <a:avLst/>
          </a:prstGeom>
          <a:solidFill>
            <a:srgbClr val="F2F2F2"/>
          </a:solidFill>
        </p:spPr>
        <p:txBody>
          <a:bodyPr vert="horz" wrap="square" lIns="0" tIns="0" rIns="0" bIns="0"/>
          <a:lstStyle/>
          <a:p>
            <a:pPr algn="l" rtl="0" eaLnBrk="0">
              <a:lnSpc>
                <a:spcPct val="197000"/>
              </a:lnSpc>
            </a:pPr>
            <a:endParaRPr lang="en-US" altLang="en-US" sz="100" dirty="0"/>
          </a:p>
          <a:p>
            <a:pPr marL="3810" algn="l" rtl="0" eaLnBrk="0">
              <a:lnSpc>
                <a:spcPct val="92000"/>
              </a:lnSpc>
              <a:spcBef>
                <a:spcPts val="0"/>
              </a:spcBef>
            </a:pPr>
            <a:r>
              <a:rPr sz="23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根据您目前的岗位，</a:t>
            </a:r>
            <a:r>
              <a:rPr sz="2300" b="1" kern="0" spc="-5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请扣相应的数字</a:t>
            </a:r>
            <a:endParaRPr lang="en-US" altLang="en-US" sz="2300" dirty="0"/>
          </a:p>
          <a:p>
            <a:pPr algn="l" rtl="0" eaLnBrk="0">
              <a:lnSpc>
                <a:spcPct val="111000"/>
              </a:lnSpc>
            </a:pPr>
            <a:endParaRPr lang="en-US" altLang="en-US" sz="1000" dirty="0"/>
          </a:p>
          <a:p>
            <a:pPr algn="l" rtl="0" eaLnBrk="0">
              <a:lnSpc>
                <a:spcPct val="112000"/>
              </a:lnSpc>
            </a:pPr>
            <a:endParaRPr lang="en-US" altLang="en-US" sz="1000" dirty="0"/>
          </a:p>
          <a:p>
            <a:pPr marL="27305" algn="l" rtl="0" eaLnBrk="0">
              <a:lnSpc>
                <a:spcPct val="94000"/>
              </a:lnSpc>
              <a:spcBef>
                <a:spcPts val="580"/>
              </a:spcBef>
            </a:pPr>
            <a:r>
              <a:rPr sz="1900" b="1" kern="0" spc="40" dirty="0">
                <a:solidFill>
                  <a:srgbClr val="000000">
                    <a:alpha val="100000"/>
                  </a:srgbClr>
                </a:solidFill>
                <a:latin typeface="Arial" panose="020B0604020202020204"/>
                <a:ea typeface="Arial" panose="020B0604020202020204"/>
                <a:cs typeface="Arial" panose="020B0604020202020204"/>
              </a:rPr>
              <a:t>1. </a:t>
            </a:r>
            <a:r>
              <a:rPr sz="19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化工工艺部门</a:t>
            </a:r>
            <a:endParaRPr lang="en-US" altLang="en-US" sz="1900" dirty="0"/>
          </a:p>
          <a:p>
            <a:pPr algn="l" rtl="0" eaLnBrk="0">
              <a:lnSpc>
                <a:spcPct val="160000"/>
              </a:lnSpc>
            </a:pPr>
            <a:endParaRPr lang="en-US" altLang="en-US" sz="1000" dirty="0"/>
          </a:p>
          <a:p>
            <a:pPr marL="6985" algn="l" rtl="0" eaLnBrk="0">
              <a:lnSpc>
                <a:spcPct val="97000"/>
              </a:lnSpc>
              <a:spcBef>
                <a:spcPts val="580"/>
              </a:spcBef>
            </a:pPr>
            <a:r>
              <a:rPr sz="1900" b="1" kern="0" spc="50" dirty="0">
                <a:solidFill>
                  <a:srgbClr val="000000">
                    <a:alpha val="100000"/>
                  </a:srgbClr>
                </a:solidFill>
                <a:latin typeface="Arial" panose="020B0604020202020204"/>
                <a:ea typeface="Arial" panose="020B0604020202020204"/>
                <a:cs typeface="Arial" panose="020B0604020202020204"/>
              </a:rPr>
              <a:t>2. </a:t>
            </a:r>
            <a:r>
              <a:rPr sz="19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设备管理部门：</a:t>
            </a:r>
            <a:r>
              <a:rPr sz="1900" b="1" kern="0" spc="-3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9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电</a:t>
            </a:r>
            <a:r>
              <a:rPr sz="19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器</a:t>
            </a:r>
            <a:r>
              <a:rPr sz="1900" b="1" kern="0" spc="40" dirty="0">
                <a:solidFill>
                  <a:srgbClr val="000000">
                    <a:alpha val="100000"/>
                  </a:srgbClr>
                </a:solidFill>
                <a:latin typeface="Arial" panose="020B0604020202020204"/>
                <a:ea typeface="Arial" panose="020B0604020202020204"/>
                <a:cs typeface="Arial" panose="020B0604020202020204"/>
              </a:rPr>
              <a:t>/</a:t>
            </a:r>
            <a:r>
              <a:rPr sz="19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仪表</a:t>
            </a:r>
            <a:endParaRPr lang="en-US" altLang="en-US" sz="1900" dirty="0"/>
          </a:p>
          <a:p>
            <a:pPr marL="10160" algn="l" rtl="0" eaLnBrk="0">
              <a:lnSpc>
                <a:spcPts val="4595"/>
              </a:lnSpc>
            </a:pPr>
            <a:r>
              <a:rPr sz="1900" b="1" kern="0" spc="50" dirty="0">
                <a:solidFill>
                  <a:srgbClr val="000000">
                    <a:alpha val="100000"/>
                  </a:srgbClr>
                </a:solidFill>
                <a:latin typeface="Arial" panose="020B0604020202020204"/>
                <a:ea typeface="Arial" panose="020B0604020202020204"/>
                <a:cs typeface="Arial" panose="020B0604020202020204"/>
              </a:rPr>
              <a:t>3. </a:t>
            </a:r>
            <a:r>
              <a:rPr sz="19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安全环保</a:t>
            </a:r>
            <a:r>
              <a:rPr sz="1900" b="1"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900" b="1" kern="0" spc="0" dirty="0">
                <a:solidFill>
                  <a:srgbClr val="000000">
                    <a:alpha val="100000"/>
                  </a:srgbClr>
                </a:solidFill>
                <a:latin typeface="Arial" panose="020B0604020202020204"/>
                <a:ea typeface="Arial" panose="020B0604020202020204"/>
                <a:cs typeface="Arial" panose="020B0604020202020204"/>
              </a:rPr>
              <a:t>HSE</a:t>
            </a:r>
            <a:r>
              <a:rPr sz="1900" b="1" kern="0" spc="50" dirty="0">
                <a:solidFill>
                  <a:srgbClr val="000000">
                    <a:alpha val="100000"/>
                  </a:srgbClr>
                </a:solidFill>
                <a:latin typeface="Arial" panose="020B0604020202020204"/>
                <a:ea typeface="Arial" panose="020B0604020202020204"/>
                <a:cs typeface="Arial" panose="020B0604020202020204"/>
              </a:rPr>
              <a:t> </a:t>
            </a:r>
            <a:r>
              <a:rPr sz="19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部门</a:t>
            </a:r>
            <a:endParaRPr lang="en-US" altLang="en-US" sz="1900" dirty="0"/>
          </a:p>
          <a:p>
            <a:pPr algn="l" rtl="0" eaLnBrk="0">
              <a:lnSpc>
                <a:spcPct val="186000"/>
              </a:lnSpc>
            </a:pPr>
            <a:endParaRPr lang="en-US" altLang="en-US" sz="1000" dirty="0"/>
          </a:p>
          <a:p>
            <a:pPr algn="l" rtl="0" eaLnBrk="0">
              <a:lnSpc>
                <a:spcPct val="119000"/>
              </a:lnSpc>
            </a:pPr>
            <a:endParaRPr lang="en-US" altLang="en-US" sz="400" dirty="0"/>
          </a:p>
          <a:p>
            <a:pPr marL="3175" algn="l" rtl="0" eaLnBrk="0">
              <a:lnSpc>
                <a:spcPct val="94000"/>
              </a:lnSpc>
              <a:spcBef>
                <a:spcPts val="5"/>
              </a:spcBef>
            </a:pPr>
            <a:r>
              <a:rPr sz="1900" b="1" kern="0" spc="40" dirty="0">
                <a:solidFill>
                  <a:srgbClr val="000000">
                    <a:alpha val="100000"/>
                  </a:srgbClr>
                </a:solidFill>
                <a:latin typeface="Arial" panose="020B0604020202020204"/>
                <a:ea typeface="Arial" panose="020B0604020202020204"/>
                <a:cs typeface="Arial" panose="020B0604020202020204"/>
              </a:rPr>
              <a:t>4. </a:t>
            </a:r>
            <a:r>
              <a:rPr sz="19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生产 部门</a:t>
            </a:r>
            <a:endParaRPr lang="en-US" altLang="en-US" sz="1900" dirty="0"/>
          </a:p>
        </p:txBody>
      </p:sp>
      <p:sp>
        <p:nvSpPr>
          <p:cNvPr id="50" name="textbox 50"/>
          <p:cNvSpPr/>
          <p:nvPr/>
        </p:nvSpPr>
        <p:spPr>
          <a:xfrm>
            <a:off x="639370" y="1279536"/>
            <a:ext cx="688975" cy="388620"/>
          </a:xfrm>
          <a:prstGeom prst="rect">
            <a:avLst/>
          </a:prstGeom>
        </p:spPr>
        <p:txBody>
          <a:bodyPr vert="horz" wrap="square" lIns="0" tIns="0" rIns="0" bIns="0"/>
          <a:lstStyle/>
          <a:p>
            <a:pPr algn="l" rtl="0" eaLnBrk="0">
              <a:lnSpc>
                <a:spcPct val="74000"/>
              </a:lnSpc>
            </a:pPr>
            <a:endParaRPr lang="en-US" altLang="en-US" sz="100" dirty="0"/>
          </a:p>
          <a:p>
            <a:pPr marL="12700" algn="l" rtl="0" eaLnBrk="0">
              <a:lnSpc>
                <a:spcPct val="92000"/>
              </a:lnSpc>
            </a:pPr>
            <a:r>
              <a:rPr sz="2600" b="1" kern="0" spc="0" dirty="0">
                <a:solidFill>
                  <a:srgbClr val="1A4780">
                    <a:alpha val="100000"/>
                  </a:srgbClr>
                </a:solidFill>
                <a:latin typeface="微软雅黑" panose="020B0503020204020204" charset="-122"/>
                <a:ea typeface="微软雅黑" panose="020B0503020204020204" charset="-122"/>
                <a:cs typeface="微软雅黑" panose="020B0503020204020204" charset="-122"/>
              </a:rPr>
              <a:t>互动</a:t>
            </a:r>
            <a:endParaRPr lang="en-US" altLang="en-US" sz="2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table 52"/>
          <p:cNvGraphicFramePr>
            <a:graphicFrameLocks noGrp="1"/>
          </p:cNvGraphicFramePr>
          <p:nvPr/>
        </p:nvGraphicFramePr>
        <p:xfrm>
          <a:off x="4541519" y="2005584"/>
          <a:ext cx="5277484" cy="4521200"/>
        </p:xfrm>
        <a:graphic>
          <a:graphicData uri="http://schemas.openxmlformats.org/drawingml/2006/table">
            <a:tbl>
              <a:tblPr/>
              <a:tblGrid>
                <a:gridCol w="5277484"/>
              </a:tblGrid>
              <a:tr h="4514850">
                <a:tc>
                  <a:txBody>
                    <a:bodyPr/>
                    <a:lstStyle/>
                    <a:p>
                      <a:pPr algn="l" rtl="0" eaLnBrk="0">
                        <a:lnSpc>
                          <a:spcPct val="100000"/>
                        </a:lnSpc>
                      </a:pPr>
                      <a:endParaRPr lang="en-US" altLang="en-US" sz="1000" dirty="0"/>
                    </a:p>
                  </a:txBody>
                  <a:tcPr marL="0" marR="0" marT="0" marB="0" vert="horz">
                    <a:lnL w="6350" cap="flat" cmpd="sng" algn="ctr">
                      <a:solidFill>
                        <a:srgbClr val="1A4780"/>
                      </a:solidFill>
                      <a:prstDash val="solid"/>
                      <a:round/>
                      <a:headEnd type="none" w="med" len="med"/>
                      <a:tailEnd type="none" w="med" len="med"/>
                    </a:lnL>
                    <a:lnR w="6350" cap="flat" cmpd="sng" algn="ctr">
                      <a:solidFill>
                        <a:srgbClr val="1A4780"/>
                      </a:solidFill>
                      <a:prstDash val="solid"/>
                      <a:round/>
                      <a:headEnd type="none" w="med" len="med"/>
                      <a:tailEnd type="none" w="med" len="med"/>
                    </a:lnR>
                    <a:lnT w="6350" cap="flat" cmpd="sng" algn="ctr">
                      <a:solidFill>
                        <a:srgbClr val="1A4780"/>
                      </a:solidFill>
                      <a:prstDash val="solid"/>
                      <a:round/>
                      <a:headEnd type="none" w="med" len="med"/>
                      <a:tailEnd type="none" w="med" len="med"/>
                    </a:lnT>
                    <a:lnB w="6350" cap="flat" cmpd="sng" algn="ctr">
                      <a:solidFill>
                        <a:srgbClr val="1A4780"/>
                      </a:solidFill>
                      <a:prstDash val="solid"/>
                      <a:round/>
                      <a:headEnd type="none" w="med" len="med"/>
                      <a:tailEnd type="none" w="med" len="med"/>
                    </a:lnB>
                  </a:tcPr>
                </a:tc>
              </a:tr>
            </a:tbl>
          </a:graphicData>
        </a:graphic>
      </p:graphicFrame>
      <p:pic>
        <p:nvPicPr>
          <p:cNvPr id="54" name="picture 54"/>
          <p:cNvPicPr>
            <a:picLocks noChangeAspect="1"/>
          </p:cNvPicPr>
          <p:nvPr/>
        </p:nvPicPr>
        <p:blipFill>
          <a:blip r:embed="rId1"/>
          <a:stretch>
            <a:fillRect/>
          </a:stretch>
        </p:blipFill>
        <p:spPr>
          <a:xfrm rot="21600000">
            <a:off x="4573523" y="2037588"/>
            <a:ext cx="5213603" cy="4459223"/>
          </a:xfrm>
          <a:prstGeom prst="rect">
            <a:avLst/>
          </a:prstGeom>
        </p:spPr>
      </p:pic>
      <p:sp>
        <p:nvSpPr>
          <p:cNvPr id="56" name="textbox 56"/>
          <p:cNvSpPr/>
          <p:nvPr/>
        </p:nvSpPr>
        <p:spPr>
          <a:xfrm>
            <a:off x="167640" y="2037588"/>
            <a:ext cx="4232275" cy="2870200"/>
          </a:xfrm>
          <a:prstGeom prst="rect">
            <a:avLst/>
          </a:prstGeom>
          <a:solidFill>
            <a:srgbClr val="F2F2F2"/>
          </a:solidFill>
        </p:spPr>
        <p:txBody>
          <a:bodyPr vert="horz" wrap="square" lIns="0" tIns="0" rIns="0" bIns="0"/>
          <a:lstStyle/>
          <a:p>
            <a:pPr algn="l" rtl="0" eaLnBrk="0">
              <a:lnSpc>
                <a:spcPct val="126000"/>
              </a:lnSpc>
            </a:pPr>
            <a:endParaRPr lang="en-US" altLang="en-US" sz="300" dirty="0"/>
          </a:p>
          <a:p>
            <a:pPr marL="76835" indent="17780" algn="l" rtl="0" eaLnBrk="0">
              <a:lnSpc>
                <a:spcPct val="101000"/>
              </a:lnSpc>
              <a:spcBef>
                <a:spcPts val="5"/>
              </a:spcBef>
            </a:pP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由以上两个案例可以看出，可燃和有毒</a:t>
            </a:r>
            <a:r>
              <a:rPr sz="16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气体   </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检测报警系统管理缺失，</a:t>
            </a:r>
            <a:r>
              <a:rPr sz="1600" b="1" kern="0" spc="-3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易造成事故进一步  </a:t>
            </a:r>
            <a:r>
              <a:rPr sz="16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扩大。在过程安全保护层模型 （洋葱模型）</a:t>
            </a:r>
            <a:r>
              <a:rPr sz="16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中，气体报警就是其中重</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要的一环。</a:t>
            </a:r>
            <a:endParaRPr lang="en-US" altLang="en-US" sz="1600" dirty="0"/>
          </a:p>
          <a:p>
            <a:pPr algn="l" rtl="0" eaLnBrk="0">
              <a:lnSpc>
                <a:spcPct val="135000"/>
              </a:lnSpc>
            </a:pPr>
            <a:endParaRPr lang="en-US" altLang="en-US" sz="1000" dirty="0"/>
          </a:p>
          <a:p>
            <a:pPr algn="l" rtl="0" eaLnBrk="0">
              <a:lnSpc>
                <a:spcPct val="101000"/>
              </a:lnSpc>
            </a:pPr>
            <a:endParaRPr lang="en-US" altLang="en-US" sz="400" dirty="0"/>
          </a:p>
          <a:p>
            <a:pPr marL="75565" indent="-635" algn="l" rtl="0" eaLnBrk="0">
              <a:lnSpc>
                <a:spcPct val="102000"/>
              </a:lnSpc>
              <a:spcBef>
                <a:spcPts val="5"/>
              </a:spcBef>
            </a:pP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特别是事故初期，报警系</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统响应后，第一时   </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间采取科学的方法处置，</a:t>
            </a:r>
            <a:r>
              <a:rPr sz="1600" b="1" kern="0" spc="-3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能够最大程度降低   </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事故的伤亡，</a:t>
            </a:r>
            <a:r>
              <a:rPr sz="1600" b="1" kern="0" spc="-3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甚至防止事故发生。大部分企 </a:t>
            </a:r>
            <a:r>
              <a:rPr sz="16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业报警系统或多或少存</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在问题，暴露出了企   </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业人员不掌握《石油化</a:t>
            </a:r>
            <a:r>
              <a:rPr sz="16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工可燃气体和有毒气   </a:t>
            </a:r>
            <a:r>
              <a:rPr sz="16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体检测报警设计标准》等规范要求</a:t>
            </a:r>
            <a:endParaRPr lang="en-US" altLang="en-US" sz="1600" dirty="0"/>
          </a:p>
        </p:txBody>
      </p:sp>
      <p:sp>
        <p:nvSpPr>
          <p:cNvPr id="58" name="path"/>
          <p:cNvSpPr/>
          <p:nvPr/>
        </p:nvSpPr>
        <p:spPr>
          <a:xfrm>
            <a:off x="5023103" y="2609088"/>
            <a:ext cx="3415284" cy="565404"/>
          </a:xfrm>
          <a:custGeom>
            <a:avLst/>
            <a:gdLst/>
            <a:ahLst/>
            <a:cxnLst/>
            <a:rect l="0" t="0" r="0" b="0"/>
            <a:pathLst>
              <a:path w="5378" h="890">
                <a:moveTo>
                  <a:pt x="3103" y="60"/>
                </a:moveTo>
                <a:lnTo>
                  <a:pt x="3093" y="60"/>
                </a:lnTo>
                <a:lnTo>
                  <a:pt x="3086" y="60"/>
                </a:lnTo>
                <a:lnTo>
                  <a:pt x="3076" y="60"/>
                </a:lnTo>
                <a:lnTo>
                  <a:pt x="3052" y="50"/>
                </a:lnTo>
                <a:lnTo>
                  <a:pt x="3028" y="43"/>
                </a:lnTo>
                <a:lnTo>
                  <a:pt x="3004" y="43"/>
                </a:lnTo>
                <a:lnTo>
                  <a:pt x="2995" y="43"/>
                </a:lnTo>
                <a:lnTo>
                  <a:pt x="2964" y="43"/>
                </a:lnTo>
                <a:lnTo>
                  <a:pt x="2940" y="43"/>
                </a:lnTo>
                <a:lnTo>
                  <a:pt x="2896" y="67"/>
                </a:lnTo>
                <a:lnTo>
                  <a:pt x="2872" y="76"/>
                </a:lnTo>
                <a:lnTo>
                  <a:pt x="2832" y="107"/>
                </a:lnTo>
                <a:lnTo>
                  <a:pt x="2791" y="134"/>
                </a:lnTo>
                <a:lnTo>
                  <a:pt x="2760" y="158"/>
                </a:lnTo>
                <a:lnTo>
                  <a:pt x="2733" y="175"/>
                </a:lnTo>
                <a:lnTo>
                  <a:pt x="2709" y="199"/>
                </a:lnTo>
                <a:lnTo>
                  <a:pt x="2678" y="232"/>
                </a:lnTo>
                <a:lnTo>
                  <a:pt x="2661" y="247"/>
                </a:lnTo>
                <a:lnTo>
                  <a:pt x="2611" y="287"/>
                </a:lnTo>
                <a:lnTo>
                  <a:pt x="2587" y="328"/>
                </a:lnTo>
                <a:lnTo>
                  <a:pt x="2553" y="355"/>
                </a:lnTo>
                <a:lnTo>
                  <a:pt x="2529" y="386"/>
                </a:lnTo>
                <a:lnTo>
                  <a:pt x="2505" y="427"/>
                </a:lnTo>
                <a:lnTo>
                  <a:pt x="2481" y="460"/>
                </a:lnTo>
                <a:lnTo>
                  <a:pt x="2457" y="492"/>
                </a:lnTo>
                <a:lnTo>
                  <a:pt x="2431" y="535"/>
                </a:lnTo>
                <a:lnTo>
                  <a:pt x="2390" y="590"/>
                </a:lnTo>
                <a:lnTo>
                  <a:pt x="2383" y="624"/>
                </a:lnTo>
                <a:lnTo>
                  <a:pt x="2366" y="655"/>
                </a:lnTo>
                <a:lnTo>
                  <a:pt x="2349" y="672"/>
                </a:lnTo>
                <a:lnTo>
                  <a:pt x="2349" y="688"/>
                </a:lnTo>
                <a:lnTo>
                  <a:pt x="2342" y="712"/>
                </a:lnTo>
                <a:lnTo>
                  <a:pt x="2332" y="739"/>
                </a:lnTo>
                <a:lnTo>
                  <a:pt x="2332" y="746"/>
                </a:lnTo>
                <a:lnTo>
                  <a:pt x="2325" y="763"/>
                </a:lnTo>
                <a:lnTo>
                  <a:pt x="2325" y="770"/>
                </a:lnTo>
                <a:lnTo>
                  <a:pt x="2325" y="780"/>
                </a:lnTo>
                <a:lnTo>
                  <a:pt x="2325" y="787"/>
                </a:lnTo>
                <a:lnTo>
                  <a:pt x="2325" y="794"/>
                </a:lnTo>
                <a:lnTo>
                  <a:pt x="2325" y="804"/>
                </a:lnTo>
                <a:lnTo>
                  <a:pt x="2332" y="811"/>
                </a:lnTo>
                <a:lnTo>
                  <a:pt x="2342" y="820"/>
                </a:lnTo>
                <a:lnTo>
                  <a:pt x="2342" y="827"/>
                </a:lnTo>
                <a:lnTo>
                  <a:pt x="2359" y="827"/>
                </a:lnTo>
                <a:lnTo>
                  <a:pt x="2366" y="827"/>
                </a:lnTo>
                <a:lnTo>
                  <a:pt x="2383" y="835"/>
                </a:lnTo>
                <a:lnTo>
                  <a:pt x="2407" y="844"/>
                </a:lnTo>
                <a:lnTo>
                  <a:pt x="2440" y="844"/>
                </a:lnTo>
                <a:lnTo>
                  <a:pt x="2472" y="844"/>
                </a:lnTo>
                <a:lnTo>
                  <a:pt x="2505" y="844"/>
                </a:lnTo>
                <a:lnTo>
                  <a:pt x="2546" y="844"/>
                </a:lnTo>
                <a:lnTo>
                  <a:pt x="2580" y="844"/>
                </a:lnTo>
                <a:lnTo>
                  <a:pt x="2611" y="844"/>
                </a:lnTo>
                <a:lnTo>
                  <a:pt x="2668" y="844"/>
                </a:lnTo>
                <a:lnTo>
                  <a:pt x="2733" y="844"/>
                </a:lnTo>
                <a:lnTo>
                  <a:pt x="2791" y="835"/>
                </a:lnTo>
                <a:lnTo>
                  <a:pt x="2856" y="827"/>
                </a:lnTo>
                <a:lnTo>
                  <a:pt x="2930" y="820"/>
                </a:lnTo>
                <a:lnTo>
                  <a:pt x="2988" y="804"/>
                </a:lnTo>
                <a:lnTo>
                  <a:pt x="3036" y="794"/>
                </a:lnTo>
                <a:lnTo>
                  <a:pt x="3103" y="780"/>
                </a:lnTo>
                <a:lnTo>
                  <a:pt x="3158" y="770"/>
                </a:lnTo>
                <a:lnTo>
                  <a:pt x="3199" y="763"/>
                </a:lnTo>
                <a:lnTo>
                  <a:pt x="3256" y="746"/>
                </a:lnTo>
                <a:lnTo>
                  <a:pt x="3314" y="739"/>
                </a:lnTo>
                <a:lnTo>
                  <a:pt x="3348" y="729"/>
                </a:lnTo>
                <a:lnTo>
                  <a:pt x="3379" y="729"/>
                </a:lnTo>
                <a:lnTo>
                  <a:pt x="3429" y="722"/>
                </a:lnTo>
                <a:lnTo>
                  <a:pt x="3470" y="722"/>
                </a:lnTo>
                <a:lnTo>
                  <a:pt x="3544" y="722"/>
                </a:lnTo>
                <a:lnTo>
                  <a:pt x="3592" y="722"/>
                </a:lnTo>
                <a:lnTo>
                  <a:pt x="3633" y="722"/>
                </a:lnTo>
                <a:lnTo>
                  <a:pt x="3691" y="722"/>
                </a:lnTo>
                <a:lnTo>
                  <a:pt x="3739" y="722"/>
                </a:lnTo>
                <a:lnTo>
                  <a:pt x="3789" y="722"/>
                </a:lnTo>
                <a:lnTo>
                  <a:pt x="3861" y="729"/>
                </a:lnTo>
                <a:lnTo>
                  <a:pt x="3936" y="739"/>
                </a:lnTo>
                <a:lnTo>
                  <a:pt x="4008" y="746"/>
                </a:lnTo>
                <a:lnTo>
                  <a:pt x="4164" y="763"/>
                </a:lnTo>
                <a:lnTo>
                  <a:pt x="4279" y="763"/>
                </a:lnTo>
                <a:lnTo>
                  <a:pt x="4394" y="770"/>
                </a:lnTo>
                <a:lnTo>
                  <a:pt x="4516" y="770"/>
                </a:lnTo>
                <a:lnTo>
                  <a:pt x="4632" y="780"/>
                </a:lnTo>
                <a:lnTo>
                  <a:pt x="4761" y="780"/>
                </a:lnTo>
                <a:lnTo>
                  <a:pt x="4850" y="787"/>
                </a:lnTo>
                <a:lnTo>
                  <a:pt x="4908" y="787"/>
                </a:lnTo>
                <a:lnTo>
                  <a:pt x="4948" y="787"/>
                </a:lnTo>
                <a:lnTo>
                  <a:pt x="5047" y="787"/>
                </a:lnTo>
                <a:lnTo>
                  <a:pt x="5088" y="794"/>
                </a:lnTo>
                <a:lnTo>
                  <a:pt x="5169" y="794"/>
                </a:lnTo>
                <a:lnTo>
                  <a:pt x="5220" y="794"/>
                </a:lnTo>
                <a:lnTo>
                  <a:pt x="5251" y="804"/>
                </a:lnTo>
                <a:lnTo>
                  <a:pt x="5299" y="804"/>
                </a:lnTo>
                <a:lnTo>
                  <a:pt x="5325" y="804"/>
                </a:lnTo>
                <a:lnTo>
                  <a:pt x="5342" y="804"/>
                </a:lnTo>
                <a:lnTo>
                  <a:pt x="5349" y="804"/>
                </a:lnTo>
                <a:lnTo>
                  <a:pt x="5356" y="804"/>
                </a:lnTo>
                <a:lnTo>
                  <a:pt x="5366" y="804"/>
                </a:lnTo>
                <a:lnTo>
                  <a:pt x="5366" y="787"/>
                </a:lnTo>
                <a:lnTo>
                  <a:pt x="5366" y="780"/>
                </a:lnTo>
                <a:lnTo>
                  <a:pt x="5366" y="739"/>
                </a:lnTo>
                <a:lnTo>
                  <a:pt x="5366" y="698"/>
                </a:lnTo>
                <a:lnTo>
                  <a:pt x="5366" y="672"/>
                </a:lnTo>
                <a:lnTo>
                  <a:pt x="5349" y="633"/>
                </a:lnTo>
                <a:lnTo>
                  <a:pt x="5325" y="583"/>
                </a:lnTo>
                <a:lnTo>
                  <a:pt x="5308" y="542"/>
                </a:lnTo>
                <a:lnTo>
                  <a:pt x="5284" y="518"/>
                </a:lnTo>
                <a:lnTo>
                  <a:pt x="5251" y="484"/>
                </a:lnTo>
                <a:lnTo>
                  <a:pt x="5236" y="467"/>
                </a:lnTo>
                <a:lnTo>
                  <a:pt x="5193" y="436"/>
                </a:lnTo>
                <a:lnTo>
                  <a:pt x="5152" y="427"/>
                </a:lnTo>
                <a:lnTo>
                  <a:pt x="5121" y="412"/>
                </a:lnTo>
                <a:lnTo>
                  <a:pt x="5054" y="386"/>
                </a:lnTo>
                <a:lnTo>
                  <a:pt x="4999" y="369"/>
                </a:lnTo>
                <a:lnTo>
                  <a:pt x="4934" y="345"/>
                </a:lnTo>
                <a:lnTo>
                  <a:pt x="4860" y="321"/>
                </a:lnTo>
                <a:lnTo>
                  <a:pt x="4720" y="280"/>
                </a:lnTo>
                <a:lnTo>
                  <a:pt x="4656" y="256"/>
                </a:lnTo>
                <a:lnTo>
                  <a:pt x="4598" y="240"/>
                </a:lnTo>
                <a:lnTo>
                  <a:pt x="4533" y="232"/>
                </a:lnTo>
                <a:lnTo>
                  <a:pt x="4466" y="215"/>
                </a:lnTo>
                <a:lnTo>
                  <a:pt x="4394" y="189"/>
                </a:lnTo>
                <a:lnTo>
                  <a:pt x="4344" y="182"/>
                </a:lnTo>
                <a:lnTo>
                  <a:pt x="4262" y="158"/>
                </a:lnTo>
                <a:lnTo>
                  <a:pt x="4204" y="141"/>
                </a:lnTo>
                <a:lnTo>
                  <a:pt x="4164" y="124"/>
                </a:lnTo>
                <a:lnTo>
                  <a:pt x="4099" y="107"/>
                </a:lnTo>
                <a:lnTo>
                  <a:pt x="4048" y="100"/>
                </a:lnTo>
                <a:lnTo>
                  <a:pt x="3960" y="76"/>
                </a:lnTo>
                <a:lnTo>
                  <a:pt x="3909" y="67"/>
                </a:lnTo>
                <a:lnTo>
                  <a:pt x="3854" y="60"/>
                </a:lnTo>
                <a:lnTo>
                  <a:pt x="3820" y="50"/>
                </a:lnTo>
                <a:lnTo>
                  <a:pt x="3789" y="50"/>
                </a:lnTo>
                <a:lnTo>
                  <a:pt x="3746" y="43"/>
                </a:lnTo>
                <a:lnTo>
                  <a:pt x="3715" y="43"/>
                </a:lnTo>
                <a:lnTo>
                  <a:pt x="3650" y="35"/>
                </a:lnTo>
                <a:lnTo>
                  <a:pt x="3624" y="35"/>
                </a:lnTo>
                <a:lnTo>
                  <a:pt x="3576" y="35"/>
                </a:lnTo>
                <a:lnTo>
                  <a:pt x="3535" y="28"/>
                </a:lnTo>
                <a:lnTo>
                  <a:pt x="3494" y="28"/>
                </a:lnTo>
                <a:lnTo>
                  <a:pt x="3444" y="28"/>
                </a:lnTo>
                <a:lnTo>
                  <a:pt x="3403" y="19"/>
                </a:lnTo>
                <a:lnTo>
                  <a:pt x="3348" y="19"/>
                </a:lnTo>
                <a:lnTo>
                  <a:pt x="3324" y="19"/>
                </a:lnTo>
                <a:lnTo>
                  <a:pt x="3283" y="19"/>
                </a:lnTo>
                <a:lnTo>
                  <a:pt x="3242" y="19"/>
                </a:lnTo>
                <a:lnTo>
                  <a:pt x="3208" y="12"/>
                </a:lnTo>
                <a:lnTo>
                  <a:pt x="3175" y="12"/>
                </a:lnTo>
                <a:lnTo>
                  <a:pt x="3127" y="12"/>
                </a:lnTo>
                <a:lnTo>
                  <a:pt x="3103" y="12"/>
                </a:lnTo>
                <a:lnTo>
                  <a:pt x="3062" y="12"/>
                </a:lnTo>
                <a:lnTo>
                  <a:pt x="3045" y="12"/>
                </a:lnTo>
                <a:lnTo>
                  <a:pt x="3028" y="12"/>
                </a:lnTo>
                <a:lnTo>
                  <a:pt x="3004" y="12"/>
                </a:lnTo>
                <a:lnTo>
                  <a:pt x="2995" y="19"/>
                </a:lnTo>
                <a:lnTo>
                  <a:pt x="2988" y="19"/>
                </a:lnTo>
                <a:lnTo>
                  <a:pt x="2971" y="19"/>
                </a:lnTo>
                <a:lnTo>
                  <a:pt x="2964" y="28"/>
                </a:lnTo>
                <a:lnTo>
                  <a:pt x="2940" y="35"/>
                </a:lnTo>
                <a:lnTo>
                  <a:pt x="2923" y="35"/>
                </a:lnTo>
                <a:lnTo>
                  <a:pt x="2906" y="43"/>
                </a:lnTo>
                <a:lnTo>
                  <a:pt x="2896" y="43"/>
                </a:lnTo>
                <a:lnTo>
                  <a:pt x="2896" y="50"/>
                </a:lnTo>
                <a:lnTo>
                  <a:pt x="2889" y="60"/>
                </a:lnTo>
                <a:lnTo>
                  <a:pt x="2882" y="60"/>
                </a:lnTo>
                <a:moveTo>
                  <a:pt x="12" y="215"/>
                </a:moveTo>
                <a:lnTo>
                  <a:pt x="45" y="215"/>
                </a:lnTo>
                <a:lnTo>
                  <a:pt x="86" y="215"/>
                </a:lnTo>
                <a:lnTo>
                  <a:pt x="110" y="223"/>
                </a:lnTo>
                <a:lnTo>
                  <a:pt x="184" y="232"/>
                </a:lnTo>
                <a:lnTo>
                  <a:pt x="314" y="256"/>
                </a:lnTo>
                <a:lnTo>
                  <a:pt x="518" y="314"/>
                </a:lnTo>
                <a:lnTo>
                  <a:pt x="674" y="345"/>
                </a:lnTo>
                <a:lnTo>
                  <a:pt x="902" y="403"/>
                </a:lnTo>
                <a:lnTo>
                  <a:pt x="1190" y="467"/>
                </a:lnTo>
                <a:lnTo>
                  <a:pt x="1214" y="477"/>
                </a:lnTo>
                <a:lnTo>
                  <a:pt x="1303" y="484"/>
                </a:lnTo>
                <a:lnTo>
                  <a:pt x="1435" y="525"/>
                </a:lnTo>
                <a:lnTo>
                  <a:pt x="1557" y="542"/>
                </a:lnTo>
                <a:lnTo>
                  <a:pt x="1663" y="566"/>
                </a:lnTo>
                <a:lnTo>
                  <a:pt x="1744" y="583"/>
                </a:lnTo>
                <a:lnTo>
                  <a:pt x="1802" y="590"/>
                </a:lnTo>
                <a:lnTo>
                  <a:pt x="1843" y="600"/>
                </a:lnTo>
                <a:lnTo>
                  <a:pt x="1934" y="607"/>
                </a:lnTo>
                <a:lnTo>
                  <a:pt x="2013" y="616"/>
                </a:lnTo>
                <a:lnTo>
                  <a:pt x="2071" y="623"/>
                </a:lnTo>
                <a:lnTo>
                  <a:pt x="2104" y="623"/>
                </a:lnTo>
                <a:lnTo>
                  <a:pt x="2121" y="623"/>
                </a:lnTo>
                <a:lnTo>
                  <a:pt x="2128" y="623"/>
                </a:lnTo>
                <a:lnTo>
                  <a:pt x="2138" y="623"/>
                </a:lnTo>
                <a:lnTo>
                  <a:pt x="2145" y="623"/>
                </a:lnTo>
                <a:moveTo>
                  <a:pt x="76" y="698"/>
                </a:moveTo>
                <a:lnTo>
                  <a:pt x="76" y="688"/>
                </a:lnTo>
                <a:lnTo>
                  <a:pt x="86" y="681"/>
                </a:lnTo>
                <a:lnTo>
                  <a:pt x="110" y="664"/>
                </a:lnTo>
                <a:lnTo>
                  <a:pt x="127" y="655"/>
                </a:lnTo>
                <a:lnTo>
                  <a:pt x="256" y="633"/>
                </a:lnTo>
                <a:lnTo>
                  <a:pt x="388" y="633"/>
                </a:lnTo>
                <a:lnTo>
                  <a:pt x="609" y="633"/>
                </a:lnTo>
                <a:lnTo>
                  <a:pt x="813" y="633"/>
                </a:lnTo>
                <a:lnTo>
                  <a:pt x="1017" y="647"/>
                </a:lnTo>
                <a:lnTo>
                  <a:pt x="1214" y="664"/>
                </a:lnTo>
                <a:lnTo>
                  <a:pt x="1353" y="671"/>
                </a:lnTo>
                <a:lnTo>
                  <a:pt x="1466" y="698"/>
                </a:lnTo>
                <a:lnTo>
                  <a:pt x="1557" y="698"/>
                </a:lnTo>
                <a:lnTo>
                  <a:pt x="1646" y="705"/>
                </a:lnTo>
                <a:lnTo>
                  <a:pt x="1778" y="712"/>
                </a:lnTo>
                <a:lnTo>
                  <a:pt x="1819" y="712"/>
                </a:lnTo>
                <a:lnTo>
                  <a:pt x="1884" y="722"/>
                </a:lnTo>
                <a:lnTo>
                  <a:pt x="1924" y="722"/>
                </a:lnTo>
                <a:lnTo>
                  <a:pt x="1948" y="722"/>
                </a:lnTo>
                <a:lnTo>
                  <a:pt x="1958" y="722"/>
                </a:lnTo>
                <a:lnTo>
                  <a:pt x="1982" y="722"/>
                </a:lnTo>
                <a:lnTo>
                  <a:pt x="1999" y="722"/>
                </a:lnTo>
                <a:lnTo>
                  <a:pt x="2023" y="722"/>
                </a:lnTo>
                <a:lnTo>
                  <a:pt x="2030" y="729"/>
                </a:lnTo>
                <a:lnTo>
                  <a:pt x="2047" y="729"/>
                </a:lnTo>
                <a:lnTo>
                  <a:pt x="2054" y="729"/>
                </a:lnTo>
                <a:moveTo>
                  <a:pt x="1982" y="477"/>
                </a:moveTo>
                <a:lnTo>
                  <a:pt x="1992" y="477"/>
                </a:lnTo>
                <a:lnTo>
                  <a:pt x="2006" y="484"/>
                </a:lnTo>
                <a:lnTo>
                  <a:pt x="2023" y="492"/>
                </a:lnTo>
                <a:lnTo>
                  <a:pt x="2064" y="525"/>
                </a:lnTo>
                <a:lnTo>
                  <a:pt x="2138" y="583"/>
                </a:lnTo>
                <a:lnTo>
                  <a:pt x="2162" y="600"/>
                </a:lnTo>
                <a:lnTo>
                  <a:pt x="2193" y="616"/>
                </a:lnTo>
                <a:lnTo>
                  <a:pt x="2210" y="624"/>
                </a:lnTo>
                <a:lnTo>
                  <a:pt x="2220" y="633"/>
                </a:lnTo>
                <a:lnTo>
                  <a:pt x="2220" y="640"/>
                </a:lnTo>
                <a:lnTo>
                  <a:pt x="2227" y="640"/>
                </a:lnTo>
                <a:lnTo>
                  <a:pt x="2227" y="647"/>
                </a:lnTo>
                <a:lnTo>
                  <a:pt x="2210" y="655"/>
                </a:lnTo>
                <a:lnTo>
                  <a:pt x="2203" y="664"/>
                </a:lnTo>
                <a:lnTo>
                  <a:pt x="2193" y="664"/>
                </a:lnTo>
                <a:lnTo>
                  <a:pt x="2162" y="681"/>
                </a:lnTo>
                <a:lnTo>
                  <a:pt x="2121" y="705"/>
                </a:lnTo>
                <a:lnTo>
                  <a:pt x="2071" y="729"/>
                </a:lnTo>
                <a:lnTo>
                  <a:pt x="2013" y="763"/>
                </a:lnTo>
                <a:lnTo>
                  <a:pt x="1992" y="770"/>
                </a:lnTo>
                <a:lnTo>
                  <a:pt x="1908" y="811"/>
                </a:lnTo>
                <a:lnTo>
                  <a:pt x="1850" y="835"/>
                </a:lnTo>
                <a:lnTo>
                  <a:pt x="1826" y="861"/>
                </a:lnTo>
                <a:lnTo>
                  <a:pt x="1802" y="868"/>
                </a:lnTo>
                <a:lnTo>
                  <a:pt x="1792" y="868"/>
                </a:lnTo>
                <a:lnTo>
                  <a:pt x="1792" y="878"/>
                </a:lnTo>
              </a:path>
            </a:pathLst>
          </a:custGeom>
          <a:noFill/>
          <a:ln w="15240" cap="rnd">
            <a:solidFill>
              <a:srgbClr val="FF0000">
                <a:alpha val="100000"/>
              </a:srgbClr>
            </a:solidFill>
            <a:prstDash val="solid"/>
            <a:round/>
          </a:ln>
        </p:spPr>
        <p:txBody>
          <a:bodyPr rtlCol="0"/>
          <a:lstStyle/>
          <a:p>
            <a:pPr algn="ctr"/>
            <a:endParaRPr lang="zh-CN" altLang="en-US"/>
          </a:p>
        </p:txBody>
      </p:sp>
      <p:sp>
        <p:nvSpPr>
          <p:cNvPr id="60" name="textbox 60"/>
          <p:cNvSpPr/>
          <p:nvPr/>
        </p:nvSpPr>
        <p:spPr>
          <a:xfrm>
            <a:off x="160232" y="1442288"/>
            <a:ext cx="578484" cy="325754"/>
          </a:xfrm>
          <a:prstGeom prst="rect">
            <a:avLst/>
          </a:prstGeom>
        </p:spPr>
        <p:txBody>
          <a:bodyPr vert="horz" wrap="square" lIns="0" tIns="0" rIns="0" bIns="0"/>
          <a:lstStyle/>
          <a:p>
            <a:pPr algn="l" rtl="0" eaLnBrk="0">
              <a:lnSpc>
                <a:spcPct val="80000"/>
              </a:lnSpc>
            </a:pPr>
            <a:endParaRPr lang="en-US" altLang="en-US" sz="100" dirty="0"/>
          </a:p>
          <a:p>
            <a:pPr marL="12700" algn="l" rtl="0" eaLnBrk="0">
              <a:lnSpc>
                <a:spcPct val="94000"/>
              </a:lnSpc>
            </a:pPr>
            <a:r>
              <a:rPr sz="2100" b="1" kern="0" spc="70" dirty="0">
                <a:solidFill>
                  <a:srgbClr val="1A4780">
                    <a:alpha val="100000"/>
                  </a:srgbClr>
                </a:solidFill>
                <a:latin typeface="微软雅黑" panose="020B0503020204020204" charset="-122"/>
                <a:ea typeface="微软雅黑" panose="020B0503020204020204" charset="-122"/>
                <a:cs typeface="微软雅黑" panose="020B0503020204020204" charset="-122"/>
              </a:rPr>
              <a:t>背景</a:t>
            </a:r>
            <a:endParaRPr lang="en-US" altLang="en-US" sz="2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table 62"/>
          <p:cNvGraphicFramePr>
            <a:graphicFrameLocks noGrp="1"/>
          </p:cNvGraphicFramePr>
          <p:nvPr/>
        </p:nvGraphicFramePr>
        <p:xfrm>
          <a:off x="238506" y="1878329"/>
          <a:ext cx="5394959" cy="3959225"/>
        </p:xfrm>
        <a:graphic>
          <a:graphicData uri="http://schemas.openxmlformats.org/drawingml/2006/table">
            <a:tbl>
              <a:tblPr/>
              <a:tblGrid>
                <a:gridCol w="5394959"/>
              </a:tblGrid>
              <a:tr h="3937000">
                <a:tc>
                  <a:txBody>
                    <a:bodyPr/>
                    <a:lstStyle/>
                    <a:p>
                      <a:pPr algn="l" rtl="0" eaLnBrk="0">
                        <a:lnSpc>
                          <a:spcPct val="100000"/>
                        </a:lnSpc>
                      </a:pPr>
                      <a:endParaRPr lang="en-US" altLang="en-US" sz="1000" dirty="0"/>
                    </a:p>
                  </a:txBody>
                  <a:tcPr marL="0" marR="0" marT="0" marB="0" vert="horz">
                    <a:lnL w="22225" cap="flat" cmpd="sng" algn="ctr">
                      <a:solidFill>
                        <a:srgbClr val="FF0000"/>
                      </a:solidFill>
                      <a:prstDash val="solid"/>
                      <a:round/>
                      <a:headEnd type="none" w="med" len="med"/>
                      <a:tailEnd type="none" w="med" len="med"/>
                    </a:lnL>
                    <a:lnR w="22225" cap="flat" cmpd="sng" algn="ctr">
                      <a:solidFill>
                        <a:srgbClr val="FF0000"/>
                      </a:solidFill>
                      <a:prstDash val="solid"/>
                      <a:round/>
                      <a:headEnd type="none" w="med" len="med"/>
                      <a:tailEnd type="none" w="med" len="med"/>
                    </a:lnR>
                    <a:lnT w="22225" cap="flat" cmpd="sng" algn="ctr">
                      <a:solidFill>
                        <a:srgbClr val="FF0000"/>
                      </a:solidFill>
                      <a:prstDash val="solid"/>
                      <a:round/>
                      <a:headEnd type="none" w="med" len="med"/>
                      <a:tailEnd type="none" w="med" len="med"/>
                    </a:lnT>
                    <a:lnB w="22225" cap="flat" cmpd="sng" algn="ctr">
                      <a:solidFill>
                        <a:srgbClr val="FF0000"/>
                      </a:solidFill>
                      <a:prstDash val="solid"/>
                      <a:round/>
                      <a:headEnd type="none" w="med" len="med"/>
                      <a:tailEnd type="none" w="med" len="med"/>
                    </a:lnB>
                  </a:tcPr>
                </a:tc>
              </a:tr>
            </a:tbl>
          </a:graphicData>
        </a:graphic>
      </p:graphicFrame>
      <p:pic>
        <p:nvPicPr>
          <p:cNvPr id="64" name="picture 64"/>
          <p:cNvPicPr>
            <a:picLocks noChangeAspect="1"/>
          </p:cNvPicPr>
          <p:nvPr/>
        </p:nvPicPr>
        <p:blipFill>
          <a:blip r:embed="rId1"/>
          <a:stretch>
            <a:fillRect/>
          </a:stretch>
        </p:blipFill>
        <p:spPr>
          <a:xfrm rot="21600000">
            <a:off x="262127" y="1900428"/>
            <a:ext cx="5349239" cy="3915155"/>
          </a:xfrm>
          <a:prstGeom prst="rect">
            <a:avLst/>
          </a:prstGeom>
        </p:spPr>
      </p:pic>
      <p:sp>
        <p:nvSpPr>
          <p:cNvPr id="66" name="textbox 66"/>
          <p:cNvSpPr/>
          <p:nvPr/>
        </p:nvSpPr>
        <p:spPr>
          <a:xfrm>
            <a:off x="5783580" y="1900428"/>
            <a:ext cx="3866515" cy="2362200"/>
          </a:xfrm>
          <a:prstGeom prst="rect">
            <a:avLst/>
          </a:prstGeom>
          <a:solidFill>
            <a:srgbClr val="D9D9D9"/>
          </a:solidFill>
        </p:spPr>
        <p:txBody>
          <a:bodyPr vert="horz" wrap="square" lIns="0" tIns="0" rIns="0" bIns="0"/>
          <a:lstStyle/>
          <a:p>
            <a:pPr algn="l" rtl="0" eaLnBrk="0">
              <a:lnSpc>
                <a:spcPct val="139000"/>
              </a:lnSpc>
            </a:pPr>
            <a:endParaRPr lang="en-US" altLang="en-US" sz="200" dirty="0"/>
          </a:p>
          <a:p>
            <a:pPr marL="5080" indent="8255" algn="l" rtl="0" eaLnBrk="0">
              <a:lnSpc>
                <a:spcPct val="98000"/>
              </a:lnSpc>
              <a:spcBef>
                <a:spcPts val="0"/>
              </a:spcBef>
            </a:pPr>
            <a:r>
              <a:rPr sz="2600" kern="0" spc="-40" dirty="0">
                <a:ln w="6350"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十二、</a:t>
            </a:r>
            <a:r>
              <a:rPr sz="2600" b="1" kern="0" spc="-40" dirty="0">
                <a:solidFill>
                  <a:srgbClr val="241AA6">
                    <a:alpha val="100000"/>
                  </a:srgbClr>
                </a:solidFill>
                <a:latin typeface="微软雅黑" panose="020B0503020204020204" charset="-122"/>
                <a:ea typeface="微软雅黑" panose="020B0503020204020204" charset="-122"/>
                <a:cs typeface="微软雅黑" panose="020B0503020204020204" charset="-122"/>
              </a:rPr>
              <a:t>涉及可燃和有毒有   </a:t>
            </a:r>
            <a:r>
              <a:rPr sz="2600" b="1" kern="0" spc="-30" dirty="0">
                <a:solidFill>
                  <a:srgbClr val="241AA6">
                    <a:alpha val="100000"/>
                  </a:srgbClr>
                </a:solidFill>
                <a:latin typeface="微软雅黑" panose="020B0503020204020204" charset="-122"/>
                <a:ea typeface="微软雅黑" panose="020B0503020204020204" charset="-122"/>
                <a:cs typeface="微软雅黑" panose="020B0503020204020204" charset="-122"/>
              </a:rPr>
              <a:t>害气体泄漏的场所未按国 </a:t>
            </a:r>
            <a:r>
              <a:rPr sz="2600" b="1" kern="0" spc="-40" dirty="0">
                <a:solidFill>
                  <a:srgbClr val="241AA6">
                    <a:alpha val="100000"/>
                  </a:srgbClr>
                </a:solidFill>
                <a:latin typeface="微软雅黑" panose="020B0503020204020204" charset="-122"/>
                <a:ea typeface="微软雅黑" panose="020B0503020204020204" charset="-122"/>
                <a:cs typeface="微软雅黑" panose="020B0503020204020204" charset="-122"/>
              </a:rPr>
              <a:t>  </a:t>
            </a:r>
            <a:r>
              <a:rPr sz="2600" b="1" kern="0" spc="-180" dirty="0">
                <a:solidFill>
                  <a:srgbClr val="241AA6">
                    <a:alpha val="100000"/>
                  </a:srgbClr>
                </a:solidFill>
                <a:latin typeface="微软雅黑" panose="020B0503020204020204" charset="-122"/>
                <a:ea typeface="微软雅黑" panose="020B0503020204020204" charset="-122"/>
                <a:cs typeface="微软雅黑" panose="020B0503020204020204" charset="-122"/>
              </a:rPr>
              <a:t>家标准设置检测报警装置，</a:t>
            </a:r>
            <a:endParaRPr lang="en-US" altLang="en-US" sz="2600" dirty="0"/>
          </a:p>
          <a:p>
            <a:pPr marL="15240" indent="-2540" algn="l" rtl="0" eaLnBrk="0">
              <a:lnSpc>
                <a:spcPct val="95000"/>
              </a:lnSpc>
              <a:spcBef>
                <a:spcPts val="280"/>
              </a:spcBef>
            </a:pPr>
            <a:r>
              <a:rPr sz="2600" kern="0" spc="30" dirty="0">
                <a:ln w="6350"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爆炸危险场所未按国家</a:t>
            </a:r>
            <a:r>
              <a:rPr sz="2600" kern="0" spc="20" dirty="0">
                <a:ln w="6350"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标</a:t>
            </a:r>
            <a:r>
              <a:rPr sz="2600" kern="0" spc="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2600" kern="0" spc="20" dirty="0">
                <a:ln w="6350"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准安装使用防爆电气设备</a:t>
            </a:r>
            <a:endParaRPr lang="en-US" altLang="en-US" sz="2600" dirty="0"/>
          </a:p>
          <a:p>
            <a:pPr algn="l" rtl="0" eaLnBrk="0">
              <a:lnSpc>
                <a:spcPct val="127000"/>
              </a:lnSpc>
            </a:pPr>
            <a:endParaRPr lang="en-US" altLang="en-US" sz="1000" dirty="0"/>
          </a:p>
          <a:p>
            <a:pPr algn="l" rtl="0" eaLnBrk="0">
              <a:lnSpc>
                <a:spcPct val="134000"/>
              </a:lnSpc>
            </a:pPr>
            <a:endParaRPr lang="en-US" altLang="en-US" sz="100" dirty="0"/>
          </a:p>
          <a:p>
            <a:pPr marL="45720" algn="l" rtl="0" eaLnBrk="0">
              <a:lnSpc>
                <a:spcPts val="690"/>
              </a:lnSpc>
              <a:spcBef>
                <a:spcPts val="0"/>
              </a:spcBef>
            </a:pPr>
            <a:r>
              <a:rPr sz="500" kern="0" spc="6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endParaRPr lang="en-US" altLang="en-US" sz="500" dirty="0"/>
          </a:p>
        </p:txBody>
      </p:sp>
      <p:sp>
        <p:nvSpPr>
          <p:cNvPr id="68" name="textbox 68"/>
          <p:cNvSpPr/>
          <p:nvPr/>
        </p:nvSpPr>
        <p:spPr>
          <a:xfrm>
            <a:off x="329364" y="1279284"/>
            <a:ext cx="578484" cy="325754"/>
          </a:xfrm>
          <a:prstGeom prst="rect">
            <a:avLst/>
          </a:prstGeom>
        </p:spPr>
        <p:txBody>
          <a:bodyPr vert="horz" wrap="square" lIns="0" tIns="0" rIns="0" bIns="0"/>
          <a:lstStyle/>
          <a:p>
            <a:pPr algn="l" rtl="0" eaLnBrk="0">
              <a:lnSpc>
                <a:spcPct val="80000"/>
              </a:lnSpc>
            </a:pPr>
            <a:endParaRPr lang="en-US" altLang="en-US" sz="100" dirty="0"/>
          </a:p>
          <a:p>
            <a:pPr marL="12700" algn="l" rtl="0" eaLnBrk="0">
              <a:lnSpc>
                <a:spcPct val="94000"/>
              </a:lnSpc>
            </a:pPr>
            <a:r>
              <a:rPr sz="2100" b="1" kern="0" spc="70" dirty="0">
                <a:solidFill>
                  <a:srgbClr val="1A4780">
                    <a:alpha val="100000"/>
                  </a:srgbClr>
                </a:solidFill>
                <a:latin typeface="微软雅黑" panose="020B0503020204020204" charset="-122"/>
                <a:ea typeface="微软雅黑" panose="020B0503020204020204" charset="-122"/>
                <a:cs typeface="微软雅黑" panose="020B0503020204020204" charset="-122"/>
              </a:rPr>
              <a:t>背景</a:t>
            </a:r>
            <a:endParaRPr lang="en-US" altLang="en-US" sz="2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
          <p:cNvSpPr/>
          <p:nvPr/>
        </p:nvSpPr>
        <p:spPr>
          <a:xfrm>
            <a:off x="3204971" y="1827276"/>
            <a:ext cx="6710171" cy="3889247"/>
          </a:xfrm>
          <a:prstGeom prst="rect">
            <a:avLst/>
          </a:prstGeom>
          <a:solidFill>
            <a:srgbClr val="F2F2F2">
              <a:alpha val="100000"/>
            </a:srgbClr>
          </a:solidFill>
          <a:ln cap="flat">
            <a:noFill/>
            <a:prstDash val="solid"/>
            <a:miter lim="0"/>
          </a:ln>
        </p:spPr>
        <p:txBody>
          <a:bodyPr rtlCol="0"/>
          <a:lstStyle/>
          <a:p>
            <a:pPr algn="ctr"/>
            <a:endParaRPr lang="zh-CN" altLang="en-US"/>
          </a:p>
        </p:txBody>
      </p:sp>
      <p:sp>
        <p:nvSpPr>
          <p:cNvPr id="72" name="path"/>
          <p:cNvSpPr/>
          <p:nvPr/>
        </p:nvSpPr>
        <p:spPr>
          <a:xfrm>
            <a:off x="3520440" y="5050535"/>
            <a:ext cx="6242303" cy="588264"/>
          </a:xfrm>
          <a:custGeom>
            <a:avLst/>
            <a:gdLst/>
            <a:ahLst/>
            <a:cxnLst/>
            <a:rect l="0" t="0" r="0" b="0"/>
            <a:pathLst>
              <a:path w="9830" h="926">
                <a:moveTo>
                  <a:pt x="0" y="0"/>
                </a:moveTo>
                <a:lnTo>
                  <a:pt x="9830" y="0"/>
                </a:lnTo>
                <a:lnTo>
                  <a:pt x="9830" y="391"/>
                </a:lnTo>
                <a:lnTo>
                  <a:pt x="0" y="391"/>
                </a:lnTo>
                <a:lnTo>
                  <a:pt x="0" y="0"/>
                </a:lnTo>
                <a:close/>
                <a:moveTo>
                  <a:pt x="0" y="535"/>
                </a:moveTo>
                <a:lnTo>
                  <a:pt x="9504" y="535"/>
                </a:lnTo>
                <a:lnTo>
                  <a:pt x="9504" y="926"/>
                </a:lnTo>
                <a:lnTo>
                  <a:pt x="0" y="926"/>
                </a:lnTo>
                <a:lnTo>
                  <a:pt x="0" y="535"/>
                </a:lnTo>
                <a:close/>
              </a:path>
            </a:pathLst>
          </a:custGeom>
          <a:solidFill>
            <a:srgbClr val="00FFFF">
              <a:alpha val="100000"/>
            </a:srgbClr>
          </a:solidFill>
          <a:ln cap="flat">
            <a:noFill/>
            <a:prstDash val="solid"/>
            <a:miter lim="0"/>
          </a:ln>
        </p:spPr>
        <p:txBody>
          <a:bodyPr rtlCol="0"/>
          <a:lstStyle/>
          <a:p>
            <a:pPr algn="ctr"/>
            <a:endParaRPr lang="zh-CN" altLang="en-US"/>
          </a:p>
        </p:txBody>
      </p:sp>
      <p:sp>
        <p:nvSpPr>
          <p:cNvPr id="74" name="rect"/>
          <p:cNvSpPr/>
          <p:nvPr/>
        </p:nvSpPr>
        <p:spPr>
          <a:xfrm>
            <a:off x="9555480" y="5390388"/>
            <a:ext cx="190500" cy="248412"/>
          </a:xfrm>
          <a:prstGeom prst="rect">
            <a:avLst/>
          </a:prstGeom>
          <a:solidFill>
            <a:srgbClr val="00FFFF">
              <a:alpha val="100000"/>
            </a:srgbClr>
          </a:solidFill>
          <a:ln cap="flat">
            <a:noFill/>
            <a:prstDash val="solid"/>
            <a:miter lim="0"/>
          </a:ln>
        </p:spPr>
        <p:txBody>
          <a:bodyPr rtlCol="0"/>
          <a:lstStyle/>
          <a:p>
            <a:pPr algn="ctr"/>
            <a:endParaRPr lang="zh-CN" altLang="en-US"/>
          </a:p>
        </p:txBody>
      </p:sp>
      <p:sp>
        <p:nvSpPr>
          <p:cNvPr id="76" name="textbox 76"/>
          <p:cNvSpPr/>
          <p:nvPr/>
        </p:nvSpPr>
        <p:spPr>
          <a:xfrm>
            <a:off x="3271249" y="1938799"/>
            <a:ext cx="6545580" cy="3725545"/>
          </a:xfrm>
          <a:prstGeom prst="rect">
            <a:avLst/>
          </a:prstGeom>
        </p:spPr>
        <p:txBody>
          <a:bodyPr vert="horz" wrap="square" lIns="0" tIns="0" rIns="0" bIns="0"/>
          <a:lstStyle/>
          <a:p>
            <a:pPr algn="l" rtl="0" eaLnBrk="0">
              <a:lnSpc>
                <a:spcPct val="84000"/>
              </a:lnSpc>
            </a:pPr>
            <a:endParaRPr lang="en-US" altLang="en-US" sz="100" dirty="0"/>
          </a:p>
          <a:p>
            <a:pPr marL="27305" algn="l" rtl="0" eaLnBrk="0">
              <a:lnSpc>
                <a:spcPct val="96000"/>
              </a:lnSpc>
            </a:pPr>
            <a:r>
              <a:rPr sz="1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1.  </a:t>
            </a:r>
            <a:r>
              <a:rPr sz="1300" kern="0" spc="20" dirty="0">
                <a:ln w="1678"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标准名称由</a:t>
            </a:r>
            <a:r>
              <a:rPr sz="13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300" kern="0" spc="20" dirty="0">
                <a:ln w="1678"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设计规范</a:t>
            </a:r>
            <a:r>
              <a:rPr sz="13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300" kern="0" spc="20" dirty="0">
                <a:ln w="1678"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改为</a:t>
            </a:r>
            <a:r>
              <a:rPr sz="13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300" kern="0" spc="20" dirty="0">
                <a:ln w="1678"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设</a:t>
            </a:r>
            <a:r>
              <a:rPr sz="1300" kern="0" spc="10" dirty="0">
                <a:ln w="1678"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计标准</a:t>
            </a:r>
            <a:r>
              <a:rPr sz="13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300" kern="0" spc="10" dirty="0">
                <a:ln w="1678"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endParaRPr lang="en-US" altLang="en-US" sz="1300" dirty="0"/>
          </a:p>
          <a:p>
            <a:pPr marL="20320" algn="l" rtl="0" eaLnBrk="0">
              <a:lnSpc>
                <a:spcPct val="86000"/>
              </a:lnSpc>
              <a:spcBef>
                <a:spcPts val="825"/>
              </a:spcBef>
            </a:pPr>
            <a:r>
              <a:rPr sz="1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2.  </a:t>
            </a:r>
            <a:r>
              <a:rPr sz="1200" kern="0" spc="2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标准适用范围</a:t>
            </a:r>
            <a:r>
              <a:rPr sz="1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kern="0" spc="2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石油化工新建、扩建及改建工程</a:t>
            </a:r>
            <a:r>
              <a:rPr sz="1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kern="0" spc="2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修改为</a:t>
            </a:r>
            <a:r>
              <a:rPr sz="1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b="1" kern="0" spc="20" dirty="0">
                <a:solidFill>
                  <a:srgbClr val="241AA6">
                    <a:alpha val="100000"/>
                  </a:srgbClr>
                </a:solidFill>
                <a:latin typeface="微软雅黑" panose="020B0503020204020204" charset="-122"/>
                <a:ea typeface="微软雅黑" panose="020B0503020204020204" charset="-122"/>
                <a:cs typeface="微软雅黑" panose="020B0503020204020204" charset="-122"/>
              </a:rPr>
              <a:t>石油</a:t>
            </a:r>
            <a:r>
              <a:rPr sz="1200" b="1" kern="0" spc="10" dirty="0">
                <a:solidFill>
                  <a:srgbClr val="241AA6">
                    <a:alpha val="100000"/>
                  </a:srgbClr>
                </a:solidFill>
                <a:latin typeface="微软雅黑" panose="020B0503020204020204" charset="-122"/>
                <a:ea typeface="微软雅黑" panose="020B0503020204020204" charset="-122"/>
                <a:cs typeface="微软雅黑" panose="020B0503020204020204" charset="-122"/>
              </a:rPr>
              <a:t>化工新建、扩建工程</a:t>
            </a:r>
            <a:r>
              <a:rPr sz="1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p>
          <a:p>
            <a:pPr marL="22225" algn="l" rtl="0" eaLnBrk="0">
              <a:lnSpc>
                <a:spcPts val="2230"/>
              </a:lnSpc>
            </a:pPr>
            <a:r>
              <a:rPr sz="12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3.   </a:t>
            </a:r>
            <a:r>
              <a:rPr sz="1200" kern="0" spc="3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有毒气体范围由《高毒物品目录》中所列毒气扩大到</a:t>
            </a:r>
            <a:r>
              <a:rPr sz="1200" b="1" kern="0" spc="30" dirty="0">
                <a:solidFill>
                  <a:srgbClr val="241AA6">
                    <a:alpha val="100000"/>
                  </a:srgbClr>
                </a:solidFill>
                <a:latin typeface="微软雅黑" panose="020B0503020204020204" charset="-122"/>
                <a:ea typeface="微软雅黑" panose="020B0503020204020204" charset="-122"/>
                <a:cs typeface="微软雅黑" panose="020B0503020204020204" charset="-122"/>
              </a:rPr>
              <a:t>常见</a:t>
            </a:r>
            <a:r>
              <a:rPr sz="1200" b="1" kern="0" spc="20" dirty="0">
                <a:solidFill>
                  <a:srgbClr val="241AA6">
                    <a:alpha val="100000"/>
                  </a:srgbClr>
                </a:solidFill>
                <a:latin typeface="微软雅黑" panose="020B0503020204020204" charset="-122"/>
                <a:ea typeface="微软雅黑" panose="020B0503020204020204" charset="-122"/>
                <a:cs typeface="微软雅黑" panose="020B0503020204020204" charset="-122"/>
              </a:rPr>
              <a:t>剧毒气体</a:t>
            </a:r>
            <a:r>
              <a:rPr sz="1200" kern="0" spc="2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endParaRPr lang="en-US" altLang="en-US" sz="1200" dirty="0"/>
          </a:p>
          <a:p>
            <a:pPr marL="12700" algn="l" rtl="0" eaLnBrk="0">
              <a:lnSpc>
                <a:spcPts val="1630"/>
              </a:lnSpc>
              <a:spcBef>
                <a:spcPts val="740"/>
              </a:spcBef>
            </a:pPr>
            <a:r>
              <a:rPr sz="12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4.   </a:t>
            </a:r>
            <a:r>
              <a:rPr sz="1200" kern="0" spc="3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增加了可燃气体和有毒气体检测报警系统</a:t>
            </a:r>
            <a:r>
              <a:rPr sz="12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kern="0" spc="3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简称</a:t>
            </a:r>
            <a:r>
              <a:rPr sz="12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GDS</a:t>
            </a:r>
            <a:r>
              <a:rPr sz="12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kern="0" spc="3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的设计</a:t>
            </a:r>
            <a:r>
              <a:rPr sz="1200" b="1" kern="0" spc="20" dirty="0">
                <a:solidFill>
                  <a:srgbClr val="241AA6">
                    <a:alpha val="100000"/>
                  </a:srgbClr>
                </a:solidFill>
                <a:latin typeface="微软雅黑" panose="020B0503020204020204" charset="-122"/>
                <a:ea typeface="微软雅黑" panose="020B0503020204020204" charset="-122"/>
                <a:cs typeface="微软雅黑" panose="020B0503020204020204" charset="-122"/>
              </a:rPr>
              <a:t>相容性、独立性和可靠性</a:t>
            </a:r>
            <a:r>
              <a:rPr sz="1200" kern="0" spc="2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要求；</a:t>
            </a:r>
            <a:endParaRPr lang="en-US" altLang="en-US" sz="1200" dirty="0"/>
          </a:p>
          <a:p>
            <a:pPr marL="24765" algn="l" rtl="0" eaLnBrk="0">
              <a:lnSpc>
                <a:spcPts val="1630"/>
              </a:lnSpc>
              <a:spcBef>
                <a:spcPts val="600"/>
              </a:spcBef>
            </a:pPr>
            <a:r>
              <a:rPr sz="12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5.   </a:t>
            </a:r>
            <a:r>
              <a:rPr sz="1200" kern="0" spc="3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增加了可燃气体和有毒气体检测报警系统</a:t>
            </a:r>
            <a:r>
              <a:rPr sz="12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kern="0" spc="2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简称</a:t>
            </a:r>
            <a:r>
              <a:rPr sz="12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GDS</a:t>
            </a:r>
            <a:r>
              <a:rPr sz="1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kern="0" spc="2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应与</a:t>
            </a:r>
            <a:r>
              <a:rPr sz="1200" b="1" kern="0" spc="20" dirty="0">
                <a:solidFill>
                  <a:srgbClr val="241AA6">
                    <a:alpha val="100000"/>
                  </a:srgbClr>
                </a:solidFill>
                <a:latin typeface="微软雅黑" panose="020B0503020204020204" charset="-122"/>
                <a:ea typeface="微软雅黑" panose="020B0503020204020204" charset="-122"/>
                <a:cs typeface="微软雅黑" panose="020B0503020204020204" charset="-122"/>
              </a:rPr>
              <a:t>火灾及消防监控系统分开设置</a:t>
            </a:r>
            <a:r>
              <a:rPr sz="1200" kern="0" spc="2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的要</a:t>
            </a:r>
            <a:endParaRPr lang="en-US" altLang="en-US" sz="1200" dirty="0"/>
          </a:p>
          <a:p>
            <a:pPr marL="302260" algn="l" rtl="0" eaLnBrk="0">
              <a:lnSpc>
                <a:spcPts val="2080"/>
              </a:lnSpc>
            </a:pPr>
            <a:r>
              <a:rPr sz="1200" kern="0" spc="-2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求；</a:t>
            </a:r>
            <a:endParaRPr lang="en-US" altLang="en-US" sz="1200" dirty="0"/>
          </a:p>
          <a:p>
            <a:pPr marL="20320" algn="l" rtl="0" eaLnBrk="0">
              <a:lnSpc>
                <a:spcPts val="1630"/>
              </a:lnSpc>
              <a:spcBef>
                <a:spcPts val="740"/>
              </a:spcBef>
            </a:pPr>
            <a:r>
              <a:rPr sz="12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6.   </a:t>
            </a:r>
            <a:r>
              <a:rPr sz="1200" kern="0" spc="3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增加了开路式</a:t>
            </a:r>
            <a:r>
              <a:rPr sz="12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kern="0" spc="3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激光、红外</a:t>
            </a:r>
            <a:r>
              <a:rPr sz="12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200" kern="0" spc="3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探测器、噪声探测器等内容，进一步完</a:t>
            </a:r>
            <a:r>
              <a:rPr sz="1200" kern="0" spc="2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善了探测器的布点和布置</a:t>
            </a:r>
            <a:endParaRPr lang="en-US" altLang="en-US" sz="1200" dirty="0"/>
          </a:p>
          <a:p>
            <a:pPr marL="301625" algn="l" rtl="0" eaLnBrk="0">
              <a:lnSpc>
                <a:spcPts val="2085"/>
              </a:lnSpc>
            </a:pPr>
            <a:r>
              <a:rPr sz="1200" kern="0" spc="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要求；</a:t>
            </a:r>
            <a:endParaRPr lang="en-US" altLang="en-US" sz="1200" dirty="0"/>
          </a:p>
          <a:p>
            <a:pPr marL="19685" algn="l" rtl="0" eaLnBrk="0">
              <a:lnSpc>
                <a:spcPct val="86000"/>
              </a:lnSpc>
              <a:spcBef>
                <a:spcPts val="990"/>
              </a:spcBef>
            </a:pPr>
            <a:r>
              <a:rPr sz="12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7.   </a:t>
            </a:r>
            <a:r>
              <a:rPr sz="1200" kern="0" spc="3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增加了常见气体探测器选用指南、</a:t>
            </a:r>
            <a:r>
              <a:rPr sz="12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GDS</a:t>
            </a:r>
            <a:r>
              <a:rPr sz="1200" kern="0" spc="3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配置</a:t>
            </a:r>
            <a:r>
              <a:rPr sz="1200" kern="0" spc="2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图等</a:t>
            </a:r>
            <a:r>
              <a:rPr sz="12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5</a:t>
            </a:r>
            <a:r>
              <a:rPr sz="1200" kern="0" spc="2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个规范性标准附录；</a:t>
            </a:r>
            <a:endParaRPr lang="en-US" altLang="en-US" sz="1200" dirty="0"/>
          </a:p>
          <a:p>
            <a:pPr marL="18415" algn="l" rtl="0" eaLnBrk="0">
              <a:lnSpc>
                <a:spcPts val="2220"/>
              </a:lnSpc>
            </a:pPr>
            <a:r>
              <a:rPr sz="12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8.   </a:t>
            </a:r>
            <a:r>
              <a:rPr sz="1200" kern="0" spc="3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对标准的部分章节和条款内容进行了修改和完善，取消了强制性条文</a:t>
            </a:r>
            <a:r>
              <a:rPr sz="1200" kern="0" spc="2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endParaRPr lang="en-US" altLang="en-US" sz="1200" dirty="0"/>
          </a:p>
          <a:p>
            <a:pPr algn="l" rtl="0" eaLnBrk="0">
              <a:lnSpc>
                <a:spcPct val="121000"/>
              </a:lnSpc>
            </a:pPr>
            <a:endParaRPr lang="en-US" altLang="en-US" sz="1000" dirty="0"/>
          </a:p>
          <a:p>
            <a:pPr algn="l" rtl="0" eaLnBrk="0">
              <a:lnSpc>
                <a:spcPct val="122000"/>
              </a:lnSpc>
            </a:pPr>
            <a:endParaRPr lang="en-US" altLang="en-US" sz="1000" dirty="0"/>
          </a:p>
          <a:p>
            <a:pPr marL="27305" algn="l" rtl="0" eaLnBrk="0">
              <a:lnSpc>
                <a:spcPct val="88000"/>
              </a:lnSpc>
              <a:spcBef>
                <a:spcPts val="425"/>
              </a:spcBef>
            </a:pPr>
            <a:r>
              <a:rPr sz="1400" kern="0" spc="5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口</a:t>
            </a:r>
            <a:r>
              <a:rPr sz="1400" kern="0" spc="5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1400" kern="0" spc="5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原名称</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GB</a:t>
            </a:r>
            <a:r>
              <a:rPr sz="14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50493-2009</a:t>
            </a:r>
            <a:r>
              <a:rPr sz="1400" kern="0" spc="5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《石油化工可燃气体和有毒气体检测报警</a:t>
            </a:r>
            <a:r>
              <a:rPr sz="1400" kern="0" spc="40" dirty="0">
                <a:ln w="1891"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设计规范</a:t>
            </a:r>
            <a:r>
              <a:rPr sz="1400" kern="0" spc="4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endParaRPr lang="en-US" altLang="en-US" sz="1400" dirty="0"/>
          </a:p>
          <a:p>
            <a:pPr marL="249555" algn="l" rtl="0" eaLnBrk="0">
              <a:lnSpc>
                <a:spcPct val="168000"/>
              </a:lnSpc>
              <a:spcBef>
                <a:spcPts val="5"/>
              </a:spcBef>
            </a:pP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现名称</a:t>
            </a:r>
            <a:r>
              <a:rPr sz="14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GB</a:t>
            </a:r>
            <a:r>
              <a:rPr sz="1400" b="1"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/T 50493-2019</a:t>
            </a:r>
            <a:r>
              <a:rPr sz="1400" kern="0" spc="80" dirty="0">
                <a:ln w="1891"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《石油化工可燃和有毒气体检测报警</a:t>
            </a:r>
            <a:r>
              <a:rPr sz="1400" u="sng" kern="0" spc="80" dirty="0">
                <a:ln w="1891" cap="flat" cmpd="sng">
                  <a:solidFill>
                    <a:srgbClr val="C00000">
                      <a:alpha val="100000"/>
                    </a:srgbClr>
                  </a:solidFill>
                  <a:prstDash val="solid"/>
                  <a:miter lim="10"/>
                </a:ln>
                <a:solidFill>
                  <a:srgbClr val="C00000">
                    <a:alpha val="100000"/>
                  </a:srgbClr>
                </a:solidFill>
                <a:latin typeface="宋体" panose="02010600030101010101" pitchFamily="2" charset="-122"/>
                <a:ea typeface="宋体" panose="02010600030101010101" pitchFamily="2" charset="-122"/>
                <a:cs typeface="宋体" panose="02010600030101010101" pitchFamily="2" charset="-122"/>
              </a:rPr>
              <a:t>设计标准</a:t>
            </a:r>
            <a:r>
              <a:rPr sz="1400" kern="0" spc="80" dirty="0">
                <a:ln w="1891" cap="flat" cmpd="sng">
                  <a:solidFill>
                    <a:srgbClr val="000000">
                      <a:alpha val="100000"/>
                    </a:srgbClr>
                  </a:solidFill>
                  <a:prstDash val="solid"/>
                  <a:miter lim="1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endParaRPr lang="en-US" altLang="en-US" sz="1400" dirty="0"/>
          </a:p>
        </p:txBody>
      </p:sp>
      <p:graphicFrame>
        <p:nvGraphicFramePr>
          <p:cNvPr id="78" name="table 78"/>
          <p:cNvGraphicFramePr>
            <a:graphicFrameLocks noGrp="1"/>
          </p:cNvGraphicFramePr>
          <p:nvPr/>
        </p:nvGraphicFramePr>
        <p:xfrm>
          <a:off x="187452" y="1799844"/>
          <a:ext cx="2921000" cy="3943984"/>
        </p:xfrm>
        <a:graphic>
          <a:graphicData uri="http://schemas.openxmlformats.org/drawingml/2006/table">
            <a:tbl>
              <a:tblPr/>
              <a:tblGrid>
                <a:gridCol w="2921000"/>
              </a:tblGrid>
              <a:tr h="3937634">
                <a:tc>
                  <a:txBody>
                    <a:bodyPr/>
                    <a:lstStyle/>
                    <a:p>
                      <a:pPr algn="l" rtl="0" eaLnBrk="0">
                        <a:lnSpc>
                          <a:spcPct val="100000"/>
                        </a:lnSpc>
                      </a:pPr>
                      <a:endParaRPr lang="en-US" altLang="en-US" sz="1000" dirty="0"/>
                    </a:p>
                  </a:txBody>
                  <a:tcPr marL="0" marR="0" marT="0" marB="0" vert="horz">
                    <a:lnL w="6350" cap="flat" cmpd="sng" algn="ctr">
                      <a:solidFill>
                        <a:srgbClr val="5F0019"/>
                      </a:solidFill>
                      <a:prstDash val="solid"/>
                      <a:round/>
                      <a:headEnd type="none" w="med" len="med"/>
                      <a:tailEnd type="none" w="med" len="med"/>
                    </a:lnL>
                    <a:lnR w="6350" cap="flat" cmpd="sng" algn="ctr">
                      <a:solidFill>
                        <a:srgbClr val="5F0019"/>
                      </a:solidFill>
                      <a:prstDash val="solid"/>
                      <a:round/>
                      <a:headEnd type="none" w="med" len="med"/>
                      <a:tailEnd type="none" w="med" len="med"/>
                    </a:lnR>
                    <a:lnT w="6350" cap="flat" cmpd="sng" algn="ctr">
                      <a:solidFill>
                        <a:srgbClr val="5F0019"/>
                      </a:solidFill>
                      <a:prstDash val="solid"/>
                      <a:round/>
                      <a:headEnd type="none" w="med" len="med"/>
                      <a:tailEnd type="none" w="med" len="med"/>
                    </a:lnT>
                    <a:lnB w="6350" cap="flat" cmpd="sng" algn="ctr">
                      <a:solidFill>
                        <a:srgbClr val="5F0019"/>
                      </a:solidFill>
                      <a:prstDash val="solid"/>
                      <a:round/>
                      <a:headEnd type="none" w="med" len="med"/>
                      <a:tailEnd type="none" w="med" len="med"/>
                    </a:lnB>
                  </a:tcPr>
                </a:tc>
              </a:tr>
            </a:tbl>
          </a:graphicData>
        </a:graphic>
      </p:graphicFrame>
      <p:pic>
        <p:nvPicPr>
          <p:cNvPr id="80" name="picture 80"/>
          <p:cNvPicPr>
            <a:picLocks noChangeAspect="1"/>
          </p:cNvPicPr>
          <p:nvPr/>
        </p:nvPicPr>
        <p:blipFill>
          <a:blip r:embed="rId1"/>
          <a:stretch>
            <a:fillRect/>
          </a:stretch>
        </p:blipFill>
        <p:spPr>
          <a:xfrm rot="21600000">
            <a:off x="219456" y="1831847"/>
            <a:ext cx="2857500" cy="3880103"/>
          </a:xfrm>
          <a:prstGeom prst="rect">
            <a:avLst/>
          </a:prstGeom>
        </p:spPr>
      </p:pic>
      <p:sp>
        <p:nvSpPr>
          <p:cNvPr id="82" name="textbox 82"/>
          <p:cNvSpPr/>
          <p:nvPr/>
        </p:nvSpPr>
        <p:spPr>
          <a:xfrm>
            <a:off x="380212" y="1258111"/>
            <a:ext cx="3843654" cy="328929"/>
          </a:xfrm>
          <a:prstGeom prst="rect">
            <a:avLst/>
          </a:prstGeom>
        </p:spPr>
        <p:txBody>
          <a:bodyPr vert="horz" wrap="square" lIns="0" tIns="0" rIns="0" bIns="0"/>
          <a:lstStyle/>
          <a:p>
            <a:pPr algn="l" rtl="0" eaLnBrk="0">
              <a:lnSpc>
                <a:spcPct val="78000"/>
              </a:lnSpc>
            </a:pPr>
            <a:endParaRPr lang="en-US" altLang="en-US" sz="100" dirty="0"/>
          </a:p>
          <a:p>
            <a:pPr marL="12700" algn="l" rtl="0" eaLnBrk="0">
              <a:lnSpc>
                <a:spcPct val="95000"/>
              </a:lnSpc>
            </a:pPr>
            <a:r>
              <a:rPr sz="2100" b="1" kern="0" spc="0" dirty="0">
                <a:solidFill>
                  <a:srgbClr val="1A4780">
                    <a:alpha val="100000"/>
                  </a:srgbClr>
                </a:solidFill>
                <a:latin typeface="Arial" panose="020B0604020202020204"/>
                <a:ea typeface="Arial" panose="020B0604020202020204"/>
                <a:cs typeface="Arial" panose="020B0604020202020204"/>
              </a:rPr>
              <a:t>GB</a:t>
            </a:r>
            <a:r>
              <a:rPr sz="2100" b="1" kern="0" spc="70" dirty="0">
                <a:solidFill>
                  <a:srgbClr val="1A4780">
                    <a:alpha val="100000"/>
                  </a:srgbClr>
                </a:solidFill>
                <a:latin typeface="Arial" panose="020B0604020202020204"/>
                <a:ea typeface="Arial" panose="020B0604020202020204"/>
                <a:cs typeface="Arial" panose="020B0604020202020204"/>
              </a:rPr>
              <a:t>/T50493-201</a:t>
            </a:r>
            <a:r>
              <a:rPr sz="2100" b="1" kern="0" spc="60" dirty="0">
                <a:solidFill>
                  <a:srgbClr val="1A4780">
                    <a:alpha val="100000"/>
                  </a:srgbClr>
                </a:solidFill>
                <a:latin typeface="Arial" panose="020B0604020202020204"/>
                <a:ea typeface="Arial" panose="020B0604020202020204"/>
                <a:cs typeface="Arial" panose="020B0604020202020204"/>
              </a:rPr>
              <a:t>9</a:t>
            </a:r>
            <a:r>
              <a:rPr sz="2100" b="1" kern="0" spc="60" dirty="0">
                <a:solidFill>
                  <a:srgbClr val="1A4780">
                    <a:alpha val="100000"/>
                  </a:srgbClr>
                </a:solidFill>
                <a:latin typeface="微软雅黑" panose="020B0503020204020204" charset="-122"/>
                <a:ea typeface="微软雅黑" panose="020B0503020204020204" charset="-122"/>
                <a:cs typeface="微软雅黑" panose="020B0503020204020204" charset="-122"/>
              </a:rPr>
              <a:t>修编主要内容</a:t>
            </a:r>
            <a:endParaRPr lang="en-US" altLang="en-US" sz="2100" dirty="0"/>
          </a:p>
        </p:txBody>
      </p:sp>
    </p:spTree>
  </p:cSld>
  <p:clrMapOvr>
    <a:masterClrMapping/>
  </p:clrMapOvr>
</p:sld>
</file>

<file path=ppt/tags/tag1.xml><?xml version="1.0" encoding="utf-8"?>
<p:tagLst xmlns:p="http://schemas.openxmlformats.org/presentationml/2006/main">
  <p:tag name="COMMONDATA" val="eyJoZGlkIjoiOTc2NmIxYmQyOTVjNzBlM2U0ODE3Mzk4M2IyODczNjAifQ=="/>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satMod val="110000"/>
                <a:lumMod val="105000"/>
                <a:tint val="67000"/>
              </a:schemeClr>
            </a:gs>
            <a:gs pos="50000">
              <a:schemeClr val="phClr">
                <a:lumMod val="105000"/>
                <a:satMod val="103000"/>
                <a:tint val="73000"/>
              </a:schemeClr>
            </a:gs>
            <a:gs pos="100000">
              <a:schemeClr val="phClr">
                <a:satMod val="105000"/>
                <a:lumMod val="109000"/>
                <a:tint val="81000"/>
              </a:schemeClr>
            </a:gs>
          </a:gsLst>
          <a:lin ang="5400000" scaled="0"/>
        </a:gradFill>
        <a:gradFill rotWithShape="1">
          <a:gsLst>
            <a:gs pos="0">
              <a:schemeClr val="phClr">
                <a:satMod val="103000"/>
                <a:lumMod val="102000"/>
                <a:shade val="94000"/>
              </a:schemeClr>
            </a:gs>
            <a:gs pos="50000">
              <a:schemeClr val="phClr">
                <a:lumMod val="110000"/>
                <a:satMod val="100000"/>
                <a:tint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11726</Words>
  <Application>WPS 演示</Application>
  <PresentationFormat/>
  <Paragraphs>772</Paragraphs>
  <Slides>55</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55</vt:i4>
      </vt:variant>
    </vt:vector>
  </HeadingPairs>
  <TitlesOfParts>
    <vt:vector size="66" baseType="lpstr">
      <vt:lpstr>Arial</vt:lpstr>
      <vt:lpstr>宋体</vt:lpstr>
      <vt:lpstr>Wingdings</vt:lpstr>
      <vt:lpstr>Arial</vt:lpstr>
      <vt:lpstr>微软雅黑</vt:lpstr>
      <vt:lpstr>Arial Unicode MS</vt:lpstr>
      <vt:lpstr>Calibri</vt:lpstr>
      <vt:lpstr>Calibri</vt:lpstr>
      <vt:lpstr>Times New Roman</vt:lpstr>
      <vt:lpstr>Tahoma</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GDS—£ł‰ - Final - Copy</dc:title>
  <dc:creator>Gao, Y. (Gary)</dc:creator>
  <cp:lastModifiedBy>李月</cp:lastModifiedBy>
  <cp:revision>1</cp:revision>
  <dcterms:created xsi:type="dcterms:W3CDTF">2024-03-26T15:48:24Z</dcterms:created>
  <dcterms:modified xsi:type="dcterms:W3CDTF">2024-03-26T15:48:24Z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O">
    <vt:lpwstr>wqlLaW5nc29mdCBQREYgdG8gV1BTIDkw</vt:lpwstr>
  </property>
  <property fmtid="{D5CDD505-2E9C-101B-9397-08002B2CF9AE}" pid="3" name="Created">
    <vt:filetime>2024-03-26T23:48:09Z</vt:filetime>
  </property>
  <property fmtid="{D5CDD505-2E9C-101B-9397-08002B2CF9AE}" pid="4" name="ICV">
    <vt:lpwstr>FFE5696674854BDD8B5349A345656073_12</vt:lpwstr>
  </property>
  <property fmtid="{D5CDD505-2E9C-101B-9397-08002B2CF9AE}" pid="5" name="KSOProductBuildVer">
    <vt:lpwstr>2052-12.1.0.15358</vt:lpwstr>
  </property>
</Properties>
</file>